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53AA4E"/>
    <a:srgbClr val="CCECFF"/>
    <a:srgbClr val="008000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>
        <p:scale>
          <a:sx n="100" d="100"/>
          <a:sy n="100" d="100"/>
        </p:scale>
        <p:origin x="11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6" indent="0" algn="ctr">
              <a:buNone/>
              <a:defRPr sz="1500"/>
            </a:lvl2pPr>
            <a:lvl3pPr marL="685732" indent="0" algn="ctr">
              <a:buNone/>
              <a:defRPr sz="1350"/>
            </a:lvl3pPr>
            <a:lvl4pPr marL="1028599" indent="0" algn="ctr">
              <a:buNone/>
              <a:defRPr sz="1200"/>
            </a:lvl4pPr>
            <a:lvl5pPr marL="1371464" indent="0" algn="ctr">
              <a:buNone/>
              <a:defRPr sz="1200"/>
            </a:lvl5pPr>
            <a:lvl6pPr marL="1714331" indent="0" algn="ctr">
              <a:buNone/>
              <a:defRPr sz="1200"/>
            </a:lvl6pPr>
            <a:lvl7pPr marL="2057197" indent="0" algn="ctr">
              <a:buNone/>
              <a:defRPr sz="1200"/>
            </a:lvl7pPr>
            <a:lvl8pPr marL="2400063" indent="0" algn="ctr">
              <a:buNone/>
              <a:defRPr sz="1200"/>
            </a:lvl8pPr>
            <a:lvl9pPr marL="2742929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06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10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6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6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32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8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9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3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02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57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4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4" y="2428350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4" y="3618445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428350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618445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0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30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14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426286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24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426286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9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7" indent="0">
              <a:buNone/>
              <a:defRPr sz="1500"/>
            </a:lvl7pPr>
            <a:lvl8pPr marL="2400063" indent="0">
              <a:buNone/>
              <a:defRPr sz="1500"/>
            </a:lvl8pPr>
            <a:lvl9pPr marL="2742929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2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40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0B819-51C9-43E2-8CEC-6686EF82BE2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400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DBA7D-1A25-4678-8BD6-ED2A8D225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08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3" indent="-171433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9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6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2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8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4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30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6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2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9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7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3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9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37397" y="5496512"/>
            <a:ext cx="3483791" cy="29422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dirty="0">
              <a:solidFill>
                <a:schemeClr val="tx1"/>
              </a:solidFill>
            </a:endParaRPr>
          </a:p>
          <a:p>
            <a:endParaRPr kumimoji="1" lang="en-US" altLang="ja-JP" sz="1600" dirty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>
              <a:lnSpc>
                <a:spcPts val="500"/>
              </a:lnSpc>
            </a:pPr>
            <a:endParaRPr kumimoji="1" lang="en-US" altLang="ja-JP" sz="1100" b="1" dirty="0">
              <a:solidFill>
                <a:srgbClr val="FF0066"/>
              </a:solidFill>
              <a:latin typeface="+mn-ea"/>
            </a:endParaRPr>
          </a:p>
          <a:p>
            <a:pPr>
              <a:lnSpc>
                <a:spcPts val="1200"/>
              </a:lnSpc>
            </a:pPr>
            <a:endParaRPr kumimoji="1" lang="en-US" altLang="ja-JP" sz="1100" b="1" dirty="0">
              <a:solidFill>
                <a:srgbClr val="FF0066"/>
              </a:solidFill>
              <a:latin typeface="+mn-ea"/>
            </a:endParaRPr>
          </a:p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820715" y="6445431"/>
            <a:ext cx="2806301" cy="1992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b="1" u="heavy" dirty="0" smtClean="0">
              <a:solidFill>
                <a:schemeClr val="tx1"/>
              </a:solidFill>
              <a:uFill>
                <a:solidFill>
                  <a:srgbClr val="FF0066"/>
                </a:solidFill>
              </a:uFill>
            </a:endParaRPr>
          </a:p>
          <a:p>
            <a:endParaRPr kumimoji="1" lang="en-US" altLang="ja-JP" b="1" u="dbl" dirty="0">
              <a:solidFill>
                <a:schemeClr val="tx1"/>
              </a:solidFill>
              <a:uFill>
                <a:solidFill>
                  <a:srgbClr val="FF0066"/>
                </a:solidFill>
              </a:u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221547" y="6139273"/>
            <a:ext cx="1300162" cy="3891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申請期間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-10294" y="-133112"/>
            <a:ext cx="6868294" cy="14056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altLang="ja-JP" sz="4200" b="1" spc="-150" dirty="0" smtClean="0">
                <a:ln w="12700" cap="flat" cmpd="sng">
                  <a:solidFill>
                    <a:schemeClr val="tx1"/>
                  </a:solidFill>
                </a:ln>
                <a:solidFill>
                  <a:srgbClr val="FFFF00">
                    <a:alpha val="86000"/>
                  </a:srgb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200" b="1" spc="-150" dirty="0" smtClean="0">
                <a:ln w="12700" cap="flat" cmpd="sng">
                  <a:solidFill>
                    <a:schemeClr val="tx1"/>
                  </a:solidFill>
                </a:ln>
                <a:solidFill>
                  <a:srgbClr val="FFFF00">
                    <a:alpha val="86000"/>
                  </a:srgb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200" b="1" spc="-150" dirty="0" smtClean="0">
                <a:ln w="12700" cap="flat" cmpd="sng">
                  <a:solidFill>
                    <a:schemeClr val="tx1"/>
                  </a:solidFill>
                </a:ln>
                <a:solidFill>
                  <a:srgbClr val="FFFF00">
                    <a:alpha val="86000"/>
                  </a:srgb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</a:t>
            </a:r>
            <a:r>
              <a:rPr lang="ja-JP" altLang="en-US" sz="4200" b="1" spc="-150" dirty="0" smtClean="0">
                <a:ln w="12700" cap="flat" cmpd="sng">
                  <a:solidFill>
                    <a:schemeClr val="tx1"/>
                  </a:solidFill>
                </a:ln>
                <a:solidFill>
                  <a:schemeClr val="bg1">
                    <a:alpha val="86000"/>
                  </a:scheme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外</a:t>
            </a:r>
            <a:r>
              <a:rPr lang="ja-JP" altLang="en-US" sz="4200" b="1" spc="-150" dirty="0">
                <a:ln w="12700" cap="flat" cmpd="sng">
                  <a:solidFill>
                    <a:schemeClr val="tx1"/>
                  </a:solidFill>
                </a:ln>
                <a:solidFill>
                  <a:schemeClr val="accent1">
                    <a:lumMod val="75000"/>
                    <a:alpha val="86000"/>
                  </a:scheme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公共</a:t>
            </a:r>
            <a:r>
              <a:rPr lang="ja-JP" altLang="en-US" sz="4200" b="1" spc="-150" dirty="0">
                <a:ln w="12700" cap="flat" cmpd="sng">
                  <a:solidFill>
                    <a:schemeClr val="tx1"/>
                  </a:solidFill>
                </a:ln>
                <a:solidFill>
                  <a:schemeClr val="bg1">
                    <a:alpha val="86000"/>
                  </a:scheme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ホール</a:t>
            </a:r>
            <a:r>
              <a:rPr lang="ja-JP" altLang="en-US" sz="4200" b="1" spc="-150" dirty="0">
                <a:ln w="12700" cap="flat" cmpd="sng">
                  <a:solidFill>
                    <a:schemeClr val="tx1"/>
                  </a:solidFill>
                </a:ln>
                <a:solidFill>
                  <a:schemeClr val="accent1">
                    <a:lumMod val="75000"/>
                    <a:alpha val="86000"/>
                  </a:scheme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等</a:t>
            </a:r>
            <a:r>
              <a:rPr lang="ja-JP" altLang="en-US" sz="4200" b="1" spc="-150" dirty="0">
                <a:ln w="12700" cap="flat" cmpd="sng">
                  <a:solidFill>
                    <a:schemeClr val="tx1"/>
                  </a:solidFill>
                </a:ln>
                <a:solidFill>
                  <a:schemeClr val="bg1">
                    <a:alpha val="86000"/>
                  </a:scheme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利用</a:t>
            </a:r>
            <a:r>
              <a:rPr lang="ja-JP" altLang="en-US" sz="4200" b="1" spc="-150" dirty="0">
                <a:ln w="12700" cap="flat" cmpd="sng">
                  <a:solidFill>
                    <a:schemeClr val="tx1"/>
                  </a:solidFill>
                </a:ln>
                <a:solidFill>
                  <a:srgbClr val="FFFF00">
                    <a:alpha val="86000"/>
                  </a:srgb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助成</a:t>
            </a:r>
            <a:r>
              <a:rPr lang="ja-JP" altLang="en-US" sz="4200" b="1" spc="-150" dirty="0">
                <a:ln w="12700" cap="flat" cmpd="sng">
                  <a:solidFill>
                    <a:schemeClr val="tx1"/>
                  </a:solidFill>
                </a:ln>
                <a:solidFill>
                  <a:schemeClr val="bg1">
                    <a:alpha val="86000"/>
                  </a:schemeClr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</a:t>
            </a:r>
          </a:p>
        </p:txBody>
      </p:sp>
      <p:sp>
        <p:nvSpPr>
          <p:cNvPr id="7" name="フローチャート: 処理 6"/>
          <p:cNvSpPr/>
          <p:nvPr/>
        </p:nvSpPr>
        <p:spPr>
          <a:xfrm>
            <a:off x="244591" y="4034487"/>
            <a:ext cx="6372855" cy="1052660"/>
          </a:xfrm>
          <a:prstGeom prst="flowChartProcess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五條市民の文化芸術活動等を支援するため、五條市市民会館ホールの代替として、市外公共ホールを利用する場合の</a:t>
            </a:r>
            <a:r>
              <a:rPr kumimoji="1" lang="ja-JP" altLang="en-US" u="heavy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利用料の一部等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を助成します。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03180" y="3749323"/>
            <a:ext cx="3635279" cy="3891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市外公共ホール利用助成金とは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8" name="角丸四角形 27"/>
          <p:cNvSpPr/>
          <p:nvPr/>
        </p:nvSpPr>
        <p:spPr bwMode="white">
          <a:xfrm>
            <a:off x="303180" y="5610980"/>
            <a:ext cx="1872566" cy="5030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heavy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ホール使用料助成金</a:t>
            </a:r>
            <a:endParaRPr kumimoji="1" lang="en-US" altLang="ja-JP" sz="1400" u="heavy" dirty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 bwMode="white">
          <a:xfrm>
            <a:off x="5320176" y="9627185"/>
            <a:ext cx="141235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裏面あり→</a:t>
            </a:r>
          </a:p>
        </p:txBody>
      </p:sp>
      <p:sp>
        <p:nvSpPr>
          <p:cNvPr id="32" name="正方形/長方形 31"/>
          <p:cNvSpPr/>
          <p:nvPr/>
        </p:nvSpPr>
        <p:spPr bwMode="white">
          <a:xfrm rot="195175">
            <a:off x="4407567" y="40184"/>
            <a:ext cx="2358608" cy="373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66"/>
                  </a:solidFill>
                </a:u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66"/>
                  </a:solidFill>
                </a:u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始まります！</a:t>
            </a:r>
          </a:p>
        </p:txBody>
      </p:sp>
      <p:sp>
        <p:nvSpPr>
          <p:cNvPr id="18" name="減算 17"/>
          <p:cNvSpPr/>
          <p:nvPr/>
        </p:nvSpPr>
        <p:spPr>
          <a:xfrm rot="7805162">
            <a:off x="6330425" y="350994"/>
            <a:ext cx="467923" cy="45719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減算 32"/>
          <p:cNvSpPr/>
          <p:nvPr/>
        </p:nvSpPr>
        <p:spPr>
          <a:xfrm rot="3777337">
            <a:off x="4291649" y="204056"/>
            <a:ext cx="467923" cy="45719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 bwMode="black">
          <a:xfrm>
            <a:off x="1671509" y="5603078"/>
            <a:ext cx="434801" cy="218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solidFill>
                  <a:schemeClr val="tx1"/>
                </a:solidFill>
              </a:rPr>
              <a:t>※</a:t>
            </a:r>
            <a:r>
              <a:rPr kumimoji="1" lang="ja-JP" altLang="en-US" sz="800" dirty="0">
                <a:solidFill>
                  <a:schemeClr val="tx1"/>
                </a:solidFill>
              </a:rPr>
              <a:t>２</a:t>
            </a:r>
          </a:p>
        </p:txBody>
      </p:sp>
      <p:sp>
        <p:nvSpPr>
          <p:cNvPr id="36" name="正方形/長方形 35"/>
          <p:cNvSpPr/>
          <p:nvPr/>
        </p:nvSpPr>
        <p:spPr bwMode="white">
          <a:xfrm>
            <a:off x="56350" y="390"/>
            <a:ext cx="3010700" cy="373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spc="300" dirty="0" smtClean="0">
                <a:ln cmpd="sng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66"/>
                  </a:solidFill>
                </a:u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五條市民対象</a:t>
            </a:r>
            <a:endParaRPr kumimoji="1" lang="ja-JP" altLang="en-US" sz="3200" b="1" spc="300" dirty="0">
              <a:ln cmpd="sng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66"/>
                </a:solidFill>
              </a:u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フローチャート: 処理 39"/>
          <p:cNvSpPr/>
          <p:nvPr/>
        </p:nvSpPr>
        <p:spPr>
          <a:xfrm>
            <a:off x="244930" y="1852991"/>
            <a:ext cx="6372516" cy="1815323"/>
          </a:xfrm>
          <a:prstGeom prst="flowChartProcess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endParaRPr kumimoji="1" lang="en-US" altLang="ja-JP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endParaRPr kumimoji="1" lang="en-US" altLang="ja-JP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endParaRPr kumimoji="1" lang="en-US" altLang="ja-JP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①</a:t>
            </a:r>
            <a:r>
              <a:rPr kumimoji="1" lang="ja-JP" altLang="en-US" u="sng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五條</a:t>
            </a:r>
            <a:r>
              <a:rPr kumimoji="1" lang="ja-JP" altLang="en-US" u="sng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市内に活動拠点を置き、構成員の過半数が五條市内</a:t>
            </a:r>
            <a:r>
              <a:rPr kumimoji="1" lang="ja-JP" altLang="en-US" u="sng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に</a:t>
            </a:r>
            <a:endParaRPr kumimoji="1" lang="en-US" altLang="ja-JP" u="sng" dirty="0" smtClean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+mn-ea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　</a:t>
            </a:r>
            <a:r>
              <a:rPr kumimoji="1" lang="ja-JP" altLang="en-US" u="sng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在住</a:t>
            </a:r>
            <a:r>
              <a:rPr kumimoji="1" lang="ja-JP" altLang="en-US" u="sng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、在勤または在学している団体並びに五條市内に</a:t>
            </a:r>
            <a:r>
              <a:rPr kumimoji="1" lang="ja-JP" altLang="en-US" u="sng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事業</a:t>
            </a:r>
            <a:endParaRPr kumimoji="1" lang="en-US" altLang="ja-JP" u="sng" dirty="0" smtClean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+mn-ea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　</a:t>
            </a:r>
            <a:r>
              <a:rPr kumimoji="1" lang="ja-JP" altLang="en-US" u="sng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所</a:t>
            </a:r>
            <a:r>
              <a:rPr kumimoji="1" lang="ja-JP" altLang="en-US" u="sng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等を</a:t>
            </a:r>
            <a:r>
              <a:rPr kumimoji="1" lang="ja-JP" altLang="en-US" u="sng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置く法人または個人。</a:t>
            </a:r>
            <a:endParaRPr kumimoji="1" lang="en-US" altLang="ja-JP" u="sng" dirty="0" smtClean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+mn-ea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過去５年以内に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五條市市民会館を利用して文化芸術活動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等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を行って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いた、または令和</a:t>
            </a:r>
            <a:r>
              <a:rPr kumimoji="1" lang="en-US" altLang="ja-JP" dirty="0">
                <a:solidFill>
                  <a:schemeClr val="tx1"/>
                </a:solidFill>
                <a:latin typeface="+mn-ea"/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年</a:t>
            </a:r>
            <a:r>
              <a:rPr kumimoji="1" lang="en-US" altLang="ja-JP" dirty="0">
                <a:solidFill>
                  <a:schemeClr val="tx1"/>
                </a:solidFill>
                <a:latin typeface="+mn-ea"/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月</a:t>
            </a:r>
            <a:r>
              <a:rPr kumimoji="1" lang="en-US" altLang="ja-JP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日以降に新たな文化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芸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　術活動等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を行う団体等。</a:t>
            </a:r>
            <a:endParaRPr kumimoji="1" lang="en-US" altLang="ja-JP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u="sng" dirty="0" smtClean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+mn-ea"/>
            </a:endParaRPr>
          </a:p>
          <a:p>
            <a:endParaRPr kumimoji="1" lang="en-US" altLang="ja-JP" u="sng" dirty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+mn-ea"/>
            </a:endParaRPr>
          </a:p>
          <a:p>
            <a:endParaRPr kumimoji="1" lang="en-US" altLang="ja-JP" u="sng" dirty="0" smtClean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+mn-ea"/>
            </a:endParaRPr>
          </a:p>
          <a:p>
            <a:r>
              <a:rPr kumimoji="1" lang="ja-JP" altLang="en-US" u="sng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　　　　　　　　　　　　　　　　　　　　　　　　　　　　　　</a:t>
            </a:r>
            <a:endParaRPr kumimoji="1" lang="en-US" altLang="ja-JP" u="sng" dirty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+mn-ea"/>
            </a:endParaRPr>
          </a:p>
          <a:p>
            <a:r>
              <a:rPr kumimoji="1" lang="ja-JP" altLang="en-US" u="sng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+mn-ea"/>
              </a:rPr>
              <a:t>　</a:t>
            </a:r>
            <a:endParaRPr kumimoji="1" lang="en-US" altLang="ja-JP" u="sng" dirty="0" smtClean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+mn-ea"/>
            </a:endParaRPr>
          </a:p>
          <a:p>
            <a:endParaRPr kumimoji="1" lang="en-US" altLang="ja-JP" u="sng" dirty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+mn-ea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93655" y="1525719"/>
            <a:ext cx="1515838" cy="3891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助成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対象者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3993">
            <a:off x="5641343" y="1103147"/>
            <a:ext cx="1138764" cy="906310"/>
          </a:xfrm>
          <a:prstGeom prst="rect">
            <a:avLst/>
          </a:prstGeom>
        </p:spPr>
      </p:pic>
      <p:sp>
        <p:nvSpPr>
          <p:cNvPr id="29" name="正方形/長方形 28"/>
          <p:cNvSpPr/>
          <p:nvPr/>
        </p:nvSpPr>
        <p:spPr bwMode="black">
          <a:xfrm>
            <a:off x="5499753" y="2732333"/>
            <a:ext cx="434801" cy="218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solidFill>
                  <a:schemeClr val="tx1"/>
                </a:solidFill>
              </a:rPr>
              <a:t>※</a:t>
            </a:r>
            <a:r>
              <a:rPr kumimoji="1" lang="ja-JP" altLang="en-US" sz="800" dirty="0">
                <a:solidFill>
                  <a:schemeClr val="tx1"/>
                </a:solidFill>
              </a:rPr>
              <a:t>１  </a:t>
            </a:r>
          </a:p>
        </p:txBody>
      </p:sp>
      <p:sp>
        <p:nvSpPr>
          <p:cNvPr id="41" name="正方形/長方形 40"/>
          <p:cNvSpPr/>
          <p:nvPr/>
        </p:nvSpPr>
        <p:spPr bwMode="black">
          <a:xfrm>
            <a:off x="239831" y="8528355"/>
            <a:ext cx="6387185" cy="10594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>
                <a:solidFill>
                  <a:schemeClr val="tx1"/>
                </a:solidFill>
              </a:rPr>
              <a:t>※</a:t>
            </a:r>
            <a:r>
              <a:rPr kumimoji="1" lang="ja-JP" altLang="en-US" sz="1050" dirty="0">
                <a:solidFill>
                  <a:schemeClr val="tx1"/>
                </a:solidFill>
              </a:rPr>
              <a:t>１ 音楽、演劇等の舞台発表、講演会など、ホール・舞台を利用した文化芸術活動、その他の市民のための営利を目的としない公益的な活動。</a:t>
            </a:r>
            <a:endParaRPr kumimoji="1" lang="en-US" altLang="ja-JP" sz="1050" dirty="0">
              <a:solidFill>
                <a:schemeClr val="tx1"/>
              </a:solidFill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</a:rPr>
              <a:t>※</a:t>
            </a:r>
            <a:r>
              <a:rPr kumimoji="1" lang="ja-JP" altLang="en-US" sz="1050" dirty="0">
                <a:solidFill>
                  <a:schemeClr val="tx1"/>
                </a:solidFill>
              </a:rPr>
              <a:t>２ 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１回</a:t>
            </a:r>
            <a:r>
              <a:rPr kumimoji="1" lang="ja-JP" altLang="en-US" sz="1050" dirty="0">
                <a:solidFill>
                  <a:schemeClr val="tx1"/>
                </a:solidFill>
              </a:rPr>
              <a:t>（１日）あたりの上限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額は通常分</a:t>
            </a:r>
            <a:r>
              <a:rPr kumimoji="1" lang="en-US" altLang="ja-JP" sz="1050" dirty="0">
                <a:solidFill>
                  <a:schemeClr val="tx1"/>
                </a:solidFill>
              </a:rPr>
              <a:t>68,000</a:t>
            </a:r>
            <a:r>
              <a:rPr kumimoji="1" lang="ja-JP" altLang="en-US" sz="1050" dirty="0">
                <a:solidFill>
                  <a:schemeClr val="tx1"/>
                </a:solidFill>
              </a:rPr>
              <a:t>円、５割減分（市民会館利用時に減免されていた団体等）</a:t>
            </a:r>
            <a:r>
              <a:rPr kumimoji="1" lang="en-US" altLang="ja-JP" sz="1050" dirty="0">
                <a:solidFill>
                  <a:schemeClr val="tx1"/>
                </a:solidFill>
              </a:rPr>
              <a:t>92,000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円とする。</a:t>
            </a:r>
            <a:endParaRPr kumimoji="1" lang="en-US" altLang="ja-JP" sz="1050" dirty="0">
              <a:solidFill>
                <a:schemeClr val="tx1"/>
              </a:solidFill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</a:rPr>
              <a:t>※</a:t>
            </a:r>
            <a:r>
              <a:rPr kumimoji="1" lang="ja-JP" altLang="en-US" sz="1050" dirty="0">
                <a:solidFill>
                  <a:schemeClr val="tx1"/>
                </a:solidFill>
              </a:rPr>
              <a:t>３ 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主催者（団体）に対する助成とし、上限額</a:t>
            </a:r>
            <a:r>
              <a:rPr kumimoji="1" lang="ja-JP" altLang="en-US" sz="1050" dirty="0">
                <a:solidFill>
                  <a:schemeClr val="tx1"/>
                </a:solidFill>
              </a:rPr>
              <a:t>は１回（１日）につき</a:t>
            </a:r>
            <a:r>
              <a:rPr kumimoji="1" lang="en-US" altLang="ja-JP" sz="1050" dirty="0">
                <a:solidFill>
                  <a:schemeClr val="tx1"/>
                </a:solidFill>
              </a:rPr>
              <a:t>25,000</a:t>
            </a:r>
            <a:r>
              <a:rPr kumimoji="1" lang="ja-JP" altLang="en-US" sz="1050" dirty="0">
                <a:solidFill>
                  <a:schemeClr val="tx1"/>
                </a:solidFill>
              </a:rPr>
              <a:t>円とする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。</a:t>
            </a:r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2" name="フローチャート: 処理 41"/>
          <p:cNvSpPr/>
          <p:nvPr/>
        </p:nvSpPr>
        <p:spPr>
          <a:xfrm>
            <a:off x="237397" y="5881002"/>
            <a:ext cx="3475495" cy="1309819"/>
          </a:xfrm>
          <a:prstGeom prst="flowChartProcess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市外公共ホールのホール、控室または楽屋の利用料のうち、市民会館利用料の差額分の使用料。</a:t>
            </a:r>
            <a:endParaRPr kumimoji="1" lang="en-US" altLang="ja-JP" sz="1200" b="1" dirty="0">
              <a:solidFill>
                <a:srgbClr val="FF0066"/>
              </a:solidFill>
              <a:latin typeface="+mn-ea"/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07401" y="5174157"/>
            <a:ext cx="1300162" cy="3891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対象経費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4" name="フローチャート: 処理 43"/>
          <p:cNvSpPr/>
          <p:nvPr/>
        </p:nvSpPr>
        <p:spPr>
          <a:xfrm>
            <a:off x="243218" y="6900143"/>
            <a:ext cx="3078247" cy="327343"/>
          </a:xfrm>
          <a:prstGeom prst="flowChartProcess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kumimoji="1" lang="en-US" altLang="ja-JP" sz="1200" b="1" dirty="0" smtClean="0">
                <a:solidFill>
                  <a:srgbClr val="FF0066"/>
                </a:solidFill>
                <a:latin typeface="+mn-ea"/>
              </a:rPr>
              <a:t>※</a:t>
            </a:r>
            <a:r>
              <a:rPr kumimoji="1" lang="ja-JP" altLang="en-US" sz="1200" b="1" dirty="0">
                <a:solidFill>
                  <a:srgbClr val="FF0066"/>
                </a:solidFill>
                <a:latin typeface="+mn-ea"/>
              </a:rPr>
              <a:t>裏面の助成金の例をご確認ください。</a:t>
            </a:r>
            <a:endParaRPr kumimoji="1" lang="en-US" altLang="ja-JP" sz="1200" b="1" dirty="0">
              <a:solidFill>
                <a:srgbClr val="FF0066"/>
              </a:solidFill>
              <a:latin typeface="+mn-ea"/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 bwMode="white">
          <a:xfrm>
            <a:off x="308071" y="7173099"/>
            <a:ext cx="1363438" cy="5030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heavy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交通費助成金</a:t>
            </a:r>
            <a:endParaRPr kumimoji="1" lang="en-US" altLang="ja-JP" sz="1400" u="heavy" dirty="0">
              <a:solidFill>
                <a:schemeClr val="tx1"/>
              </a:solidFill>
              <a:uFill>
                <a:solidFill>
                  <a:srgbClr val="FF0066"/>
                </a:solidFill>
              </a:u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black">
          <a:xfrm rot="1132216">
            <a:off x="2882592" y="5452690"/>
            <a:ext cx="1117994" cy="4217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66"/>
                </a:solidFill>
              </a:rPr>
              <a:t>上限あり</a:t>
            </a:r>
          </a:p>
        </p:txBody>
      </p:sp>
      <p:sp>
        <p:nvSpPr>
          <p:cNvPr id="26" name="正方形/長方形 25"/>
          <p:cNvSpPr/>
          <p:nvPr/>
        </p:nvSpPr>
        <p:spPr bwMode="black">
          <a:xfrm>
            <a:off x="1137135" y="7152543"/>
            <a:ext cx="470428" cy="234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solidFill>
                  <a:schemeClr val="tx1"/>
                </a:solidFill>
              </a:rPr>
              <a:t>※</a:t>
            </a:r>
            <a:r>
              <a:rPr kumimoji="1" lang="ja-JP" altLang="en-US" sz="800" dirty="0">
                <a:solidFill>
                  <a:schemeClr val="tx1"/>
                </a:solidFill>
              </a:rPr>
              <a:t>３</a:t>
            </a:r>
          </a:p>
        </p:txBody>
      </p:sp>
      <p:sp>
        <p:nvSpPr>
          <p:cNvPr id="48" name="フローチャート: 処理 47"/>
          <p:cNvSpPr/>
          <p:nvPr/>
        </p:nvSpPr>
        <p:spPr>
          <a:xfrm>
            <a:off x="253989" y="7507229"/>
            <a:ext cx="3475495" cy="867688"/>
          </a:xfrm>
          <a:prstGeom prst="flowChartProcess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御所市、橋本市は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人あたり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n-ea"/>
              </a:rPr>
              <a:t>500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円、その他は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人あたり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n-ea"/>
              </a:rPr>
              <a:t>1,000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円</a:t>
            </a:r>
            <a:endParaRPr kumimoji="1" lang="en-US" altLang="ja-JP" sz="160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 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小学生はそれぞれ半額とします。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9" name="フローチャート: 処理 48"/>
          <p:cNvSpPr/>
          <p:nvPr/>
        </p:nvSpPr>
        <p:spPr>
          <a:xfrm>
            <a:off x="3829013" y="7231396"/>
            <a:ext cx="2739570" cy="1257547"/>
          </a:xfrm>
          <a:prstGeom prst="flowChartProcess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令和４年４月１日～３０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日までに行った助成対象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事業については事後申請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を認めます。</a:t>
            </a:r>
          </a:p>
          <a:p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フローチャート: 処理 49"/>
          <p:cNvSpPr/>
          <p:nvPr/>
        </p:nvSpPr>
        <p:spPr>
          <a:xfrm>
            <a:off x="3827671" y="6514251"/>
            <a:ext cx="2739570" cy="1179941"/>
          </a:xfrm>
          <a:prstGeom prst="flowChartProcess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u="heavy" dirty="0" smtClean="0">
              <a:solidFill>
                <a:schemeClr val="tx1"/>
              </a:solidFill>
              <a:uFill>
                <a:solidFill>
                  <a:srgbClr val="FF0066"/>
                </a:solidFill>
              </a:uFill>
            </a:endParaRPr>
          </a:p>
          <a:p>
            <a:endParaRPr kumimoji="1" lang="en-US" altLang="ja-JP" sz="1600" b="1" u="heavy" dirty="0">
              <a:solidFill>
                <a:schemeClr val="tx1"/>
              </a:solidFill>
              <a:uFill>
                <a:solidFill>
                  <a:srgbClr val="FF0066"/>
                </a:solidFill>
              </a:uFill>
            </a:endParaRPr>
          </a:p>
          <a:p>
            <a:r>
              <a:rPr kumimoji="1" lang="ja-JP" altLang="en-US" b="1" u="heavy" dirty="0" smtClean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令和</a:t>
            </a:r>
            <a:r>
              <a:rPr kumimoji="1" lang="ja-JP" altLang="en-US" b="1" u="heavy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４年４月１日～</a:t>
            </a:r>
            <a:endParaRPr kumimoji="1" lang="en-US" altLang="ja-JP" b="1" u="heavy" dirty="0">
              <a:solidFill>
                <a:schemeClr val="tx1"/>
              </a:solidFill>
              <a:uFill>
                <a:solidFill>
                  <a:srgbClr val="FF0066"/>
                </a:solidFill>
              </a:uFill>
            </a:endParaRPr>
          </a:p>
          <a:p>
            <a:r>
              <a:rPr kumimoji="1" lang="ja-JP" altLang="en-US" b="1" u="heavy" dirty="0">
                <a:solidFill>
                  <a:schemeClr val="tx1"/>
                </a:solidFill>
                <a:uFill>
                  <a:solidFill>
                    <a:srgbClr val="FF0066"/>
                  </a:solidFill>
                </a:uFill>
              </a:rPr>
              <a:t>予算がなくなり次第終了</a:t>
            </a:r>
            <a:endParaRPr kumimoji="1" lang="en-US" altLang="ja-JP" b="1" u="heavy" dirty="0">
              <a:solidFill>
                <a:schemeClr val="tx1"/>
              </a:solidFill>
              <a:uFill>
                <a:solidFill>
                  <a:srgbClr val="FF0066"/>
                </a:solidFill>
              </a:uFill>
            </a:endParaRPr>
          </a:p>
          <a:p>
            <a:endParaRPr kumimoji="1" lang="ja-JP" altLang="en-US" sz="1600" dirty="0" smtClean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960" y="5191291"/>
            <a:ext cx="1295400" cy="117867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1" y="5108264"/>
            <a:ext cx="1279767" cy="103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5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11728" y="875617"/>
            <a:ext cx="6602599" cy="2581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69521" y="532858"/>
            <a:ext cx="1675567" cy="3891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助成の流れ</a:t>
            </a:r>
          </a:p>
        </p:txBody>
      </p:sp>
      <p:sp>
        <p:nvSpPr>
          <p:cNvPr id="7" name="下矢印 6"/>
          <p:cNvSpPr/>
          <p:nvPr/>
        </p:nvSpPr>
        <p:spPr>
          <a:xfrm rot="16200000">
            <a:off x="1485826" y="1587277"/>
            <a:ext cx="704850" cy="600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 bwMode="white">
          <a:xfrm>
            <a:off x="1352611" y="1730191"/>
            <a:ext cx="8858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審査</a:t>
            </a:r>
          </a:p>
        </p:txBody>
      </p:sp>
      <p:sp>
        <p:nvSpPr>
          <p:cNvPr id="12" name="下矢印 11"/>
          <p:cNvSpPr/>
          <p:nvPr/>
        </p:nvSpPr>
        <p:spPr>
          <a:xfrm rot="16200000">
            <a:off x="3566039" y="1417761"/>
            <a:ext cx="704850" cy="89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 bwMode="white">
          <a:xfrm>
            <a:off x="3410013" y="1720339"/>
            <a:ext cx="8858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交付決定通知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41237" y="1561052"/>
            <a:ext cx="1216786" cy="6572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交付申請</a:t>
            </a:r>
          </a:p>
        </p:txBody>
      </p:sp>
      <p:sp>
        <p:nvSpPr>
          <p:cNvPr id="16" name="下矢印 15"/>
          <p:cNvSpPr/>
          <p:nvPr/>
        </p:nvSpPr>
        <p:spPr>
          <a:xfrm rot="16200000">
            <a:off x="535640" y="2470653"/>
            <a:ext cx="704850" cy="600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 bwMode="white">
          <a:xfrm>
            <a:off x="1007305" y="3964091"/>
            <a:ext cx="8858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182072" y="1553978"/>
            <a:ext cx="1216786" cy="6572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交付決定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269782" y="2442077"/>
            <a:ext cx="1216786" cy="6572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完了報告</a:t>
            </a:r>
          </a:p>
        </p:txBody>
      </p:sp>
      <p:sp>
        <p:nvSpPr>
          <p:cNvPr id="21" name="下矢印 20"/>
          <p:cNvSpPr/>
          <p:nvPr/>
        </p:nvSpPr>
        <p:spPr>
          <a:xfrm rot="16200000">
            <a:off x="2572608" y="2368009"/>
            <a:ext cx="704850" cy="757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 bwMode="white">
          <a:xfrm>
            <a:off x="2475523" y="2598723"/>
            <a:ext cx="82837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確定通知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3372888" y="2418264"/>
            <a:ext cx="1216786" cy="6572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交付請求書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　　提出</a:t>
            </a:r>
          </a:p>
        </p:txBody>
      </p:sp>
      <p:sp>
        <p:nvSpPr>
          <p:cNvPr id="24" name="下矢印 23"/>
          <p:cNvSpPr/>
          <p:nvPr/>
        </p:nvSpPr>
        <p:spPr>
          <a:xfrm rot="16200000">
            <a:off x="4606273" y="2390290"/>
            <a:ext cx="704850" cy="600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5327722" y="2421900"/>
            <a:ext cx="1216786" cy="6572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助成金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交付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426915" y="1580144"/>
            <a:ext cx="1216786" cy="6572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助成事業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実施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20395" y="3978100"/>
            <a:ext cx="3252493" cy="1938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・市外公共ホール等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　　利用助成金交付申請書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・収支予算書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・団体等概要書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・団体等構成員名簿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・市外公共ホールの料金表等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171856" y="3684321"/>
            <a:ext cx="2195852" cy="3891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交付申請提出書類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456123" y="3998061"/>
            <a:ext cx="3252493" cy="19212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・市外公共ホール等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　　利用助成金完了実績報告書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・収支決算書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・領収書の写し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・事業実施中の写真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501621" y="3701476"/>
            <a:ext cx="2195852" cy="3891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完了報告提出書類</a:t>
            </a: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4630">
            <a:off x="5844692" y="5008553"/>
            <a:ext cx="839804" cy="861063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3470">
            <a:off x="5315492" y="5361791"/>
            <a:ext cx="492539" cy="478132"/>
          </a:xfrm>
          <a:prstGeom prst="rect">
            <a:avLst/>
          </a:prstGeom>
        </p:spPr>
      </p:pic>
      <p:sp>
        <p:nvSpPr>
          <p:cNvPr id="36" name="楕円 35"/>
          <p:cNvSpPr/>
          <p:nvPr/>
        </p:nvSpPr>
        <p:spPr>
          <a:xfrm>
            <a:off x="3682122" y="8077711"/>
            <a:ext cx="3026494" cy="17225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～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問合せ先～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  〒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637-8501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  五條市岡口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丁目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3-1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  五條市</a:t>
            </a:r>
            <a:r>
              <a:rPr kumimoji="1" lang="ja-JP" altLang="en-US" sz="1400" dirty="0">
                <a:solidFill>
                  <a:schemeClr val="tx1"/>
                </a:solidFill>
              </a:rPr>
              <a:t>役所 地域政策課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  電話</a:t>
            </a:r>
            <a:r>
              <a:rPr kumimoji="1" lang="ja-JP" altLang="en-US" sz="1400" dirty="0">
                <a:solidFill>
                  <a:schemeClr val="tx1"/>
                </a:solidFill>
              </a:rPr>
              <a:t>：</a:t>
            </a:r>
            <a:r>
              <a:rPr kumimoji="1" lang="en-US" altLang="ja-JP" sz="1400" dirty="0">
                <a:solidFill>
                  <a:schemeClr val="tx1"/>
                </a:solidFill>
              </a:rPr>
              <a:t>0747-22-4001</a:t>
            </a: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　　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  （内線</a:t>
            </a:r>
            <a:r>
              <a:rPr kumimoji="1" lang="en-US" altLang="ja-JP" sz="1400" dirty="0">
                <a:solidFill>
                  <a:schemeClr val="tx1"/>
                </a:solidFill>
              </a:rPr>
              <a:t>236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2" name="メモ 1"/>
          <p:cNvSpPr/>
          <p:nvPr/>
        </p:nvSpPr>
        <p:spPr>
          <a:xfrm>
            <a:off x="120395" y="6266185"/>
            <a:ext cx="4070605" cy="1997298"/>
          </a:xfrm>
          <a:prstGeom prst="foldedCorner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（助成金の例）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   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A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市文化</a:t>
            </a:r>
            <a:r>
              <a:rPr kumimoji="1" lang="ja-JP" altLang="en-US" sz="1200" dirty="0">
                <a:solidFill>
                  <a:schemeClr val="tx1"/>
                </a:solidFill>
              </a:rPr>
              <a:t>会館ホールを利用した場合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endParaRPr kumimoji="1" lang="en-US" altLang="ja-JP" sz="120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kumimoji="1" lang="ja-JP" altLang="en-US" sz="1200" dirty="0">
                <a:solidFill>
                  <a:schemeClr val="tx1"/>
                </a:solidFill>
              </a:rPr>
              <a:t>・主催団体１０名で平日使用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A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市外</a:t>
            </a:r>
            <a:r>
              <a:rPr kumimoji="1" lang="ja-JP" altLang="en-US" sz="1200" dirty="0">
                <a:solidFill>
                  <a:schemeClr val="tx1"/>
                </a:solidFill>
              </a:rPr>
              <a:t>在住者使用料  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　 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61,260</a:t>
            </a:r>
            <a:r>
              <a:rPr kumimoji="1" lang="ja-JP" altLang="en-US" sz="1200" dirty="0">
                <a:solidFill>
                  <a:schemeClr val="tx1"/>
                </a:solidFill>
              </a:rPr>
              <a:t>円　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　　　　　　　　　 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1200" dirty="0">
                <a:solidFill>
                  <a:schemeClr val="tx1"/>
                </a:solidFill>
              </a:rPr>
              <a:t>（</a:t>
            </a:r>
            <a:r>
              <a:rPr kumimoji="1" lang="en-US" altLang="ja-JP" sz="1200" dirty="0">
                <a:solidFill>
                  <a:schemeClr val="tx1"/>
                </a:solidFill>
              </a:rPr>
              <a:t>58,905</a:t>
            </a:r>
            <a:r>
              <a:rPr kumimoji="1" lang="ja-JP" altLang="en-US" sz="1200" dirty="0">
                <a:solidFill>
                  <a:schemeClr val="tx1"/>
                </a:solidFill>
              </a:rPr>
              <a:t>円</a:t>
            </a:r>
            <a:r>
              <a:rPr kumimoji="1" lang="en-US" altLang="ja-JP" sz="1200" dirty="0">
                <a:solidFill>
                  <a:schemeClr val="tx1"/>
                </a:solidFill>
              </a:rPr>
              <a:t>+</a:t>
            </a:r>
            <a:r>
              <a:rPr kumimoji="1" lang="ja-JP" altLang="en-US" sz="1200" dirty="0">
                <a:solidFill>
                  <a:schemeClr val="tx1"/>
                </a:solidFill>
              </a:rPr>
              <a:t>楽屋 </a:t>
            </a:r>
            <a:r>
              <a:rPr kumimoji="1" lang="en-US" altLang="ja-JP" sz="1200" dirty="0">
                <a:solidFill>
                  <a:schemeClr val="tx1"/>
                </a:solidFill>
              </a:rPr>
              <a:t>2,355</a:t>
            </a:r>
            <a:r>
              <a:rPr kumimoji="1" lang="ja-JP" altLang="en-US" sz="1200" dirty="0">
                <a:solidFill>
                  <a:schemeClr val="tx1"/>
                </a:solidFill>
              </a:rPr>
              <a:t>円）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五條市市民</a:t>
            </a:r>
            <a:r>
              <a:rPr kumimoji="1" lang="ja-JP" altLang="en-US" sz="1200" dirty="0">
                <a:solidFill>
                  <a:schemeClr val="tx1"/>
                </a:solidFill>
              </a:rPr>
              <a:t>会館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使用料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 </a:t>
            </a:r>
            <a:r>
              <a:rPr kumimoji="1" lang="en-US" altLang="ja-JP" sz="1200" dirty="0">
                <a:solidFill>
                  <a:schemeClr val="tx1"/>
                </a:solidFill>
              </a:rPr>
              <a:t>49,000</a:t>
            </a:r>
            <a:r>
              <a:rPr kumimoji="1" lang="ja-JP" altLang="en-US" sz="1200" dirty="0">
                <a:solidFill>
                  <a:schemeClr val="tx1"/>
                </a:solidFill>
              </a:rPr>
              <a:t>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差額（助成額）　　　   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12,260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円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交通費（助成額）　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  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10,000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円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1,000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円</a:t>
            </a:r>
            <a:r>
              <a:rPr kumimoji="1" lang="en-US" altLang="ja-JP" sz="1200" dirty="0">
                <a:solidFill>
                  <a:schemeClr val="tx1"/>
                </a:solidFill>
              </a:rPr>
              <a:t>×10</a:t>
            </a:r>
            <a:r>
              <a:rPr kumimoji="1" lang="ja-JP" altLang="en-US" sz="1200" dirty="0">
                <a:solidFill>
                  <a:schemeClr val="tx1"/>
                </a:solidFill>
              </a:rPr>
              <a:t>名）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助成金額合計　              </a:t>
            </a:r>
            <a:r>
              <a:rPr kumimoji="1" lang="en-US" altLang="ja-JP" sz="1400" b="1" u="sng" smtClean="0">
                <a:solidFill>
                  <a:schemeClr val="tx1"/>
                </a:solidFill>
              </a:rPr>
              <a:t>22,200</a:t>
            </a:r>
            <a:r>
              <a:rPr kumimoji="1" lang="ja-JP" altLang="en-US" sz="1400" b="1" u="sng" dirty="0">
                <a:solidFill>
                  <a:schemeClr val="tx1"/>
                </a:solidFill>
              </a:rPr>
              <a:t>円</a:t>
            </a:r>
            <a:r>
              <a:rPr kumimoji="1" lang="ja-JP" altLang="en-US" sz="1000" dirty="0">
                <a:solidFill>
                  <a:schemeClr val="tx1"/>
                </a:solidFill>
              </a:rPr>
              <a:t>（</a:t>
            </a:r>
            <a:r>
              <a:rPr kumimoji="1" lang="en-US" altLang="ja-JP" sz="1000" dirty="0">
                <a:solidFill>
                  <a:schemeClr val="tx1"/>
                </a:solidFill>
              </a:rPr>
              <a:t>100</a:t>
            </a:r>
            <a:r>
              <a:rPr kumimoji="1" lang="ja-JP" altLang="en-US" sz="1000" dirty="0">
                <a:solidFill>
                  <a:schemeClr val="tx1"/>
                </a:solidFill>
              </a:rPr>
              <a:t>円未満切捨）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352" y="7686430"/>
            <a:ext cx="1380346" cy="1352577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 bwMode="white">
          <a:xfrm>
            <a:off x="5297911" y="9632955"/>
            <a:ext cx="179875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556" y="6651612"/>
            <a:ext cx="1145241" cy="128859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65" y="6126741"/>
            <a:ext cx="1134510" cy="124422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023" y="8396845"/>
            <a:ext cx="1191514" cy="127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5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</TotalTime>
  <Words>342</Words>
  <Application>Microsoft Office PowerPoint</Application>
  <PresentationFormat>A4 210 x 297 mm</PresentationFormat>
  <Paragraphs>106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HGP創英角ﾎﾟｯﾌﾟ体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 市外公共ホール等利用助成金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市外公共ホール等利用助成金</dc:title>
  <dc:creator>G19016</dc:creator>
  <cp:lastModifiedBy>G19016</cp:lastModifiedBy>
  <cp:revision>146</cp:revision>
  <cp:lastPrinted>2022-03-18T04:49:58Z</cp:lastPrinted>
  <dcterms:created xsi:type="dcterms:W3CDTF">2022-02-07T23:52:16Z</dcterms:created>
  <dcterms:modified xsi:type="dcterms:W3CDTF">2022-03-30T02:07:13Z</dcterms:modified>
</cp:coreProperties>
</file>