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"/>
  </p:notesMasterIdLst>
  <p:sldIdLst>
    <p:sldId id="256" r:id="rId2"/>
  </p:sldIdLst>
  <p:sldSz cx="6858000" cy="9144000" type="screen4x3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486" y="43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19413" cy="493872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1"/>
            <a:ext cx="2919412" cy="493872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C2F48469-1EE9-4C73-A99B-C27978FACD07}" type="datetimeFigureOut">
              <a:rPr kumimoji="1" lang="ja-JP" altLang="en-US" smtClean="0"/>
              <a:t>2015/5/11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979613" y="739775"/>
            <a:ext cx="2776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1" y="4687808"/>
            <a:ext cx="5389563" cy="4441667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4029"/>
            <a:ext cx="2919413" cy="493871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4029"/>
            <a:ext cx="2919412" cy="493871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9ACC53A7-2059-4344-9E09-9842530032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9450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CC53A7-2059-4344-9E09-9842530032A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712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9583E-38C4-48CB-AC14-0D3C4743DAFE}" type="datetimeFigureOut">
              <a:rPr kumimoji="1" lang="ja-JP" altLang="en-US" smtClean="0"/>
              <a:t>2015/5/11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80325-EBA6-4CF1-9FB6-2FB11AB23C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0531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9583E-38C4-48CB-AC14-0D3C4743DAFE}" type="datetimeFigureOut">
              <a:rPr kumimoji="1" lang="ja-JP" altLang="en-US" smtClean="0"/>
              <a:t>2015/5/11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80325-EBA6-4CF1-9FB6-2FB11AB23C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6477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9583E-38C4-48CB-AC14-0D3C4743DAFE}" type="datetimeFigureOut">
              <a:rPr kumimoji="1" lang="ja-JP" altLang="en-US" smtClean="0"/>
              <a:t>2015/5/11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80325-EBA6-4CF1-9FB6-2FB11AB23C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0336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9583E-38C4-48CB-AC14-0D3C4743DAFE}" type="datetimeFigureOut">
              <a:rPr kumimoji="1" lang="ja-JP" altLang="en-US" smtClean="0"/>
              <a:t>2015/5/11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80325-EBA6-4CF1-9FB6-2FB11AB23C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038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9583E-38C4-48CB-AC14-0D3C4743DAFE}" type="datetimeFigureOut">
              <a:rPr kumimoji="1" lang="ja-JP" altLang="en-US" smtClean="0"/>
              <a:t>2015/5/11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80325-EBA6-4CF1-9FB6-2FB11AB23C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3666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9583E-38C4-48CB-AC14-0D3C4743DAFE}" type="datetimeFigureOut">
              <a:rPr kumimoji="1" lang="ja-JP" altLang="en-US" smtClean="0"/>
              <a:t>2015/5/11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80325-EBA6-4CF1-9FB6-2FB11AB23C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326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9583E-38C4-48CB-AC14-0D3C4743DAFE}" type="datetimeFigureOut">
              <a:rPr kumimoji="1" lang="ja-JP" altLang="en-US" smtClean="0"/>
              <a:t>2015/5/11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80325-EBA6-4CF1-9FB6-2FB11AB23C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725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9583E-38C4-48CB-AC14-0D3C4743DAFE}" type="datetimeFigureOut">
              <a:rPr kumimoji="1" lang="ja-JP" altLang="en-US" smtClean="0"/>
              <a:t>2015/5/11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80325-EBA6-4CF1-9FB6-2FB11AB23C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437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9583E-38C4-48CB-AC14-0D3C4743DAFE}" type="datetimeFigureOut">
              <a:rPr kumimoji="1" lang="ja-JP" altLang="en-US" smtClean="0"/>
              <a:t>2015/5/11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80325-EBA6-4CF1-9FB6-2FB11AB23C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9392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9583E-38C4-48CB-AC14-0D3C4743DAFE}" type="datetimeFigureOut">
              <a:rPr kumimoji="1" lang="ja-JP" altLang="en-US" smtClean="0"/>
              <a:t>2015/5/11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80325-EBA6-4CF1-9FB6-2FB11AB23C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0681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9583E-38C4-48CB-AC14-0D3C4743DAFE}" type="datetimeFigureOut">
              <a:rPr kumimoji="1" lang="ja-JP" altLang="en-US" smtClean="0"/>
              <a:t>2015/5/11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80325-EBA6-4CF1-9FB6-2FB11AB23C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37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9583E-38C4-48CB-AC14-0D3C4743DAFE}" type="datetimeFigureOut">
              <a:rPr kumimoji="1" lang="ja-JP" altLang="en-US" smtClean="0"/>
              <a:t>2015/5/11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80325-EBA6-4CF1-9FB6-2FB11AB23C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3951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グループ化 97"/>
          <p:cNvGrpSpPr/>
          <p:nvPr/>
        </p:nvGrpSpPr>
        <p:grpSpPr>
          <a:xfrm>
            <a:off x="6159012" y="1115868"/>
            <a:ext cx="698988" cy="590442"/>
            <a:chOff x="5970372" y="611560"/>
            <a:chExt cx="698988" cy="590442"/>
          </a:xfrm>
        </p:grpSpPr>
        <p:sp>
          <p:nvSpPr>
            <p:cNvPr id="99" name="円/楕円 98"/>
            <p:cNvSpPr/>
            <p:nvPr/>
          </p:nvSpPr>
          <p:spPr>
            <a:xfrm>
              <a:off x="6090652" y="611560"/>
              <a:ext cx="578708" cy="586341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0" name="円/楕円 99"/>
            <p:cNvSpPr/>
            <p:nvPr/>
          </p:nvSpPr>
          <p:spPr>
            <a:xfrm>
              <a:off x="5970372" y="758628"/>
              <a:ext cx="432048" cy="443374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7" name="グループ化 96"/>
          <p:cNvGrpSpPr/>
          <p:nvPr/>
        </p:nvGrpSpPr>
        <p:grpSpPr>
          <a:xfrm>
            <a:off x="22921" y="119436"/>
            <a:ext cx="698988" cy="590442"/>
            <a:chOff x="5970372" y="611560"/>
            <a:chExt cx="698988" cy="590442"/>
          </a:xfrm>
        </p:grpSpPr>
        <p:sp>
          <p:nvSpPr>
            <p:cNvPr id="94" name="円/楕円 93"/>
            <p:cNvSpPr/>
            <p:nvPr/>
          </p:nvSpPr>
          <p:spPr>
            <a:xfrm>
              <a:off x="6090652" y="611560"/>
              <a:ext cx="578708" cy="586341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" name="円/楕円 95"/>
            <p:cNvSpPr/>
            <p:nvPr/>
          </p:nvSpPr>
          <p:spPr>
            <a:xfrm>
              <a:off x="5970372" y="758628"/>
              <a:ext cx="432048" cy="443374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テキスト ボックス 10"/>
          <p:cNvSpPr txBox="1"/>
          <p:nvPr/>
        </p:nvSpPr>
        <p:spPr>
          <a:xfrm>
            <a:off x="260715" y="354121"/>
            <a:ext cx="6398843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5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五條市教育フォーラム</a:t>
            </a:r>
            <a:endParaRPr kumimoji="1" lang="en-US" altLang="ja-JP" sz="45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～これからの五條市の教育について　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 　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     考えよう～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327721" y="1905068"/>
            <a:ext cx="6264695" cy="94137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en-US" dirty="0"/>
              <a:t>　</a:t>
            </a:r>
            <a:r>
              <a:rPr lang="ja-JP" altLang="en-US" dirty="0" smtClean="0"/>
              <a:t>　　　　　 </a:t>
            </a:r>
            <a:r>
              <a:rPr kumimoji="1"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平成２７年</a:t>
            </a:r>
            <a:r>
              <a:rPr kumimoji="1"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５</a:t>
            </a:r>
            <a:r>
              <a:rPr kumimoji="1"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r>
              <a:rPr kumimoji="1"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２０</a:t>
            </a:r>
            <a:r>
              <a:rPr kumimoji="1"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日（水）１３：３０～１６：５０ 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（予定）</a:t>
            </a:r>
            <a:endParaRPr kumimoji="1"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</a:t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五條市市民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会館</a:t>
            </a:r>
            <a:endParaRPr kumimoji="1" lang="ja-JP" altLang="en-US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2675664" y="3378427"/>
            <a:ext cx="3993696" cy="28803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3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12:30</a:t>
            </a:r>
            <a:r>
              <a:rPr kumimoji="1"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受付開始</a:t>
            </a:r>
            <a:endParaRPr kumimoji="1" lang="en-US" altLang="ja-JP" sz="13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2661908" y="3833587"/>
            <a:ext cx="3993696" cy="28803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3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13:30</a:t>
            </a:r>
            <a:r>
              <a:rPr kumimoji="1"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開会</a:t>
            </a: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行事</a:t>
            </a:r>
            <a:endParaRPr kumimoji="1" lang="en-US" altLang="ja-JP" sz="13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2670597" y="4287764"/>
            <a:ext cx="3976318" cy="873577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kumimoji="1" lang="en-US" altLang="ja-JP" sz="13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13:40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岩岡寛人氏（文部科学省）講話 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演題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『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地域で編む五條市の新たな学校教育</a:t>
            </a:r>
            <a:r>
              <a:rPr kumimoji="1"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』</a:t>
            </a:r>
          </a:p>
          <a:p>
            <a:pPr algn="ctr"/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2697762" y="5292080"/>
            <a:ext cx="3976318" cy="57606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3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14:50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子どもたちの意見発表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～市内の小・中学校の児童生徒による発表～</a:t>
            </a:r>
            <a:endParaRPr kumimoji="1" lang="ja-JP" altLang="en-US" sz="13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2695402" y="6012160"/>
            <a:ext cx="3976318" cy="159882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en-US" altLang="ja-JP" sz="13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15:15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シンポジウム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これからの五條市の教育の行方を考える～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（コーディネーター）重松 敬一氏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奈良教育大学名誉教授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（シンポジスト） 岩岡 寛人氏</a:t>
            </a:r>
            <a:r>
              <a: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文部科学省</a:t>
            </a:r>
            <a:r>
              <a: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 小柳 和喜雄氏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奈良教育大学教職大学院教授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 元根 朋美氏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帝塚山大学現代生活学部准教授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 田中 郁子氏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㈱柿の葉すし本舗たなか社長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 土田 博敏氏</a:t>
            </a:r>
            <a:r>
              <a: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五條市校園長会会長</a:t>
            </a:r>
            <a:r>
              <a: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2697762" y="7740352"/>
            <a:ext cx="3973958" cy="28803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3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16:45</a:t>
            </a:r>
            <a:r>
              <a:rPr kumimoji="1"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閉会挨拶</a:t>
            </a:r>
            <a:endParaRPr kumimoji="1" lang="ja-JP" altLang="en-US" sz="13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64" name="グループ化 63"/>
          <p:cNvGrpSpPr/>
          <p:nvPr/>
        </p:nvGrpSpPr>
        <p:grpSpPr>
          <a:xfrm>
            <a:off x="548680" y="1979711"/>
            <a:ext cx="704428" cy="792088"/>
            <a:chOff x="548680" y="1907704"/>
            <a:chExt cx="704428" cy="792088"/>
          </a:xfrm>
        </p:grpSpPr>
        <p:sp>
          <p:nvSpPr>
            <p:cNvPr id="50" name="円/楕円 49"/>
            <p:cNvSpPr/>
            <p:nvPr/>
          </p:nvSpPr>
          <p:spPr>
            <a:xfrm>
              <a:off x="548680" y="1907704"/>
              <a:ext cx="704428" cy="350206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50" b="1" dirty="0" smtClean="0"/>
                <a:t>日時</a:t>
              </a:r>
              <a:endParaRPr kumimoji="1" lang="ja-JP" altLang="en-US" sz="1050" b="1" dirty="0"/>
            </a:p>
          </p:txBody>
        </p:sp>
        <p:sp>
          <p:nvSpPr>
            <p:cNvPr id="51" name="円/楕円 50"/>
            <p:cNvSpPr/>
            <p:nvPr/>
          </p:nvSpPr>
          <p:spPr>
            <a:xfrm>
              <a:off x="548680" y="2339752"/>
              <a:ext cx="704428" cy="36004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b="1" dirty="0"/>
                <a:t>場所</a:t>
              </a:r>
              <a:endParaRPr kumimoji="1" lang="ja-JP" altLang="en-US" sz="1050" b="1" dirty="0"/>
            </a:p>
          </p:txBody>
        </p:sp>
      </p:grpSp>
      <p:grpSp>
        <p:nvGrpSpPr>
          <p:cNvPr id="66" name="グループ化 65"/>
          <p:cNvGrpSpPr/>
          <p:nvPr/>
        </p:nvGrpSpPr>
        <p:grpSpPr>
          <a:xfrm>
            <a:off x="4600505" y="3027411"/>
            <a:ext cx="1986947" cy="522895"/>
            <a:chOff x="0" y="0"/>
            <a:chExt cx="4545330" cy="1256665"/>
          </a:xfrm>
        </p:grpSpPr>
        <p:sp>
          <p:nvSpPr>
            <p:cNvPr id="67" name="フローチャート : 判断 66"/>
            <p:cNvSpPr/>
            <p:nvPr/>
          </p:nvSpPr>
          <p:spPr>
            <a:xfrm>
              <a:off x="0" y="19050"/>
              <a:ext cx="1240155" cy="1237615"/>
            </a:xfrm>
            <a:prstGeom prst="flowChartDecision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1300" b="1" kern="100" dirty="0">
                  <a:effectLst/>
                  <a:latin typeface="+mn-ea"/>
                  <a:cs typeface="メイリオ" panose="020B0604030504040204" pitchFamily="50" charset="-128"/>
                </a:rPr>
                <a:t>プ</a:t>
              </a:r>
            </a:p>
          </p:txBody>
        </p:sp>
        <p:sp>
          <p:nvSpPr>
            <p:cNvPr id="68" name="フローチャート : 判断 67"/>
            <p:cNvSpPr/>
            <p:nvPr/>
          </p:nvSpPr>
          <p:spPr>
            <a:xfrm>
              <a:off x="819150" y="0"/>
              <a:ext cx="1240155" cy="1237615"/>
            </a:xfrm>
            <a:prstGeom prst="flowChartDecision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1300" b="1" kern="100">
                  <a:effectLst/>
                  <a:latin typeface="+mn-ea"/>
                  <a:cs typeface="メイリオ" panose="020B0604030504040204" pitchFamily="50" charset="-128"/>
                </a:rPr>
                <a:t>ロ</a:t>
              </a:r>
            </a:p>
          </p:txBody>
        </p:sp>
        <p:sp>
          <p:nvSpPr>
            <p:cNvPr id="69" name="フローチャート : 判断 68"/>
            <p:cNvSpPr/>
            <p:nvPr/>
          </p:nvSpPr>
          <p:spPr>
            <a:xfrm>
              <a:off x="1695450" y="0"/>
              <a:ext cx="1240155" cy="1237615"/>
            </a:xfrm>
            <a:prstGeom prst="flowChartDecision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1300" b="1" kern="100" dirty="0">
                  <a:effectLst/>
                  <a:latin typeface="+mn-ea"/>
                  <a:cs typeface="メイリオ" panose="020B0604030504040204" pitchFamily="50" charset="-128"/>
                </a:rPr>
                <a:t>グ</a:t>
              </a:r>
            </a:p>
          </p:txBody>
        </p:sp>
        <p:sp>
          <p:nvSpPr>
            <p:cNvPr id="70" name="フローチャート : 判断 69"/>
            <p:cNvSpPr/>
            <p:nvPr/>
          </p:nvSpPr>
          <p:spPr>
            <a:xfrm>
              <a:off x="2476500" y="19050"/>
              <a:ext cx="1240155" cy="1237615"/>
            </a:xfrm>
            <a:prstGeom prst="flowChartDecision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1300" b="1" kern="100">
                  <a:effectLst/>
                  <a:latin typeface="+mn-ea"/>
                  <a:cs typeface="メイリオ" panose="020B0604030504040204" pitchFamily="50" charset="-128"/>
                </a:rPr>
                <a:t>ラ</a:t>
              </a:r>
            </a:p>
          </p:txBody>
        </p:sp>
        <p:sp>
          <p:nvSpPr>
            <p:cNvPr id="71" name="フローチャート : 判断 70"/>
            <p:cNvSpPr/>
            <p:nvPr/>
          </p:nvSpPr>
          <p:spPr>
            <a:xfrm>
              <a:off x="3305175" y="19050"/>
              <a:ext cx="1240155" cy="1237615"/>
            </a:xfrm>
            <a:prstGeom prst="flowChartDecision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1300" b="1" kern="100">
                  <a:effectLst/>
                  <a:latin typeface="+mn-ea"/>
                  <a:cs typeface="メイリオ" panose="020B0604030504040204" pitchFamily="50" charset="-128"/>
                </a:rPr>
                <a:t>ム</a:t>
              </a:r>
            </a:p>
          </p:txBody>
        </p:sp>
      </p:grpSp>
      <p:grpSp>
        <p:nvGrpSpPr>
          <p:cNvPr id="75" name="グループ化 74"/>
          <p:cNvGrpSpPr/>
          <p:nvPr/>
        </p:nvGrpSpPr>
        <p:grpSpPr>
          <a:xfrm>
            <a:off x="327721" y="4130843"/>
            <a:ext cx="2328858" cy="2973114"/>
            <a:chOff x="311782" y="4368200"/>
            <a:chExt cx="2328858" cy="2973114"/>
          </a:xfrm>
        </p:grpSpPr>
        <p:grpSp>
          <p:nvGrpSpPr>
            <p:cNvPr id="74" name="グループ化 73"/>
            <p:cNvGrpSpPr/>
            <p:nvPr/>
          </p:nvGrpSpPr>
          <p:grpSpPr>
            <a:xfrm>
              <a:off x="311782" y="5128914"/>
              <a:ext cx="2328858" cy="2212400"/>
              <a:chOff x="311782" y="5128914"/>
              <a:chExt cx="2328858" cy="2212400"/>
            </a:xfrm>
          </p:grpSpPr>
          <p:pic>
            <p:nvPicPr>
              <p:cNvPr id="60" name="図 59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44812" y="5128914"/>
                <a:ext cx="1623022" cy="1377110"/>
              </a:xfrm>
              <a:prstGeom prst="rect">
                <a:avLst/>
              </a:prstGeom>
            </p:spPr>
          </p:pic>
          <p:sp>
            <p:nvSpPr>
              <p:cNvPr id="61" name="テキスト ボックス 60"/>
              <p:cNvSpPr txBox="1"/>
              <p:nvPr/>
            </p:nvSpPr>
            <p:spPr>
              <a:xfrm>
                <a:off x="311782" y="6756539"/>
                <a:ext cx="232885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050" dirty="0" smtClean="0"/>
                  <a:t>文部科学省初等中等教育局</a:t>
                </a:r>
                <a:endParaRPr kumimoji="1" lang="en-US" altLang="ja-JP" sz="1050" dirty="0" smtClean="0"/>
              </a:p>
              <a:p>
                <a:r>
                  <a:rPr kumimoji="1" lang="ja-JP" altLang="en-US" sz="1050" dirty="0" smtClean="0"/>
                  <a:t>初等中等教育企画課</a:t>
                </a:r>
                <a:r>
                  <a:rPr lang="ja-JP" altLang="en-US" sz="1050" dirty="0" smtClean="0"/>
                  <a:t>教育制度改革室</a:t>
                </a:r>
                <a:endParaRPr lang="en-US" altLang="ja-JP" sz="1050" dirty="0" smtClean="0"/>
              </a:p>
              <a:p>
                <a:r>
                  <a:rPr lang="ja-JP" altLang="en-US" sz="1050" dirty="0" smtClean="0"/>
                  <a:t>義務教育係長</a:t>
                </a:r>
                <a:r>
                  <a:rPr lang="ja-JP" altLang="en-US" sz="1050" dirty="0"/>
                  <a:t>　</a:t>
                </a:r>
                <a:r>
                  <a:rPr lang="ja-JP" altLang="en-US" sz="1050" dirty="0" smtClean="0"/>
                  <a:t>　</a:t>
                </a:r>
                <a:r>
                  <a:rPr kumimoji="1" lang="ja-JP" altLang="en-US" sz="1100" b="1" dirty="0" smtClean="0"/>
                  <a:t>岩岡　寛人氏</a:t>
                </a:r>
                <a:endParaRPr kumimoji="1" lang="ja-JP" altLang="en-US" sz="1100" b="1" dirty="0"/>
              </a:p>
            </p:txBody>
          </p:sp>
        </p:grpSp>
        <p:sp>
          <p:nvSpPr>
            <p:cNvPr id="72" name="円形吹き出し 71"/>
            <p:cNvSpPr/>
            <p:nvPr/>
          </p:nvSpPr>
          <p:spPr>
            <a:xfrm rot="20979481">
              <a:off x="347838" y="4368200"/>
              <a:ext cx="1757933" cy="560764"/>
            </a:xfrm>
            <a:prstGeom prst="wedgeEllipseCallout">
              <a:avLst>
                <a:gd name="adj1" fmla="val 22155"/>
                <a:gd name="adj2" fmla="val 75017"/>
              </a:avLst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五條の教育を一緒に</a:t>
              </a:r>
              <a:endParaRPr kumimoji="1"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/>
              <a:r>
                <a:rPr kumimoji="1" lang="ja-JP" altLang="en-US" sz="9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考えましょう</a:t>
              </a:r>
              <a:endPara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82" name="テキスト ボックス 81"/>
          <p:cNvSpPr txBox="1"/>
          <p:nvPr/>
        </p:nvSpPr>
        <p:spPr>
          <a:xfrm>
            <a:off x="364983" y="8327449"/>
            <a:ext cx="6063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問合先</a:t>
            </a:r>
            <a:r>
              <a:rPr kumimoji="1"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五條市教育委員会 教育総務課　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電話：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22-4001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（内線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815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659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</TotalTime>
  <Words>57</Words>
  <Application>Microsoft Office PowerPoint</Application>
  <PresentationFormat>画面に合わせる (4:3)</PresentationFormat>
  <Paragraphs>33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G13135</dc:creator>
  <cp:lastModifiedBy>G13135</cp:lastModifiedBy>
  <cp:revision>26</cp:revision>
  <cp:lastPrinted>2015-05-08T04:35:51Z</cp:lastPrinted>
  <dcterms:created xsi:type="dcterms:W3CDTF">2015-05-01T08:32:14Z</dcterms:created>
  <dcterms:modified xsi:type="dcterms:W3CDTF">2015-05-11T11:29:25Z</dcterms:modified>
</cp:coreProperties>
</file>