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0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9075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1946167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2164300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309037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316263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2764283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4034854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1616311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1478323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713438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A43BAE3-D6B5-461B-96CB-45E96117282A}" type="datetimeFigureOut">
              <a:rPr kumimoji="1" lang="ja-JP" altLang="en-US" smtClean="0"/>
              <a:t>2026/4/10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3119166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A43BAE3-D6B5-461B-96CB-45E96117282A}" type="datetimeFigureOut">
              <a:rPr kumimoji="1" lang="ja-JP" altLang="en-US" smtClean="0"/>
              <a:t>2026/4/10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97BB86E-ACDF-447A-AC7E-A9D7A53BAEA3}" type="slidenum">
              <a:rPr kumimoji="1" lang="ja-JP" altLang="en-US" smtClean="0"/>
              <a:t>‹#›</a:t>
            </a:fld>
            <a:endParaRPr kumimoji="1" lang="ja-JP" altLang="en-US"/>
          </a:p>
        </p:txBody>
      </p:sp>
    </p:spTree>
    <p:extLst>
      <p:ext uri="{BB962C8B-B14F-4D97-AF65-F5344CB8AC3E}">
        <p14:creationId xmlns:p14="http://schemas.microsoft.com/office/powerpoint/2010/main" val="63758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四角形: 角を丸くする 9">
            <a:extLst>
              <a:ext uri="{FF2B5EF4-FFF2-40B4-BE49-F238E27FC236}">
                <a16:creationId xmlns:a16="http://schemas.microsoft.com/office/drawing/2014/main" id="{F493B9B2-70F6-43C8-B537-26DA85A8DC11}"/>
              </a:ext>
            </a:extLst>
          </p:cNvPr>
          <p:cNvSpPr/>
          <p:nvPr/>
        </p:nvSpPr>
        <p:spPr>
          <a:xfrm>
            <a:off x="161234" y="1414272"/>
            <a:ext cx="6535532" cy="2564589"/>
          </a:xfrm>
          <a:prstGeom prst="roundRect">
            <a:avLst>
              <a:gd name="adj" fmla="val 9625"/>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1B94E3BB-2F5E-409A-95CC-08DF1A74148B}"/>
              </a:ext>
            </a:extLst>
          </p:cNvPr>
          <p:cNvSpPr txBox="1"/>
          <p:nvPr/>
        </p:nvSpPr>
        <p:spPr>
          <a:xfrm>
            <a:off x="255515" y="312824"/>
            <a:ext cx="6292107" cy="646331"/>
          </a:xfrm>
          <a:prstGeom prst="rect">
            <a:avLst/>
          </a:prstGeom>
          <a:noFill/>
        </p:spPr>
        <p:txBody>
          <a:bodyPr wrap="none" rtlCol="0">
            <a:spAutoFit/>
          </a:bodyPr>
          <a:lstStyle/>
          <a:p>
            <a:pPr algn="ctr"/>
            <a:r>
              <a:rPr kumimoji="1" lang="ja-JP" altLang="en-US" dirty="0"/>
              <a:t>令和８年度 奈良県 クビアカツヤカミキリ被害対策実証事業</a:t>
            </a:r>
            <a:endParaRPr kumimoji="1" lang="en-US" altLang="ja-JP" dirty="0"/>
          </a:p>
          <a:p>
            <a:pPr algn="ctr"/>
            <a:r>
              <a:rPr kumimoji="1" lang="ja-JP" altLang="en-US" dirty="0"/>
              <a:t>参加希望者向け説明会の開催について</a:t>
            </a:r>
          </a:p>
        </p:txBody>
      </p:sp>
      <p:sp>
        <p:nvSpPr>
          <p:cNvPr id="5" name="テキスト ボックス 4">
            <a:extLst>
              <a:ext uri="{FF2B5EF4-FFF2-40B4-BE49-F238E27FC236}">
                <a16:creationId xmlns:a16="http://schemas.microsoft.com/office/drawing/2014/main" id="{ED742D93-0455-4AFC-8940-47453B86CDB7}"/>
              </a:ext>
            </a:extLst>
          </p:cNvPr>
          <p:cNvSpPr txBox="1"/>
          <p:nvPr/>
        </p:nvSpPr>
        <p:spPr>
          <a:xfrm>
            <a:off x="263651" y="1691357"/>
            <a:ext cx="6369367" cy="2162130"/>
          </a:xfrm>
          <a:prstGeom prst="rect">
            <a:avLst/>
          </a:prstGeom>
          <a:noFill/>
        </p:spPr>
        <p:txBody>
          <a:bodyPr wrap="square" rtlCol="0">
            <a:spAutoFit/>
          </a:bodyPr>
          <a:lstStyle/>
          <a:p>
            <a:r>
              <a:rPr kumimoji="1" lang="ja-JP" altLang="en-US" sz="1200" dirty="0"/>
              <a:t>参加申請書を配布し、記入方法などを説明しますので、いずれかの日程でご参加ください。</a:t>
            </a:r>
            <a:endParaRPr kumimoji="1" lang="en-US" altLang="ja-JP" sz="1200" dirty="0"/>
          </a:p>
          <a:p>
            <a:endParaRPr kumimoji="1" lang="en-US" altLang="ja-JP" sz="1050" dirty="0"/>
          </a:p>
          <a:p>
            <a:r>
              <a:rPr kumimoji="1" lang="ja-JP" altLang="en-US" dirty="0"/>
              <a:t>➀令和８年</a:t>
            </a:r>
            <a:r>
              <a:rPr kumimoji="1" lang="ja-JP" altLang="en-US" b="1" dirty="0"/>
              <a:t>４月２８日（火）</a:t>
            </a:r>
            <a:r>
              <a:rPr kumimoji="1" lang="en-US" altLang="ja-JP" dirty="0"/>
              <a:t>15</a:t>
            </a:r>
            <a:r>
              <a:rPr kumimoji="1" lang="ja-JP" altLang="en-US" dirty="0"/>
              <a:t>時～</a:t>
            </a:r>
            <a:endParaRPr kumimoji="1" lang="en-US" altLang="ja-JP" dirty="0"/>
          </a:p>
          <a:p>
            <a:r>
              <a:rPr kumimoji="1" lang="ja-JP" altLang="en-US" dirty="0"/>
              <a:t>　</a:t>
            </a:r>
            <a:r>
              <a:rPr kumimoji="1" lang="ja-JP" altLang="en-US" sz="1400" dirty="0"/>
              <a:t>場所：</a:t>
            </a:r>
            <a:r>
              <a:rPr kumimoji="1" lang="ja-JP" altLang="en-US" sz="1400" b="1" dirty="0"/>
              <a:t>下市町　農村環境改善センター　２階　大会議室</a:t>
            </a:r>
            <a:endParaRPr kumimoji="1" lang="en-US" altLang="ja-JP" sz="1400" b="1" dirty="0"/>
          </a:p>
          <a:p>
            <a:r>
              <a:rPr kumimoji="1" lang="ja-JP" altLang="en-US" sz="1400" dirty="0"/>
              <a:t>　 　　　</a:t>
            </a:r>
            <a:r>
              <a:rPr kumimoji="1" lang="ja-JP" altLang="en-US" sz="1200" dirty="0"/>
              <a:t>（</a:t>
            </a:r>
            <a:r>
              <a:rPr kumimoji="1" lang="zh-TW" altLang="en-US" sz="1200" dirty="0"/>
              <a:t>奈良県吉野郡下市町大字下市</a:t>
            </a:r>
            <a:r>
              <a:rPr kumimoji="1" lang="en-US" altLang="zh-TW" sz="1200" dirty="0"/>
              <a:t>1960</a:t>
            </a:r>
            <a:r>
              <a:rPr kumimoji="1" lang="zh-TW" altLang="en-US" sz="1200" dirty="0"/>
              <a:t>　下市町役場庁舎西隣</a:t>
            </a:r>
            <a:r>
              <a:rPr kumimoji="1" lang="ja-JP" altLang="en-US" sz="1200" dirty="0"/>
              <a:t>）</a:t>
            </a:r>
            <a:endParaRPr kumimoji="1" lang="en-US" altLang="ja-JP" sz="1200" dirty="0"/>
          </a:p>
          <a:p>
            <a:endParaRPr kumimoji="1" lang="en-US" altLang="ja-JP" sz="1200" dirty="0"/>
          </a:p>
          <a:p>
            <a:r>
              <a:rPr kumimoji="1" lang="ja-JP" altLang="en-US" dirty="0"/>
              <a:t>②令和８年</a:t>
            </a:r>
            <a:r>
              <a:rPr kumimoji="1" lang="ja-JP" altLang="en-US" b="1" dirty="0"/>
              <a:t>５月１日（金）</a:t>
            </a:r>
            <a:r>
              <a:rPr kumimoji="1" lang="en-US" altLang="ja-JP" dirty="0"/>
              <a:t>18</a:t>
            </a:r>
            <a:r>
              <a:rPr kumimoji="1" lang="ja-JP" altLang="en-US" dirty="0"/>
              <a:t>時～</a:t>
            </a:r>
            <a:endParaRPr kumimoji="1" lang="en-US" altLang="ja-JP" dirty="0"/>
          </a:p>
          <a:p>
            <a:r>
              <a:rPr kumimoji="1" lang="ja-JP" altLang="en-US" dirty="0"/>
              <a:t>　</a:t>
            </a:r>
            <a:r>
              <a:rPr kumimoji="1" lang="ja-JP" altLang="en-US" sz="1400" dirty="0"/>
              <a:t>場所：</a:t>
            </a:r>
            <a:r>
              <a:rPr kumimoji="1" lang="ja-JP" altLang="en-US" sz="1400" b="1" dirty="0"/>
              <a:t>奈良県 果樹</a:t>
            </a:r>
            <a:r>
              <a:rPr kumimoji="1" lang="ja-JP" altLang="en-US" sz="1400" b="1"/>
              <a:t>薬草研究所　</a:t>
            </a:r>
            <a:r>
              <a:rPr kumimoji="1" lang="ja-JP" altLang="en-US" sz="1400" b="1" dirty="0"/>
              <a:t>２階　会議室Ａ</a:t>
            </a:r>
            <a:endParaRPr kumimoji="1" lang="en-US" altLang="ja-JP" sz="1400" b="1" dirty="0"/>
          </a:p>
          <a:p>
            <a:r>
              <a:rPr kumimoji="1" lang="ja-JP" altLang="en-US" sz="1400" dirty="0"/>
              <a:t>　 　　　</a:t>
            </a:r>
            <a:r>
              <a:rPr kumimoji="1" lang="ja-JP" altLang="en-US" sz="1200" dirty="0"/>
              <a:t>（奈良県</a:t>
            </a:r>
            <a:r>
              <a:rPr kumimoji="1" lang="zh-TW" altLang="en-US" sz="1200" dirty="0">
                <a:latin typeface="游ゴシック" panose="020B0400000000000000" pitchFamily="50" charset="-128"/>
                <a:ea typeface="游ゴシック" panose="020B0400000000000000" pitchFamily="50" charset="-128"/>
              </a:rPr>
              <a:t>五條市西吉野町湯塩</a:t>
            </a:r>
            <a:r>
              <a:rPr kumimoji="1" lang="en-US" altLang="zh-TW" sz="1200" dirty="0">
                <a:latin typeface="游ゴシック" panose="020B0400000000000000" pitchFamily="50" charset="-128"/>
                <a:ea typeface="游ゴシック" panose="020B0400000000000000" pitchFamily="50" charset="-128"/>
              </a:rPr>
              <a:t>1345</a:t>
            </a:r>
            <a:r>
              <a:rPr kumimoji="1" lang="ja-JP" altLang="en-US" sz="1200" dirty="0">
                <a:latin typeface="游ゴシック" panose="020B0400000000000000" pitchFamily="50" charset="-128"/>
                <a:ea typeface="游ゴシック" panose="020B0400000000000000" pitchFamily="50" charset="-128"/>
              </a:rPr>
              <a:t>）</a:t>
            </a:r>
            <a:endParaRPr kumimoji="1" lang="ja-JP" altLang="en-US" sz="1400" dirty="0">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8FAFFE31-8B1C-4546-9BBB-536B36F57FB6}"/>
              </a:ext>
            </a:extLst>
          </p:cNvPr>
          <p:cNvSpPr txBox="1"/>
          <p:nvPr/>
        </p:nvSpPr>
        <p:spPr>
          <a:xfrm>
            <a:off x="146252" y="4387288"/>
            <a:ext cx="6456025" cy="1569660"/>
          </a:xfrm>
          <a:prstGeom prst="rect">
            <a:avLst/>
          </a:prstGeom>
          <a:noFill/>
        </p:spPr>
        <p:txBody>
          <a:bodyPr wrap="square" rtlCol="0">
            <a:spAutoFit/>
          </a:bodyPr>
          <a:lstStyle/>
          <a:p>
            <a:endParaRPr kumimoji="1" lang="en-US" altLang="ja-JP" sz="800" dirty="0"/>
          </a:p>
          <a:p>
            <a:r>
              <a:rPr kumimoji="1" lang="ja-JP" altLang="en-US" sz="1400" dirty="0"/>
              <a:t>・五條市または下市町にウメ、モモ、スモモのいずれかの生産園地を保有　</a:t>
            </a:r>
            <a:endParaRPr kumimoji="1" lang="en-US" altLang="ja-JP" sz="1400" dirty="0"/>
          </a:p>
          <a:p>
            <a:r>
              <a:rPr kumimoji="1" lang="ja-JP" altLang="en-US" sz="1400" dirty="0"/>
              <a:t>　している農業者。</a:t>
            </a:r>
            <a:r>
              <a:rPr kumimoji="1" lang="ja-JP" altLang="en-US" sz="1200" dirty="0"/>
              <a:t>（庭木等、営農目的で栽培されていないものは対象外）</a:t>
            </a:r>
            <a:endParaRPr kumimoji="1" lang="en-US" altLang="ja-JP" sz="1200" dirty="0"/>
          </a:p>
          <a:p>
            <a:endParaRPr kumimoji="1" lang="en-US" altLang="ja-JP" sz="900" dirty="0"/>
          </a:p>
          <a:p>
            <a:r>
              <a:rPr kumimoji="1" lang="ja-JP" altLang="en-US" sz="1400" dirty="0"/>
              <a:t>・本実証事業の趣旨を理解し、調査及び報告に協力いただける方。</a:t>
            </a:r>
            <a:endParaRPr kumimoji="1" lang="en-US" altLang="ja-JP" sz="1400" dirty="0"/>
          </a:p>
          <a:p>
            <a:endParaRPr kumimoji="1" lang="en-US" altLang="ja-JP" sz="900" dirty="0"/>
          </a:p>
          <a:p>
            <a:r>
              <a:rPr kumimoji="1" lang="ja-JP" altLang="en-US" sz="1400" dirty="0"/>
              <a:t>・配布される農薬を、指定の期間に散布いただける方。</a:t>
            </a:r>
            <a:endParaRPr kumimoji="1" lang="en-US" altLang="ja-JP" sz="1400" dirty="0"/>
          </a:p>
          <a:p>
            <a:r>
              <a:rPr kumimoji="1" lang="ja-JP" altLang="en-US" sz="1400" dirty="0"/>
              <a:t>　また、農薬の使用履歴を記帳し、その写しを県へ提出いただける方。</a:t>
            </a:r>
          </a:p>
        </p:txBody>
      </p:sp>
      <p:sp>
        <p:nvSpPr>
          <p:cNvPr id="7" name="テキスト ボックス 6">
            <a:extLst>
              <a:ext uri="{FF2B5EF4-FFF2-40B4-BE49-F238E27FC236}">
                <a16:creationId xmlns:a16="http://schemas.microsoft.com/office/drawing/2014/main" id="{CD754AC3-EA8E-44CD-8E12-8E4EB02EDE31}"/>
              </a:ext>
            </a:extLst>
          </p:cNvPr>
          <p:cNvSpPr txBox="1"/>
          <p:nvPr/>
        </p:nvSpPr>
        <p:spPr>
          <a:xfrm>
            <a:off x="377952" y="1218177"/>
            <a:ext cx="1800493" cy="369332"/>
          </a:xfrm>
          <a:prstGeom prst="rect">
            <a:avLst/>
          </a:prstGeom>
          <a:solidFill>
            <a:schemeClr val="accent4"/>
          </a:solidFill>
        </p:spPr>
        <p:txBody>
          <a:bodyPr wrap="none" rtlCol="0">
            <a:spAutoFit/>
          </a:bodyPr>
          <a:lstStyle/>
          <a:p>
            <a:pPr algn="ctr"/>
            <a:r>
              <a:rPr kumimoji="1" lang="ja-JP" altLang="en-US" dirty="0"/>
              <a:t>開催日時・場所</a:t>
            </a:r>
          </a:p>
        </p:txBody>
      </p:sp>
      <p:sp>
        <p:nvSpPr>
          <p:cNvPr id="9" name="テキスト ボックス 8">
            <a:extLst>
              <a:ext uri="{FF2B5EF4-FFF2-40B4-BE49-F238E27FC236}">
                <a16:creationId xmlns:a16="http://schemas.microsoft.com/office/drawing/2014/main" id="{2A3F9AD3-1975-4B0D-998D-693912C4E364}"/>
              </a:ext>
            </a:extLst>
          </p:cNvPr>
          <p:cNvSpPr txBox="1"/>
          <p:nvPr/>
        </p:nvSpPr>
        <p:spPr>
          <a:xfrm>
            <a:off x="246578" y="6463587"/>
            <a:ext cx="6441044" cy="3139321"/>
          </a:xfrm>
          <a:prstGeom prst="rect">
            <a:avLst/>
          </a:prstGeom>
          <a:noFill/>
        </p:spPr>
        <p:txBody>
          <a:bodyPr wrap="square" rtlCol="0">
            <a:spAutoFit/>
          </a:bodyPr>
          <a:lstStyle/>
          <a:p>
            <a:endParaRPr kumimoji="1" lang="en-US" altLang="ja-JP" sz="1000" dirty="0"/>
          </a:p>
          <a:p>
            <a:r>
              <a:rPr kumimoji="1" lang="ja-JP" altLang="en-US" sz="1400" dirty="0"/>
              <a:t>➀   県へ参加申込書を提出する。</a:t>
            </a:r>
            <a:endParaRPr kumimoji="1" lang="en-US" altLang="ja-JP" sz="1400" dirty="0"/>
          </a:p>
          <a:p>
            <a:endParaRPr kumimoji="1" lang="en-US" altLang="ja-JP" sz="900" dirty="0"/>
          </a:p>
          <a:p>
            <a:r>
              <a:rPr kumimoji="1" lang="ja-JP" altLang="en-US" sz="1400" dirty="0"/>
              <a:t>➁   県から送付されるチェックシートにクビアカツヤカミキリの被害状況を</a:t>
            </a:r>
            <a:endParaRPr kumimoji="1" lang="en-US" altLang="ja-JP" sz="1400" dirty="0"/>
          </a:p>
          <a:p>
            <a:r>
              <a:rPr kumimoji="1" lang="ja-JP" altLang="en-US" sz="1400" dirty="0"/>
              <a:t>　  記録する。</a:t>
            </a:r>
            <a:endParaRPr kumimoji="1" lang="en-US" altLang="ja-JP" sz="1400" dirty="0"/>
          </a:p>
          <a:p>
            <a:endParaRPr kumimoji="1" lang="en-US" altLang="ja-JP" sz="1000" dirty="0"/>
          </a:p>
          <a:p>
            <a:pPr marL="342900" indent="-342900">
              <a:buAutoNum type="circleNumDbPlain" startAt="3"/>
            </a:pPr>
            <a:r>
              <a:rPr kumimoji="1" lang="ja-JP" altLang="en-US" sz="1400" dirty="0"/>
              <a:t>チェックシートを提出し、農薬を受け取る。</a:t>
            </a:r>
            <a:endParaRPr kumimoji="1" lang="en-US" altLang="ja-JP" sz="1400" dirty="0"/>
          </a:p>
          <a:p>
            <a:endParaRPr kumimoji="1" lang="en-US" altLang="ja-JP" sz="900" dirty="0"/>
          </a:p>
          <a:p>
            <a:pPr marL="342900" indent="-342900">
              <a:buAutoNum type="circleNumDbPlain" startAt="4"/>
            </a:pPr>
            <a:r>
              <a:rPr kumimoji="1" lang="ja-JP" altLang="en-US" sz="1400" dirty="0"/>
              <a:t>県が指定する期間に、配布された農薬を散布する。</a:t>
            </a:r>
            <a:r>
              <a:rPr kumimoji="1" lang="ja-JP" altLang="en-US" sz="1100" dirty="0"/>
              <a:t>（</a:t>
            </a:r>
            <a:r>
              <a:rPr kumimoji="1" lang="en-US" altLang="ja-JP" sz="1100" dirty="0"/>
              <a:t>6</a:t>
            </a:r>
            <a:r>
              <a:rPr kumimoji="1" lang="ja-JP" altLang="en-US" sz="1100" dirty="0"/>
              <a:t>～</a:t>
            </a:r>
            <a:r>
              <a:rPr kumimoji="1" lang="en-US" altLang="ja-JP" sz="1100" dirty="0"/>
              <a:t>8</a:t>
            </a:r>
            <a:r>
              <a:rPr kumimoji="1" lang="ja-JP" altLang="en-US" sz="1100" dirty="0"/>
              <a:t>月に計</a:t>
            </a:r>
            <a:r>
              <a:rPr kumimoji="1" lang="en-US" altLang="ja-JP" sz="1100" dirty="0"/>
              <a:t>3</a:t>
            </a:r>
            <a:r>
              <a:rPr kumimoji="1" lang="ja-JP" altLang="en-US" sz="1100" dirty="0"/>
              <a:t>回または</a:t>
            </a:r>
            <a:r>
              <a:rPr kumimoji="1" lang="en-US" altLang="ja-JP" sz="1100" dirty="0"/>
              <a:t>6</a:t>
            </a:r>
            <a:r>
              <a:rPr kumimoji="1" lang="ja-JP" altLang="en-US" sz="1100" dirty="0"/>
              <a:t>回）</a:t>
            </a:r>
            <a:endParaRPr kumimoji="1" lang="en-US" altLang="ja-JP" sz="1100" dirty="0"/>
          </a:p>
          <a:p>
            <a:endParaRPr kumimoji="1" lang="ja-JP" altLang="en-US" sz="900" dirty="0"/>
          </a:p>
          <a:p>
            <a:pPr marL="342900" indent="-342900">
              <a:buAutoNum type="circleNumDbPlain" startAt="5"/>
            </a:pPr>
            <a:r>
              <a:rPr kumimoji="1" lang="ja-JP" altLang="en-US" sz="1400" dirty="0"/>
              <a:t>散布後のクビアカツヤカミキリの被害状況を指定期間に確認する。</a:t>
            </a:r>
            <a:endParaRPr kumimoji="1" lang="en-US" altLang="ja-JP" sz="1400" dirty="0"/>
          </a:p>
          <a:p>
            <a:endParaRPr kumimoji="1" lang="ja-JP" altLang="en-US" sz="900" dirty="0"/>
          </a:p>
          <a:p>
            <a:r>
              <a:rPr kumimoji="1" lang="ja-JP" altLang="en-US" sz="1400" dirty="0"/>
              <a:t>⑥    被害状況を記録したチェックシート及び農薬の散布履歴を提出する。</a:t>
            </a:r>
            <a:endParaRPr kumimoji="1" lang="en-US" altLang="ja-JP" sz="1400" dirty="0"/>
          </a:p>
          <a:p>
            <a:endParaRPr kumimoji="1" lang="en-US" altLang="ja-JP" sz="1000" dirty="0"/>
          </a:p>
          <a:p>
            <a:endParaRPr kumimoji="1" lang="en-US" altLang="ja-JP" sz="1000" dirty="0"/>
          </a:p>
          <a:p>
            <a:r>
              <a:rPr kumimoji="1" lang="en-US" altLang="ja-JP" sz="1200" dirty="0"/>
              <a:t>※</a:t>
            </a:r>
            <a:r>
              <a:rPr kumimoji="1" lang="ja-JP" altLang="en-US" sz="1200" dirty="0"/>
              <a:t>農薬の散布前後に、県職員が園地へ調査に入る場合があります。調査園地へは事前に</a:t>
            </a:r>
            <a:endParaRPr kumimoji="1" lang="en-US" altLang="ja-JP" sz="1200" dirty="0"/>
          </a:p>
          <a:p>
            <a:r>
              <a:rPr kumimoji="1" lang="ja-JP" altLang="en-US" sz="1200" dirty="0"/>
              <a:t>　お知らせしますので、園地の案内等、ご協力をお願いいたします。　</a:t>
            </a:r>
          </a:p>
        </p:txBody>
      </p:sp>
      <p:sp>
        <p:nvSpPr>
          <p:cNvPr id="11" name="四角形: 角を丸くする 10">
            <a:extLst>
              <a:ext uri="{FF2B5EF4-FFF2-40B4-BE49-F238E27FC236}">
                <a16:creationId xmlns:a16="http://schemas.microsoft.com/office/drawing/2014/main" id="{448492EF-3957-4CA3-B0B5-C75A7F9A2C17}"/>
              </a:ext>
            </a:extLst>
          </p:cNvPr>
          <p:cNvSpPr/>
          <p:nvPr/>
        </p:nvSpPr>
        <p:spPr>
          <a:xfrm>
            <a:off x="133802" y="4247083"/>
            <a:ext cx="6535532" cy="1800150"/>
          </a:xfrm>
          <a:prstGeom prst="roundRect">
            <a:avLst>
              <a:gd name="adj" fmla="val 9625"/>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EF91EB9F-749A-4599-98DA-4D92498B9221}"/>
              </a:ext>
            </a:extLst>
          </p:cNvPr>
          <p:cNvSpPr/>
          <p:nvPr/>
        </p:nvSpPr>
        <p:spPr>
          <a:xfrm>
            <a:off x="161233" y="6334084"/>
            <a:ext cx="6535532" cy="3342196"/>
          </a:xfrm>
          <a:prstGeom prst="roundRect">
            <a:avLst>
              <a:gd name="adj" fmla="val 9625"/>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F119581D-9B7A-4A80-AA53-653E837A8006}"/>
              </a:ext>
            </a:extLst>
          </p:cNvPr>
          <p:cNvSpPr txBox="1"/>
          <p:nvPr/>
        </p:nvSpPr>
        <p:spPr>
          <a:xfrm>
            <a:off x="310378" y="4086799"/>
            <a:ext cx="2054870" cy="369332"/>
          </a:xfrm>
          <a:prstGeom prst="rect">
            <a:avLst/>
          </a:prstGeom>
          <a:solidFill>
            <a:schemeClr val="accent4"/>
          </a:solidFill>
        </p:spPr>
        <p:txBody>
          <a:bodyPr wrap="square">
            <a:spAutoFit/>
          </a:bodyPr>
          <a:lstStyle/>
          <a:p>
            <a:pPr algn="ctr"/>
            <a:r>
              <a:rPr lang="ja-JP" altLang="en-US" dirty="0"/>
              <a:t>事業参加の要件</a:t>
            </a:r>
          </a:p>
        </p:txBody>
      </p:sp>
      <p:sp>
        <p:nvSpPr>
          <p:cNvPr id="16" name="テキスト ボックス 15">
            <a:extLst>
              <a:ext uri="{FF2B5EF4-FFF2-40B4-BE49-F238E27FC236}">
                <a16:creationId xmlns:a16="http://schemas.microsoft.com/office/drawing/2014/main" id="{F0A22622-FD5C-4308-9837-9D3757800D4D}"/>
              </a:ext>
            </a:extLst>
          </p:cNvPr>
          <p:cNvSpPr txBox="1"/>
          <p:nvPr/>
        </p:nvSpPr>
        <p:spPr>
          <a:xfrm>
            <a:off x="377952" y="6178486"/>
            <a:ext cx="1463040" cy="369332"/>
          </a:xfrm>
          <a:prstGeom prst="rect">
            <a:avLst/>
          </a:prstGeom>
          <a:solidFill>
            <a:schemeClr val="accent4"/>
          </a:solidFill>
        </p:spPr>
        <p:txBody>
          <a:bodyPr wrap="square">
            <a:spAutoFit/>
          </a:bodyPr>
          <a:lstStyle/>
          <a:p>
            <a:pPr algn="ctr"/>
            <a:r>
              <a:rPr lang="ja-JP" altLang="en-US" dirty="0"/>
              <a:t>事業の流れ</a:t>
            </a:r>
          </a:p>
        </p:txBody>
      </p:sp>
    </p:spTree>
    <p:extLst>
      <p:ext uri="{BB962C8B-B14F-4D97-AF65-F5344CB8AC3E}">
        <p14:creationId xmlns:p14="http://schemas.microsoft.com/office/powerpoint/2010/main" val="234713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26599AB5-CE06-4666-9170-B649BE21CE5B}"/>
              </a:ext>
            </a:extLst>
          </p:cNvPr>
          <p:cNvSpPr/>
          <p:nvPr/>
        </p:nvSpPr>
        <p:spPr>
          <a:xfrm>
            <a:off x="161234" y="512063"/>
            <a:ext cx="6535532" cy="6527037"/>
          </a:xfrm>
          <a:prstGeom prst="roundRect">
            <a:avLst>
              <a:gd name="adj" fmla="val 5707"/>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1C06575B-F87C-4483-8DF0-68344D29AA6D}"/>
              </a:ext>
            </a:extLst>
          </p:cNvPr>
          <p:cNvSpPr txBox="1"/>
          <p:nvPr/>
        </p:nvSpPr>
        <p:spPr>
          <a:xfrm>
            <a:off x="377952" y="192214"/>
            <a:ext cx="6071616" cy="646331"/>
          </a:xfrm>
          <a:prstGeom prst="rect">
            <a:avLst/>
          </a:prstGeom>
          <a:solidFill>
            <a:schemeClr val="accent4"/>
          </a:solidFill>
        </p:spPr>
        <p:txBody>
          <a:bodyPr wrap="square">
            <a:spAutoFit/>
          </a:bodyPr>
          <a:lstStyle/>
          <a:p>
            <a:pPr algn="ctr"/>
            <a:r>
              <a:rPr lang="ja-JP" altLang="en-US" dirty="0"/>
              <a:t>説明会に参加できない場合の</a:t>
            </a:r>
            <a:endParaRPr lang="en-US" altLang="ja-JP" dirty="0"/>
          </a:p>
          <a:p>
            <a:pPr algn="ctr"/>
            <a:r>
              <a:rPr lang="ja-JP" altLang="en-US" dirty="0"/>
              <a:t>参加申請書の入手方法及び提出先</a:t>
            </a:r>
          </a:p>
        </p:txBody>
      </p:sp>
      <p:sp>
        <p:nvSpPr>
          <p:cNvPr id="6" name="テキスト ボックス 5">
            <a:extLst>
              <a:ext uri="{FF2B5EF4-FFF2-40B4-BE49-F238E27FC236}">
                <a16:creationId xmlns:a16="http://schemas.microsoft.com/office/drawing/2014/main" id="{FFBA5B53-8DC5-48E3-9157-FB419294505E}"/>
              </a:ext>
            </a:extLst>
          </p:cNvPr>
          <p:cNvSpPr txBox="1"/>
          <p:nvPr/>
        </p:nvSpPr>
        <p:spPr>
          <a:xfrm>
            <a:off x="215751" y="1851226"/>
            <a:ext cx="6704079" cy="5124480"/>
          </a:xfrm>
          <a:prstGeom prst="rect">
            <a:avLst/>
          </a:prstGeom>
          <a:noFill/>
        </p:spPr>
        <p:txBody>
          <a:bodyPr wrap="none" rtlCol="0">
            <a:spAutoFit/>
          </a:bodyPr>
          <a:lstStyle/>
          <a:p>
            <a:r>
              <a:rPr kumimoji="1" lang="ja-JP" altLang="en-US" sz="1400" dirty="0">
                <a:latin typeface="+mn-ea"/>
              </a:rPr>
              <a:t>➀ 申請書配布場所へ取りに行く。</a:t>
            </a:r>
            <a:endParaRPr kumimoji="1" lang="en-US" altLang="ja-JP" sz="1400" dirty="0">
              <a:latin typeface="+mn-ea"/>
            </a:endParaRPr>
          </a:p>
          <a:p>
            <a:r>
              <a:rPr kumimoji="1" lang="ja-JP" altLang="en-US" sz="1400" dirty="0">
                <a:latin typeface="+mn-ea"/>
              </a:rPr>
              <a:t>　</a:t>
            </a:r>
            <a:endParaRPr kumimoji="1" lang="en-US" altLang="ja-JP" sz="1400" dirty="0">
              <a:latin typeface="+mn-ea"/>
            </a:endParaRPr>
          </a:p>
          <a:p>
            <a:r>
              <a:rPr kumimoji="1" lang="ja-JP" altLang="en-US" sz="1400" dirty="0">
                <a:latin typeface="+mn-ea"/>
              </a:rPr>
              <a:t>　・ＪＡならけん五條営農経済センター</a:t>
            </a:r>
            <a:r>
              <a:rPr kumimoji="1" lang="ja-JP" altLang="en-US" sz="1200" dirty="0">
                <a:latin typeface="+mn-ea"/>
              </a:rPr>
              <a:t>（</a:t>
            </a:r>
            <a:r>
              <a:rPr lang="zh-TW" altLang="en-US" sz="1200" b="0" i="0" dirty="0">
                <a:solidFill>
                  <a:srgbClr val="000000"/>
                </a:solidFill>
                <a:effectLst/>
                <a:latin typeface="+mn-ea"/>
              </a:rPr>
              <a:t>奈良県五條市今井</a:t>
            </a:r>
            <a:r>
              <a:rPr lang="en-US" altLang="zh-TW" sz="1200" b="0" i="0" dirty="0">
                <a:solidFill>
                  <a:srgbClr val="000000"/>
                </a:solidFill>
                <a:effectLst/>
                <a:latin typeface="+mn-ea"/>
              </a:rPr>
              <a:t>1-11-38 </a:t>
            </a:r>
            <a:r>
              <a:rPr kumimoji="1" lang="ja-JP" altLang="en-US" sz="1200" dirty="0">
                <a:latin typeface="+mn-ea"/>
              </a:rPr>
              <a:t>）</a:t>
            </a:r>
            <a:endParaRPr kumimoji="1" lang="en-US" altLang="ja-JP" sz="1200" dirty="0">
              <a:latin typeface="+mn-ea"/>
            </a:endParaRPr>
          </a:p>
          <a:p>
            <a:r>
              <a:rPr kumimoji="1" lang="ja-JP" altLang="en-US" sz="1400" dirty="0">
                <a:latin typeface="+mn-ea"/>
              </a:rPr>
              <a:t>　・ＪＡならけん西吉野白銀営農経済センター</a:t>
            </a:r>
            <a:r>
              <a:rPr kumimoji="1" lang="ja-JP" altLang="en-US" sz="1200" dirty="0">
                <a:latin typeface="+mn-ea"/>
              </a:rPr>
              <a:t>（奈良県五條市西吉野町奥谷</a:t>
            </a:r>
            <a:r>
              <a:rPr kumimoji="1" lang="en-US" altLang="ja-JP" sz="1200" dirty="0">
                <a:latin typeface="+mn-ea"/>
              </a:rPr>
              <a:t>2063-1</a:t>
            </a:r>
            <a:r>
              <a:rPr kumimoji="1" lang="ja-JP" altLang="en-US" sz="1200" dirty="0">
                <a:latin typeface="+mn-ea"/>
              </a:rPr>
              <a:t>）</a:t>
            </a:r>
            <a:endParaRPr kumimoji="1" lang="en-US" altLang="ja-JP" sz="1200" dirty="0">
              <a:latin typeface="+mn-ea"/>
            </a:endParaRPr>
          </a:p>
          <a:p>
            <a:r>
              <a:rPr kumimoji="1" lang="ja-JP" altLang="en-US" sz="1400" dirty="0">
                <a:latin typeface="+mn-ea"/>
              </a:rPr>
              <a:t>　・奈良県 南部農林振興事務所 農業振興課</a:t>
            </a:r>
            <a:r>
              <a:rPr kumimoji="1" lang="ja-JP" altLang="en-US" sz="1200" dirty="0">
                <a:latin typeface="+mn-ea"/>
              </a:rPr>
              <a:t>（</a:t>
            </a:r>
            <a:r>
              <a:rPr kumimoji="1" lang="zh-TW" altLang="en-US" sz="1200" dirty="0">
                <a:latin typeface="+mn-ea"/>
              </a:rPr>
              <a:t>五條市西吉野町湯塩</a:t>
            </a:r>
            <a:r>
              <a:rPr kumimoji="1" lang="en-US" altLang="zh-TW" sz="1200" dirty="0">
                <a:latin typeface="+mn-ea"/>
              </a:rPr>
              <a:t>1345 </a:t>
            </a:r>
            <a:r>
              <a:rPr kumimoji="1" lang="ja-JP" altLang="en-US" sz="1200" dirty="0">
                <a:latin typeface="+mn-ea"/>
              </a:rPr>
              <a:t>）</a:t>
            </a:r>
            <a:endParaRPr kumimoji="1" lang="en-US" altLang="ja-JP" sz="1200" dirty="0">
              <a:latin typeface="+mn-ea"/>
            </a:endParaRPr>
          </a:p>
          <a:p>
            <a:endParaRPr kumimoji="1" lang="en-US" altLang="ja-JP" sz="1400" dirty="0">
              <a:latin typeface="+mn-ea"/>
            </a:endParaRPr>
          </a:p>
          <a:p>
            <a:endParaRPr kumimoji="1" lang="en-US" altLang="ja-JP" sz="1400" dirty="0">
              <a:latin typeface="+mn-ea"/>
            </a:endParaRPr>
          </a:p>
          <a:p>
            <a:r>
              <a:rPr kumimoji="1" lang="ja-JP" altLang="en-US" sz="1400" dirty="0">
                <a:latin typeface="+mn-ea"/>
              </a:rPr>
              <a:t>➁ 郵送を依頼する。</a:t>
            </a:r>
            <a:endParaRPr kumimoji="1" lang="en-US" altLang="ja-JP" sz="1400" dirty="0">
              <a:latin typeface="+mn-ea"/>
            </a:endParaRPr>
          </a:p>
          <a:p>
            <a:r>
              <a:rPr kumimoji="1" lang="ja-JP" altLang="en-US" sz="1400" dirty="0">
                <a:latin typeface="+mn-ea"/>
              </a:rPr>
              <a:t>　　奈良県 農業水産振興課へ電話し、申請書類の郵送を希望する旨伝える。</a:t>
            </a:r>
            <a:endParaRPr kumimoji="1" lang="en-US" altLang="ja-JP" sz="1400" dirty="0">
              <a:latin typeface="+mn-ea"/>
            </a:endParaRPr>
          </a:p>
          <a:p>
            <a:r>
              <a:rPr kumimoji="1" lang="ja-JP" altLang="en-US" sz="1400" dirty="0">
                <a:latin typeface="+mn-ea"/>
              </a:rPr>
              <a:t>　　</a:t>
            </a:r>
            <a:endParaRPr kumimoji="1" lang="en-US" altLang="ja-JP" sz="1400" dirty="0">
              <a:latin typeface="+mn-ea"/>
            </a:endParaRPr>
          </a:p>
          <a:p>
            <a:r>
              <a:rPr kumimoji="1" lang="ja-JP" altLang="en-US" sz="1400" dirty="0">
                <a:latin typeface="+mn-ea"/>
              </a:rPr>
              <a:t>　　　奈良県 食農部 農業水産振興課 農業振興・技術支援係</a:t>
            </a:r>
            <a:endParaRPr kumimoji="1" lang="en-US" altLang="ja-JP" sz="1400" dirty="0">
              <a:latin typeface="+mn-ea"/>
            </a:endParaRPr>
          </a:p>
          <a:p>
            <a:r>
              <a:rPr kumimoji="1" lang="ja-JP" altLang="en-US" sz="1400" dirty="0">
                <a:latin typeface="+mn-ea"/>
              </a:rPr>
              <a:t>　　　電話：</a:t>
            </a:r>
            <a:r>
              <a:rPr kumimoji="1" lang="en-US" altLang="ja-JP" sz="1400" dirty="0">
                <a:latin typeface="+mn-ea"/>
              </a:rPr>
              <a:t>0742-27-7442</a:t>
            </a:r>
          </a:p>
          <a:p>
            <a:endParaRPr kumimoji="1" lang="en-US" altLang="ja-JP" sz="1400" dirty="0">
              <a:latin typeface="+mn-ea"/>
            </a:endParaRPr>
          </a:p>
          <a:p>
            <a:endParaRPr kumimoji="1" lang="en-US" altLang="ja-JP" sz="1400" dirty="0">
              <a:latin typeface="+mn-ea"/>
            </a:endParaRPr>
          </a:p>
          <a:p>
            <a:r>
              <a:rPr kumimoji="1" lang="en-US" altLang="ja-JP" sz="1400" dirty="0">
                <a:latin typeface="+mn-ea"/>
              </a:rPr>
              <a:t>【</a:t>
            </a:r>
            <a:r>
              <a:rPr kumimoji="1" lang="ja-JP" altLang="en-US" sz="1400" dirty="0">
                <a:latin typeface="+mn-ea"/>
              </a:rPr>
              <a:t>配布・提出受付期間</a:t>
            </a:r>
            <a:r>
              <a:rPr kumimoji="1" lang="en-US" altLang="ja-JP" sz="1400" dirty="0">
                <a:latin typeface="+mn-ea"/>
              </a:rPr>
              <a:t>】</a:t>
            </a:r>
          </a:p>
          <a:p>
            <a:endParaRPr kumimoji="1" lang="en-US" altLang="ja-JP" sz="500" b="1" dirty="0">
              <a:latin typeface="+mn-ea"/>
            </a:endParaRPr>
          </a:p>
          <a:p>
            <a:r>
              <a:rPr kumimoji="1" lang="ja-JP" altLang="en-US" b="1" dirty="0">
                <a:latin typeface="+mn-ea"/>
              </a:rPr>
              <a:t>　４月</a:t>
            </a:r>
            <a:r>
              <a:rPr kumimoji="1" lang="en-US" altLang="ja-JP" b="1" dirty="0">
                <a:latin typeface="+mn-ea"/>
              </a:rPr>
              <a:t>28</a:t>
            </a:r>
            <a:r>
              <a:rPr kumimoji="1" lang="ja-JP" altLang="en-US" b="1" dirty="0">
                <a:latin typeface="+mn-ea"/>
              </a:rPr>
              <a:t>日</a:t>
            </a:r>
            <a:r>
              <a:rPr kumimoji="1" lang="ja-JP" altLang="en-US" sz="1400" dirty="0">
                <a:latin typeface="+mn-ea"/>
              </a:rPr>
              <a:t>（火）～</a:t>
            </a:r>
            <a:r>
              <a:rPr kumimoji="1" lang="ja-JP" altLang="en-US" b="1" dirty="0">
                <a:latin typeface="+mn-ea"/>
              </a:rPr>
              <a:t>５月</a:t>
            </a:r>
            <a:r>
              <a:rPr kumimoji="1" lang="en-US" altLang="ja-JP" b="1" dirty="0">
                <a:latin typeface="+mn-ea"/>
              </a:rPr>
              <a:t>8</a:t>
            </a:r>
            <a:r>
              <a:rPr kumimoji="1" lang="ja-JP" altLang="en-US" b="1" dirty="0">
                <a:latin typeface="+mn-ea"/>
              </a:rPr>
              <a:t>日</a:t>
            </a:r>
            <a:r>
              <a:rPr kumimoji="1" lang="ja-JP" altLang="en-US" sz="1400" dirty="0">
                <a:latin typeface="+mn-ea"/>
              </a:rPr>
              <a:t>（金）</a:t>
            </a:r>
            <a:endParaRPr kumimoji="1" lang="en-US" altLang="ja-JP" sz="1400" dirty="0">
              <a:latin typeface="+mn-ea"/>
            </a:endParaRPr>
          </a:p>
          <a:p>
            <a:endParaRPr kumimoji="1" lang="en-US" altLang="ja-JP" sz="1400" dirty="0">
              <a:latin typeface="+mn-ea"/>
            </a:endParaRPr>
          </a:p>
          <a:p>
            <a:endParaRPr kumimoji="1" lang="en-US" altLang="ja-JP" sz="1400" dirty="0">
              <a:latin typeface="+mn-ea"/>
            </a:endParaRPr>
          </a:p>
          <a:p>
            <a:r>
              <a:rPr kumimoji="1" lang="en-US" altLang="ja-JP" sz="1400" dirty="0">
                <a:latin typeface="+mn-ea"/>
              </a:rPr>
              <a:t>【</a:t>
            </a:r>
            <a:r>
              <a:rPr kumimoji="1" lang="ja-JP" altLang="en-US" sz="1400" dirty="0">
                <a:latin typeface="+mn-ea"/>
              </a:rPr>
              <a:t>参加申請書提出先</a:t>
            </a:r>
            <a:r>
              <a:rPr kumimoji="1" lang="en-US" altLang="ja-JP" sz="1400" dirty="0">
                <a:latin typeface="+mn-ea"/>
              </a:rPr>
              <a:t>】</a:t>
            </a:r>
          </a:p>
          <a:p>
            <a:r>
              <a:rPr kumimoji="1" lang="ja-JP" altLang="en-US" sz="500" dirty="0">
                <a:latin typeface="+mn-ea"/>
              </a:rPr>
              <a:t>　</a:t>
            </a:r>
            <a:endParaRPr kumimoji="1" lang="en-US" altLang="ja-JP" sz="500" dirty="0">
              <a:latin typeface="+mn-ea"/>
            </a:endParaRPr>
          </a:p>
          <a:p>
            <a:r>
              <a:rPr kumimoji="1" lang="ja-JP" altLang="en-US" sz="1400" dirty="0">
                <a:latin typeface="+mn-ea"/>
              </a:rPr>
              <a:t>　奈良県 </a:t>
            </a:r>
            <a:r>
              <a:rPr kumimoji="1" lang="ja-JP" altLang="en-US" b="1" u="sng" dirty="0">
                <a:latin typeface="+mn-ea"/>
              </a:rPr>
              <a:t>南部農林振興事務所 農業振興課</a:t>
            </a:r>
            <a:endParaRPr kumimoji="1" lang="en-US" altLang="ja-JP" sz="1600" b="1" u="sng" dirty="0">
              <a:latin typeface="+mn-ea"/>
            </a:endParaRPr>
          </a:p>
          <a:p>
            <a:endParaRPr kumimoji="1" lang="en-US" altLang="ja-JP" sz="300" b="1" u="sng" dirty="0">
              <a:latin typeface="+mn-ea"/>
            </a:endParaRPr>
          </a:p>
          <a:p>
            <a:r>
              <a:rPr kumimoji="1" lang="ja-JP" altLang="en-US" sz="1400" dirty="0">
                <a:latin typeface="+mn-ea"/>
              </a:rPr>
              <a:t>　</a:t>
            </a:r>
            <a:r>
              <a:rPr kumimoji="1" lang="zh-TW" altLang="en-US" sz="1400" dirty="0">
                <a:latin typeface="+mn-ea"/>
              </a:rPr>
              <a:t>〒</a:t>
            </a:r>
            <a:r>
              <a:rPr kumimoji="1" lang="en-US" altLang="zh-TW" sz="1400" dirty="0">
                <a:latin typeface="+mn-ea"/>
              </a:rPr>
              <a:t>637-0105</a:t>
            </a:r>
            <a:r>
              <a:rPr kumimoji="1" lang="zh-TW" altLang="en-US" sz="1400" dirty="0">
                <a:latin typeface="+mn-ea"/>
              </a:rPr>
              <a:t>　五條市西吉野町湯塩</a:t>
            </a:r>
            <a:r>
              <a:rPr kumimoji="1" lang="en-US" altLang="zh-TW" sz="1400" dirty="0">
                <a:latin typeface="+mn-ea"/>
              </a:rPr>
              <a:t>1345 </a:t>
            </a:r>
            <a:r>
              <a:rPr kumimoji="1" lang="ja-JP" altLang="en-US" sz="1400" dirty="0">
                <a:latin typeface="+mn-ea"/>
              </a:rPr>
              <a:t>（果樹・薬草研究所内</a:t>
            </a:r>
            <a:r>
              <a:rPr kumimoji="1" lang="en-US" altLang="zh-TW" sz="1400" dirty="0">
                <a:latin typeface="+mn-ea"/>
              </a:rPr>
              <a:t> </a:t>
            </a:r>
            <a:r>
              <a:rPr kumimoji="1" lang="ja-JP" altLang="en-US" sz="1400" dirty="0">
                <a:latin typeface="+mn-ea"/>
              </a:rPr>
              <a:t>）</a:t>
            </a:r>
          </a:p>
          <a:p>
            <a:endParaRPr kumimoji="1" lang="en-US" altLang="ja-JP" sz="1400" dirty="0"/>
          </a:p>
        </p:txBody>
      </p:sp>
      <p:sp>
        <p:nvSpPr>
          <p:cNvPr id="7" name="テキスト ボックス 6">
            <a:extLst>
              <a:ext uri="{FF2B5EF4-FFF2-40B4-BE49-F238E27FC236}">
                <a16:creationId xmlns:a16="http://schemas.microsoft.com/office/drawing/2014/main" id="{2A2B25F0-625A-4403-A461-287060AE7957}"/>
              </a:ext>
            </a:extLst>
          </p:cNvPr>
          <p:cNvSpPr txBox="1"/>
          <p:nvPr/>
        </p:nvSpPr>
        <p:spPr>
          <a:xfrm>
            <a:off x="271272" y="1075899"/>
            <a:ext cx="6358128" cy="523220"/>
          </a:xfrm>
          <a:prstGeom prst="rect">
            <a:avLst/>
          </a:prstGeom>
          <a:noFill/>
        </p:spPr>
        <p:txBody>
          <a:bodyPr wrap="square" rtlCol="0">
            <a:spAutoFit/>
          </a:bodyPr>
          <a:lstStyle/>
          <a:p>
            <a:r>
              <a:rPr kumimoji="1" lang="ja-JP" altLang="en-US" sz="1400" dirty="0"/>
              <a:t>以下、➀➁のいずれかで参加申請書を入手いただき、必要事項を記入のうえ、申請書を奈良県南部農林振興事務所へ郵送又は持参にてご提出ください。</a:t>
            </a:r>
          </a:p>
        </p:txBody>
      </p:sp>
      <p:sp>
        <p:nvSpPr>
          <p:cNvPr id="11" name="テキスト ボックス 10">
            <a:extLst>
              <a:ext uri="{FF2B5EF4-FFF2-40B4-BE49-F238E27FC236}">
                <a16:creationId xmlns:a16="http://schemas.microsoft.com/office/drawing/2014/main" id="{16020C19-5F93-4143-ABBD-10CA8CF2DF3C}"/>
              </a:ext>
            </a:extLst>
          </p:cNvPr>
          <p:cNvSpPr txBox="1"/>
          <p:nvPr/>
        </p:nvSpPr>
        <p:spPr>
          <a:xfrm>
            <a:off x="440972" y="7860401"/>
            <a:ext cx="5043368" cy="584775"/>
          </a:xfrm>
          <a:prstGeom prst="rect">
            <a:avLst/>
          </a:prstGeom>
          <a:noFill/>
        </p:spPr>
        <p:txBody>
          <a:bodyPr wrap="none" rtlCol="0">
            <a:spAutoFit/>
          </a:bodyPr>
          <a:lstStyle/>
          <a:p>
            <a:r>
              <a:rPr kumimoji="1" lang="ja-JP" altLang="en-US" sz="1600" dirty="0"/>
              <a:t>奈良県 食農部 農業水産振興課 農業振興・技術支援係</a:t>
            </a:r>
            <a:endParaRPr kumimoji="1" lang="en-US" altLang="ja-JP" sz="1600" dirty="0"/>
          </a:p>
          <a:p>
            <a:r>
              <a:rPr kumimoji="1" lang="ja-JP" altLang="en-US" sz="1600" dirty="0"/>
              <a:t>電話：</a:t>
            </a:r>
            <a:r>
              <a:rPr kumimoji="1" lang="en-US" altLang="ja-JP" sz="1600" dirty="0"/>
              <a:t>0742-27-7442</a:t>
            </a:r>
            <a:endParaRPr kumimoji="1" lang="ja-JP" altLang="en-US" sz="1600" dirty="0"/>
          </a:p>
        </p:txBody>
      </p:sp>
      <p:sp>
        <p:nvSpPr>
          <p:cNvPr id="13" name="四角形: 角を丸くする 12">
            <a:extLst>
              <a:ext uri="{FF2B5EF4-FFF2-40B4-BE49-F238E27FC236}">
                <a16:creationId xmlns:a16="http://schemas.microsoft.com/office/drawing/2014/main" id="{7E14D3DE-094D-4D66-B73C-F226D99E0135}"/>
              </a:ext>
            </a:extLst>
          </p:cNvPr>
          <p:cNvSpPr/>
          <p:nvPr/>
        </p:nvSpPr>
        <p:spPr>
          <a:xfrm>
            <a:off x="161234" y="7486830"/>
            <a:ext cx="6535532" cy="1183788"/>
          </a:xfrm>
          <a:prstGeom prst="roundRect">
            <a:avLst>
              <a:gd name="adj" fmla="val 9625"/>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7E5A1458-1E93-4C68-AB11-91C7C312628E}"/>
              </a:ext>
            </a:extLst>
          </p:cNvPr>
          <p:cNvSpPr txBox="1"/>
          <p:nvPr/>
        </p:nvSpPr>
        <p:spPr>
          <a:xfrm>
            <a:off x="338638" y="7265085"/>
            <a:ext cx="2231136" cy="369332"/>
          </a:xfrm>
          <a:prstGeom prst="rect">
            <a:avLst/>
          </a:prstGeom>
          <a:solidFill>
            <a:schemeClr val="accent4"/>
          </a:solidFill>
        </p:spPr>
        <p:txBody>
          <a:bodyPr wrap="square">
            <a:spAutoFit/>
          </a:bodyPr>
          <a:lstStyle/>
          <a:p>
            <a:pPr algn="ctr"/>
            <a:r>
              <a:rPr lang="ja-JP" altLang="en-US" dirty="0"/>
              <a:t>問い合わせ先</a:t>
            </a:r>
          </a:p>
        </p:txBody>
      </p:sp>
    </p:spTree>
    <p:extLst>
      <p:ext uri="{BB962C8B-B14F-4D97-AF65-F5344CB8AC3E}">
        <p14:creationId xmlns:p14="http://schemas.microsoft.com/office/powerpoint/2010/main" val="16873373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1047</TotalTime>
  <Words>559</Words>
  <Application>Microsoft Office PowerPoint</Application>
  <PresentationFormat>A4 210 x 297 mm</PresentationFormat>
  <Paragraphs>69</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新細明體</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津村 至美</dc:creator>
  <cp:lastModifiedBy>安藤 正明</cp:lastModifiedBy>
  <cp:revision>51</cp:revision>
  <cp:lastPrinted>2026-04-10T06:01:13Z</cp:lastPrinted>
  <dcterms:created xsi:type="dcterms:W3CDTF">2025-04-10T01:52:06Z</dcterms:created>
  <dcterms:modified xsi:type="dcterms:W3CDTF">2026-04-10T07:25:42Z</dcterms:modified>
</cp:coreProperties>
</file>