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7" r:id="rId1"/>
  </p:sldMasterIdLst>
  <p:notesMasterIdLst>
    <p:notesMasterId r:id="rId44"/>
  </p:notesMasterIdLst>
  <p:handoutMasterIdLst>
    <p:handoutMasterId r:id="rId45"/>
  </p:handoutMasterIdLst>
  <p:sldIdLst>
    <p:sldId id="256" r:id="rId2"/>
    <p:sldId id="301" r:id="rId3"/>
    <p:sldId id="257" r:id="rId4"/>
    <p:sldId id="259" r:id="rId5"/>
    <p:sldId id="260" r:id="rId6"/>
    <p:sldId id="261" r:id="rId7"/>
    <p:sldId id="262" r:id="rId8"/>
    <p:sldId id="263" r:id="rId9"/>
    <p:sldId id="264" r:id="rId10"/>
    <p:sldId id="265" r:id="rId11"/>
    <p:sldId id="266" r:id="rId12"/>
    <p:sldId id="267" r:id="rId13"/>
    <p:sldId id="268" r:id="rId14"/>
    <p:sldId id="269" r:id="rId15"/>
    <p:sldId id="271" r:id="rId16"/>
    <p:sldId id="273"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290" r:id="rId34"/>
    <p:sldId id="300" r:id="rId35"/>
    <p:sldId id="291" r:id="rId36"/>
    <p:sldId id="293" r:id="rId37"/>
    <p:sldId id="296" r:id="rId38"/>
    <p:sldId id="292" r:id="rId39"/>
    <p:sldId id="294" r:id="rId40"/>
    <p:sldId id="295" r:id="rId41"/>
    <p:sldId id="297" r:id="rId42"/>
    <p:sldId id="298" r:id="rId43"/>
  </p:sldIdLst>
  <p:sldSz cx="12192000" cy="6858000"/>
  <p:notesSz cx="987266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33" autoAdjust="0"/>
  </p:normalViewPr>
  <p:slideViewPr>
    <p:cSldViewPr snapToGrid="0">
      <p:cViewPr varScale="1">
        <p:scale>
          <a:sx n="65" d="100"/>
          <a:sy n="65" d="100"/>
        </p:scale>
        <p:origin x="85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BB3E2-7C19-4246-91BF-9F246BE49ED2}"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kumimoji="1" lang="ja-JP" altLang="en-US"/>
        </a:p>
      </dgm:t>
    </dgm:pt>
    <dgm:pt modelId="{B536D936-79B7-42C0-8C96-40B8386F4CD7}">
      <dgm:prSet phldrT="[テキスト]"/>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tabLst>
              <a:tab pos="8789988" algn="l"/>
            </a:tabLst>
          </a:pPr>
          <a:r>
            <a:rPr kumimoji="1" lang="ja-JP" altLang="en-US" b="1" u="none" spc="600" dirty="0" smtClean="0">
              <a:solidFill>
                <a:schemeClr val="tx1"/>
              </a:solidFill>
            </a:rPr>
            <a:t>居宅サービス計画等への記載</a:t>
          </a:r>
          <a:r>
            <a:rPr kumimoji="1" lang="en-US" altLang="ja-JP" b="1" u="dottedHeavy" spc="600" baseline="40000" dirty="0" smtClean="0">
              <a:solidFill>
                <a:schemeClr val="tx1"/>
              </a:solidFill>
            </a:rPr>
            <a:t>	</a:t>
          </a:r>
          <a:r>
            <a:rPr kumimoji="1" lang="ja-JP" altLang="en-US" b="1" u="none" spc="600" dirty="0" smtClean="0">
              <a:solidFill>
                <a:schemeClr val="tx1"/>
              </a:solidFill>
            </a:rPr>
            <a:t>３</a:t>
          </a:r>
          <a:endParaRPr kumimoji="1" lang="ja-JP" altLang="en-US" b="1" u="none" spc="600" dirty="0">
            <a:solidFill>
              <a:schemeClr val="tx1"/>
            </a:solidFill>
          </a:endParaRPr>
        </a:p>
      </dgm:t>
    </dgm:pt>
    <dgm:pt modelId="{8D6CEB6B-CD9A-46EF-8947-D725B5D93FD4}" type="parTrans" cxnId="{2C6C8ED6-E42C-47D0-9836-3EB162E714A0}">
      <dgm:prSet/>
      <dgm:spPr/>
      <dgm:t>
        <a:bodyPr/>
        <a:lstStyle/>
        <a:p>
          <a:endParaRPr kumimoji="1" lang="ja-JP" altLang="en-US">
            <a:solidFill>
              <a:schemeClr val="tx1"/>
            </a:solidFill>
          </a:endParaRPr>
        </a:p>
      </dgm:t>
    </dgm:pt>
    <dgm:pt modelId="{69325992-0DC7-41BD-B329-59DB3CB5BA80}" type="sibTrans" cxnId="{2C6C8ED6-E42C-47D0-9836-3EB162E714A0}">
      <dgm:prSet/>
      <dgm:spPr/>
      <dgm:t>
        <a:bodyPr/>
        <a:lstStyle/>
        <a:p>
          <a:endParaRPr kumimoji="1" lang="ja-JP" altLang="en-US">
            <a:solidFill>
              <a:schemeClr val="tx1"/>
            </a:solidFill>
          </a:endParaRPr>
        </a:p>
      </dgm:t>
    </dgm:pt>
    <dgm:pt modelId="{0757C2D6-1F1D-491C-964F-49276688E026}">
      <dgm:prSet phldrT="[テキスト]"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tabLst>
              <a:tab pos="7889875" algn="l"/>
            </a:tabLst>
          </a:pPr>
          <a:r>
            <a:rPr kumimoji="1" lang="ja-JP" altLang="en-US" sz="1500" dirty="0" smtClean="0">
              <a:solidFill>
                <a:schemeClr val="tx1"/>
              </a:solidFill>
            </a:rPr>
            <a:t>アセスメントシートへの記載</a:t>
          </a:r>
          <a:r>
            <a:rPr kumimoji="1" lang="en-US" altLang="ja-JP" sz="1500" u="dottedHeavy" baseline="40000" dirty="0" smtClean="0">
              <a:solidFill>
                <a:schemeClr val="tx1"/>
              </a:solidFill>
            </a:rPr>
            <a:t>	</a:t>
          </a:r>
          <a:r>
            <a:rPr kumimoji="1" lang="ja-JP" altLang="en-US" sz="1500" dirty="0" smtClean="0">
              <a:solidFill>
                <a:schemeClr val="tx1"/>
              </a:solidFill>
            </a:rPr>
            <a:t>４</a:t>
          </a:r>
          <a:endParaRPr kumimoji="1" lang="ja-JP" altLang="en-US" sz="1500" dirty="0">
            <a:solidFill>
              <a:schemeClr val="tx1"/>
            </a:solidFill>
          </a:endParaRPr>
        </a:p>
      </dgm:t>
    </dgm:pt>
    <dgm:pt modelId="{93AFD3A1-1019-448D-BEA3-D542F9693904}" type="parTrans" cxnId="{002A2988-B4D4-427C-AD5E-3AA8A1F5B891}">
      <dgm:prSet/>
      <dgm:spPr/>
      <dgm:t>
        <a:bodyPr/>
        <a:lstStyle/>
        <a:p>
          <a:endParaRPr kumimoji="1" lang="ja-JP" altLang="en-US">
            <a:solidFill>
              <a:schemeClr val="tx1"/>
            </a:solidFill>
          </a:endParaRPr>
        </a:p>
      </dgm:t>
    </dgm:pt>
    <dgm:pt modelId="{79A37D63-797E-4B46-ABAB-C94AAFC4F42B}" type="sibTrans" cxnId="{002A2988-B4D4-427C-AD5E-3AA8A1F5B891}">
      <dgm:prSet/>
      <dgm:spPr/>
      <dgm:t>
        <a:bodyPr/>
        <a:lstStyle/>
        <a:p>
          <a:endParaRPr kumimoji="1" lang="ja-JP" altLang="en-US">
            <a:solidFill>
              <a:schemeClr val="tx1"/>
            </a:solidFill>
          </a:endParaRPr>
        </a:p>
      </dgm:t>
    </dgm:pt>
    <dgm:pt modelId="{0047F5DE-772A-45F8-AADE-BE749F82B93B}">
      <dgm:prSet phldrT="[テキスト]"/>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tabLst>
              <a:tab pos="8785225" algn="l"/>
            </a:tabLst>
          </a:pPr>
          <a:r>
            <a:rPr kumimoji="1" lang="ja-JP" altLang="en-US" b="1" u="none" spc="600" dirty="0" smtClean="0">
              <a:solidFill>
                <a:schemeClr val="tx1"/>
              </a:solidFill>
            </a:rPr>
            <a:t>サービス担当者会議の開催状況</a:t>
          </a:r>
          <a:r>
            <a:rPr kumimoji="1" lang="en-US" altLang="ja-JP" b="1" u="dottedHeavy" spc="600" baseline="40000" dirty="0" smtClean="0">
              <a:solidFill>
                <a:schemeClr val="tx1"/>
              </a:solidFill>
            </a:rPr>
            <a:t>	</a:t>
          </a:r>
          <a:r>
            <a:rPr kumimoji="1" lang="ja-JP" altLang="en-US" b="1" u="none" spc="600" dirty="0" smtClean="0">
              <a:solidFill>
                <a:schemeClr val="tx1"/>
              </a:solidFill>
            </a:rPr>
            <a:t>１７</a:t>
          </a:r>
          <a:endParaRPr kumimoji="1" lang="ja-JP" altLang="en-US" b="1" u="none" spc="600" dirty="0">
            <a:solidFill>
              <a:schemeClr val="tx1"/>
            </a:solidFill>
          </a:endParaRPr>
        </a:p>
      </dgm:t>
    </dgm:pt>
    <dgm:pt modelId="{C309C64D-F4E3-447D-BE9B-B900FD14BBD6}" type="parTrans" cxnId="{6D1797E6-64DC-49C7-AE0E-EAF75B7C1AA5}">
      <dgm:prSet/>
      <dgm:spPr/>
      <dgm:t>
        <a:bodyPr/>
        <a:lstStyle/>
        <a:p>
          <a:endParaRPr kumimoji="1" lang="ja-JP" altLang="en-US">
            <a:solidFill>
              <a:schemeClr val="tx1"/>
            </a:solidFill>
          </a:endParaRPr>
        </a:p>
      </dgm:t>
    </dgm:pt>
    <dgm:pt modelId="{1AAC92E5-2D16-4095-A53F-644C4018E012}" type="sibTrans" cxnId="{6D1797E6-64DC-49C7-AE0E-EAF75B7C1AA5}">
      <dgm:prSet/>
      <dgm:spPr/>
      <dgm:t>
        <a:bodyPr/>
        <a:lstStyle/>
        <a:p>
          <a:endParaRPr kumimoji="1" lang="ja-JP" altLang="en-US">
            <a:solidFill>
              <a:schemeClr val="tx1"/>
            </a:solidFill>
          </a:endParaRPr>
        </a:p>
      </dgm:t>
    </dgm:pt>
    <dgm:pt modelId="{76803A82-7E92-4B78-B537-D356E44B8D82}">
      <dgm:prSet phldrT="[テキスト]"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tabLst>
              <a:tab pos="7886700" algn="l"/>
            </a:tabLst>
          </a:pPr>
          <a:r>
            <a:rPr kumimoji="1" lang="ja-JP" altLang="en-US" sz="1500" dirty="0" smtClean="0">
              <a:solidFill>
                <a:schemeClr val="tx1"/>
              </a:solidFill>
            </a:rPr>
            <a:t>担当者の召集状況</a:t>
          </a:r>
          <a:r>
            <a:rPr kumimoji="1" lang="en-US" altLang="ja-JP" sz="1500" u="dottedHeavy" baseline="40000" dirty="0" smtClean="0">
              <a:solidFill>
                <a:schemeClr val="tx1"/>
              </a:solidFill>
            </a:rPr>
            <a:t>	</a:t>
          </a:r>
          <a:r>
            <a:rPr kumimoji="1" lang="ja-JP" altLang="en-US" sz="1500" dirty="0" smtClean="0">
              <a:solidFill>
                <a:schemeClr val="tx1"/>
              </a:solidFill>
            </a:rPr>
            <a:t>１８</a:t>
          </a:r>
          <a:endParaRPr kumimoji="1" lang="ja-JP" altLang="en-US" sz="1500" dirty="0">
            <a:solidFill>
              <a:schemeClr val="tx1"/>
            </a:solidFill>
          </a:endParaRPr>
        </a:p>
      </dgm:t>
    </dgm:pt>
    <dgm:pt modelId="{718120BF-257A-455D-8754-DB595E11F53E}" type="parTrans" cxnId="{CBE041A9-046C-4558-ACAE-D65265FE7E3F}">
      <dgm:prSet/>
      <dgm:spPr/>
      <dgm:t>
        <a:bodyPr/>
        <a:lstStyle/>
        <a:p>
          <a:endParaRPr kumimoji="1" lang="ja-JP" altLang="en-US">
            <a:solidFill>
              <a:schemeClr val="tx1"/>
            </a:solidFill>
          </a:endParaRPr>
        </a:p>
      </dgm:t>
    </dgm:pt>
    <dgm:pt modelId="{F7A82334-5816-4DCC-8B38-AAE9DF8393C1}" type="sibTrans" cxnId="{CBE041A9-046C-4558-ACAE-D65265FE7E3F}">
      <dgm:prSet/>
      <dgm:spPr/>
      <dgm:t>
        <a:bodyPr/>
        <a:lstStyle/>
        <a:p>
          <a:endParaRPr kumimoji="1" lang="ja-JP" altLang="en-US">
            <a:solidFill>
              <a:schemeClr val="tx1"/>
            </a:solidFill>
          </a:endParaRPr>
        </a:p>
      </dgm:t>
    </dgm:pt>
    <dgm:pt modelId="{41F65A80-D773-480E-A131-061900DA257B}">
      <dgm:prSet/>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tabLst>
              <a:tab pos="8785225" algn="l"/>
            </a:tabLst>
          </a:pPr>
          <a:r>
            <a:rPr kumimoji="1" lang="ja-JP" altLang="en-US" b="1" u="none" spc="600" dirty="0" smtClean="0">
              <a:solidFill>
                <a:schemeClr val="tx1"/>
              </a:solidFill>
            </a:rPr>
            <a:t>担当者間での情報連携</a:t>
          </a:r>
          <a:r>
            <a:rPr kumimoji="1" lang="en-US" altLang="ja-JP" b="1" u="none" spc="600" dirty="0" smtClean="0">
              <a:solidFill>
                <a:schemeClr val="tx1"/>
              </a:solidFill>
            </a:rPr>
            <a:t>	</a:t>
          </a:r>
          <a:r>
            <a:rPr kumimoji="1" lang="ja-JP" altLang="en-US" b="1" u="none" spc="600" dirty="0" smtClean="0">
              <a:solidFill>
                <a:schemeClr val="tx1"/>
              </a:solidFill>
            </a:rPr>
            <a:t>２６</a:t>
          </a:r>
          <a:endParaRPr kumimoji="1" lang="ja-JP" altLang="en-US" b="1" u="none" spc="600" dirty="0">
            <a:solidFill>
              <a:schemeClr val="tx1"/>
            </a:solidFill>
          </a:endParaRPr>
        </a:p>
      </dgm:t>
    </dgm:pt>
    <dgm:pt modelId="{504DB98E-B699-4C46-A311-8B03DC582358}" type="parTrans" cxnId="{98BCB733-3E5E-4178-A939-1B18B135F372}">
      <dgm:prSet/>
      <dgm:spPr/>
      <dgm:t>
        <a:bodyPr/>
        <a:lstStyle/>
        <a:p>
          <a:endParaRPr kumimoji="1" lang="ja-JP" altLang="en-US">
            <a:solidFill>
              <a:schemeClr val="tx1"/>
            </a:solidFill>
          </a:endParaRPr>
        </a:p>
      </dgm:t>
    </dgm:pt>
    <dgm:pt modelId="{34F54808-01BD-4F32-A86A-BFF7A422C9B8}" type="sibTrans" cxnId="{98BCB733-3E5E-4178-A939-1B18B135F372}">
      <dgm:prSet/>
      <dgm:spPr/>
      <dgm:t>
        <a:bodyPr/>
        <a:lstStyle/>
        <a:p>
          <a:endParaRPr kumimoji="1" lang="ja-JP" altLang="en-US">
            <a:solidFill>
              <a:schemeClr val="tx1"/>
            </a:solidFill>
          </a:endParaRPr>
        </a:p>
      </dgm:t>
    </dgm:pt>
    <dgm:pt modelId="{BA5770A9-D5C9-4B7E-999E-F4227022F75C}">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tabLst>
              <a:tab pos="7886700" algn="l"/>
            </a:tabLst>
          </a:pPr>
          <a:r>
            <a:rPr kumimoji="1" lang="ja-JP" altLang="en-US" sz="1500" dirty="0" smtClean="0">
              <a:solidFill>
                <a:schemeClr val="tx1"/>
              </a:solidFill>
            </a:rPr>
            <a:t>サービス提供事業者間での情報連携</a:t>
          </a:r>
          <a:r>
            <a:rPr kumimoji="1" lang="en-US" altLang="ja-JP" sz="1500" u="dottedHeavy" baseline="40000" dirty="0" smtClean="0">
              <a:solidFill>
                <a:schemeClr val="tx1"/>
              </a:solidFill>
            </a:rPr>
            <a:t>	</a:t>
          </a:r>
          <a:r>
            <a:rPr kumimoji="1" lang="ja-JP" altLang="en-US" sz="1500" dirty="0" smtClean="0">
              <a:solidFill>
                <a:schemeClr val="tx1"/>
              </a:solidFill>
            </a:rPr>
            <a:t>２７</a:t>
          </a:r>
          <a:endParaRPr kumimoji="1" lang="ja-JP" altLang="en-US" sz="1500" dirty="0">
            <a:solidFill>
              <a:schemeClr val="tx1"/>
            </a:solidFill>
          </a:endParaRPr>
        </a:p>
      </dgm:t>
    </dgm:pt>
    <dgm:pt modelId="{DF7E7485-6893-4F1F-9882-1120206C3AD4}" type="parTrans" cxnId="{1F9B19DD-6077-4344-9165-7845CA04530D}">
      <dgm:prSet/>
      <dgm:spPr/>
      <dgm:t>
        <a:bodyPr/>
        <a:lstStyle/>
        <a:p>
          <a:endParaRPr kumimoji="1" lang="ja-JP" altLang="en-US">
            <a:solidFill>
              <a:schemeClr val="tx1"/>
            </a:solidFill>
          </a:endParaRPr>
        </a:p>
      </dgm:t>
    </dgm:pt>
    <dgm:pt modelId="{B3C25563-6F54-42ED-A5FE-6DDD3A34EAB4}" type="sibTrans" cxnId="{1F9B19DD-6077-4344-9165-7845CA04530D}">
      <dgm:prSet/>
      <dgm:spPr/>
      <dgm:t>
        <a:bodyPr/>
        <a:lstStyle/>
        <a:p>
          <a:endParaRPr kumimoji="1" lang="ja-JP" altLang="en-US">
            <a:solidFill>
              <a:schemeClr val="tx1"/>
            </a:solidFill>
          </a:endParaRPr>
        </a:p>
      </dgm:t>
    </dgm:pt>
    <dgm:pt modelId="{4B3AEBB4-440B-45A0-A175-E6F30AD84354}">
      <dgm:prSet phldrT="[テキスト]"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tabLst>
              <a:tab pos="7889875" algn="l"/>
            </a:tabLst>
          </a:pPr>
          <a:r>
            <a:rPr kumimoji="1" lang="ja-JP" altLang="en-US" sz="1500" dirty="0" smtClean="0">
              <a:solidFill>
                <a:schemeClr val="tx1"/>
              </a:solidFill>
            </a:rPr>
            <a:t>福祉用具貸与の必要性と継続利用の検証に関する記載</a:t>
          </a:r>
          <a:r>
            <a:rPr kumimoji="1" lang="en-US" altLang="ja-JP" sz="1500" u="dottedHeavy" baseline="40000" dirty="0" smtClean="0">
              <a:solidFill>
                <a:schemeClr val="tx1"/>
              </a:solidFill>
            </a:rPr>
            <a:t>	</a:t>
          </a:r>
          <a:r>
            <a:rPr kumimoji="1" lang="ja-JP" altLang="en-US" sz="1500" dirty="0" smtClean="0">
              <a:solidFill>
                <a:schemeClr val="tx1"/>
              </a:solidFill>
            </a:rPr>
            <a:t>８</a:t>
          </a:r>
          <a:endParaRPr kumimoji="1" lang="ja-JP" altLang="en-US" sz="1500" dirty="0">
            <a:solidFill>
              <a:schemeClr val="tx1"/>
            </a:solidFill>
          </a:endParaRPr>
        </a:p>
      </dgm:t>
    </dgm:pt>
    <dgm:pt modelId="{DA7D0EFA-5BBC-4240-8EA1-501F32C824C9}" type="parTrans" cxnId="{60F918F6-4E48-45AA-B1D7-0012E0B8FB2F}">
      <dgm:prSet/>
      <dgm:spPr/>
      <dgm:t>
        <a:bodyPr/>
        <a:lstStyle/>
        <a:p>
          <a:endParaRPr kumimoji="1" lang="ja-JP" altLang="en-US">
            <a:solidFill>
              <a:schemeClr val="tx1"/>
            </a:solidFill>
          </a:endParaRPr>
        </a:p>
      </dgm:t>
    </dgm:pt>
    <dgm:pt modelId="{72554E35-BBCE-45C5-9292-B72EBF406B24}" type="sibTrans" cxnId="{60F918F6-4E48-45AA-B1D7-0012E0B8FB2F}">
      <dgm:prSet/>
      <dgm:spPr/>
      <dgm:t>
        <a:bodyPr/>
        <a:lstStyle/>
        <a:p>
          <a:endParaRPr kumimoji="1" lang="ja-JP" altLang="en-US">
            <a:solidFill>
              <a:schemeClr val="tx1"/>
            </a:solidFill>
          </a:endParaRPr>
        </a:p>
      </dgm:t>
    </dgm:pt>
    <dgm:pt modelId="{E3955EA0-6CAC-4ACB-B09D-BC755F2C5384}">
      <dgm:prSet phldrT="[テキスト]"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tabLst>
              <a:tab pos="7889875" algn="l"/>
            </a:tabLst>
          </a:pPr>
          <a:r>
            <a:rPr kumimoji="1" lang="ja-JP" altLang="en-US" sz="1500" dirty="0" smtClean="0">
              <a:solidFill>
                <a:schemeClr val="tx1"/>
              </a:solidFill>
            </a:rPr>
            <a:t>居宅介護支援経過への記載</a:t>
          </a:r>
          <a:r>
            <a:rPr kumimoji="1" lang="en-US" altLang="ja-JP" sz="1500" u="dottedHeavy" baseline="40000" dirty="0" smtClean="0">
              <a:solidFill>
                <a:schemeClr val="tx1"/>
              </a:solidFill>
            </a:rPr>
            <a:t>	</a:t>
          </a:r>
          <a:r>
            <a:rPr kumimoji="1" lang="ja-JP" altLang="en-US" sz="1500" dirty="0" smtClean="0">
              <a:solidFill>
                <a:schemeClr val="tx1"/>
              </a:solidFill>
            </a:rPr>
            <a:t>１２</a:t>
          </a:r>
          <a:endParaRPr kumimoji="1" lang="ja-JP" altLang="en-US" sz="1500" dirty="0">
            <a:solidFill>
              <a:schemeClr val="tx1"/>
            </a:solidFill>
          </a:endParaRPr>
        </a:p>
      </dgm:t>
    </dgm:pt>
    <dgm:pt modelId="{5409F6BB-866F-4AEE-9F84-D833753E0B01}" type="parTrans" cxnId="{80D8AEC7-5958-466C-86BD-385C212483C0}">
      <dgm:prSet/>
      <dgm:spPr/>
      <dgm:t>
        <a:bodyPr/>
        <a:lstStyle/>
        <a:p>
          <a:endParaRPr kumimoji="1" lang="ja-JP" altLang="en-US">
            <a:solidFill>
              <a:schemeClr val="tx1"/>
            </a:solidFill>
          </a:endParaRPr>
        </a:p>
      </dgm:t>
    </dgm:pt>
    <dgm:pt modelId="{6A809565-478C-4F1D-B1AC-BC204365D2D9}" type="sibTrans" cxnId="{80D8AEC7-5958-466C-86BD-385C212483C0}">
      <dgm:prSet/>
      <dgm:spPr/>
      <dgm:t>
        <a:bodyPr/>
        <a:lstStyle/>
        <a:p>
          <a:endParaRPr kumimoji="1" lang="ja-JP" altLang="en-US">
            <a:solidFill>
              <a:schemeClr val="tx1"/>
            </a:solidFill>
          </a:endParaRPr>
        </a:p>
      </dgm:t>
    </dgm:pt>
    <dgm:pt modelId="{C7F3BB97-CC57-45C7-B829-2C7CAF738856}">
      <dgm:prSet phldrT="[テキスト]"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tabLst>
              <a:tab pos="7886700" algn="l"/>
            </a:tabLst>
          </a:pPr>
          <a:r>
            <a:rPr kumimoji="1" lang="ja-JP" altLang="en-US" sz="1500" dirty="0" smtClean="0">
              <a:solidFill>
                <a:schemeClr val="tx1"/>
              </a:solidFill>
            </a:rPr>
            <a:t>サービス担当者会議の要点の記載</a:t>
          </a:r>
          <a:r>
            <a:rPr kumimoji="1" lang="en-US" altLang="ja-JP" sz="1500" u="dottedHeavy" baseline="40000" dirty="0" smtClean="0">
              <a:solidFill>
                <a:schemeClr val="tx1"/>
              </a:solidFill>
            </a:rPr>
            <a:t>	</a:t>
          </a:r>
          <a:r>
            <a:rPr kumimoji="1" lang="ja-JP" altLang="en-US" sz="1500" dirty="0" smtClean="0">
              <a:solidFill>
                <a:schemeClr val="tx1"/>
              </a:solidFill>
            </a:rPr>
            <a:t>２２</a:t>
          </a:r>
          <a:endParaRPr kumimoji="1" lang="ja-JP" altLang="en-US" sz="1500" dirty="0">
            <a:solidFill>
              <a:schemeClr val="tx1"/>
            </a:solidFill>
          </a:endParaRPr>
        </a:p>
      </dgm:t>
    </dgm:pt>
    <dgm:pt modelId="{99530356-ACC8-4641-89E0-180B1A49879F}" type="parTrans" cxnId="{7F4B331A-289E-4252-AE31-09EFEBD55E2D}">
      <dgm:prSet/>
      <dgm:spPr/>
      <dgm:t>
        <a:bodyPr/>
        <a:lstStyle/>
        <a:p>
          <a:endParaRPr kumimoji="1" lang="ja-JP" altLang="en-US">
            <a:solidFill>
              <a:schemeClr val="tx1"/>
            </a:solidFill>
          </a:endParaRPr>
        </a:p>
      </dgm:t>
    </dgm:pt>
    <dgm:pt modelId="{313ADF3F-9719-420F-B3BF-075246747F9A}" type="sibTrans" cxnId="{7F4B331A-289E-4252-AE31-09EFEBD55E2D}">
      <dgm:prSet/>
      <dgm:spPr/>
      <dgm:t>
        <a:bodyPr/>
        <a:lstStyle/>
        <a:p>
          <a:endParaRPr kumimoji="1" lang="ja-JP" altLang="en-US">
            <a:solidFill>
              <a:schemeClr val="tx1"/>
            </a:solidFill>
          </a:endParaRPr>
        </a:p>
      </dgm:t>
    </dgm:pt>
    <dgm:pt modelId="{96369E59-E374-4EDA-815D-896C84655798}">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tabLst>
              <a:tab pos="7886700" algn="l"/>
            </a:tabLst>
          </a:pPr>
          <a:r>
            <a:rPr kumimoji="1" lang="ja-JP" altLang="en-US" sz="1500" dirty="0" smtClean="0">
              <a:solidFill>
                <a:schemeClr val="tx1"/>
              </a:solidFill>
            </a:rPr>
            <a:t>医療との情報連携</a:t>
          </a:r>
          <a:r>
            <a:rPr kumimoji="1" lang="en-US" altLang="ja-JP" sz="1500" u="dottedHeavy" baseline="40000" dirty="0" smtClean="0">
              <a:solidFill>
                <a:schemeClr val="tx1"/>
              </a:solidFill>
            </a:rPr>
            <a:t>	</a:t>
          </a:r>
          <a:r>
            <a:rPr kumimoji="1" lang="ja-JP" altLang="en-US" sz="1500" dirty="0" smtClean="0">
              <a:solidFill>
                <a:schemeClr val="tx1"/>
              </a:solidFill>
            </a:rPr>
            <a:t>３０</a:t>
          </a:r>
          <a:endParaRPr kumimoji="1" lang="ja-JP" altLang="en-US" sz="1500" dirty="0">
            <a:solidFill>
              <a:schemeClr val="tx1"/>
            </a:solidFill>
          </a:endParaRPr>
        </a:p>
      </dgm:t>
    </dgm:pt>
    <dgm:pt modelId="{85B23B66-B81E-41FD-BFD5-D47378C5D487}" type="parTrans" cxnId="{76D5501B-36A0-4655-99A4-84EE396CDA9E}">
      <dgm:prSet/>
      <dgm:spPr/>
      <dgm:t>
        <a:bodyPr/>
        <a:lstStyle/>
        <a:p>
          <a:endParaRPr kumimoji="1" lang="ja-JP" altLang="en-US">
            <a:solidFill>
              <a:schemeClr val="tx1"/>
            </a:solidFill>
          </a:endParaRPr>
        </a:p>
      </dgm:t>
    </dgm:pt>
    <dgm:pt modelId="{A4D0C040-F052-4C32-A28F-2FEAFB030709}" type="sibTrans" cxnId="{76D5501B-36A0-4655-99A4-84EE396CDA9E}">
      <dgm:prSet/>
      <dgm:spPr/>
      <dgm:t>
        <a:bodyPr/>
        <a:lstStyle/>
        <a:p>
          <a:endParaRPr kumimoji="1" lang="ja-JP" altLang="en-US">
            <a:solidFill>
              <a:schemeClr val="tx1"/>
            </a:solidFill>
          </a:endParaRPr>
        </a:p>
      </dgm:t>
    </dgm:pt>
    <dgm:pt modelId="{3A84DE77-6E6A-447B-A167-AA1C925303A3}" type="pres">
      <dgm:prSet presAssocID="{423BB3E2-7C19-4246-91BF-9F246BE49ED2}" presName="linear" presStyleCnt="0">
        <dgm:presLayoutVars>
          <dgm:animLvl val="lvl"/>
          <dgm:resizeHandles val="exact"/>
        </dgm:presLayoutVars>
      </dgm:prSet>
      <dgm:spPr/>
      <dgm:t>
        <a:bodyPr/>
        <a:lstStyle/>
        <a:p>
          <a:endParaRPr kumimoji="1" lang="ja-JP" altLang="en-US"/>
        </a:p>
      </dgm:t>
    </dgm:pt>
    <dgm:pt modelId="{D78FE66F-5C65-4B54-9A23-5689F1772931}" type="pres">
      <dgm:prSet presAssocID="{B536D936-79B7-42C0-8C96-40B8386F4CD7}" presName="parentText" presStyleLbl="node1" presStyleIdx="0" presStyleCnt="3">
        <dgm:presLayoutVars>
          <dgm:chMax val="0"/>
          <dgm:bulletEnabled val="1"/>
        </dgm:presLayoutVars>
      </dgm:prSet>
      <dgm:spPr/>
      <dgm:t>
        <a:bodyPr/>
        <a:lstStyle/>
        <a:p>
          <a:endParaRPr kumimoji="1" lang="ja-JP" altLang="en-US"/>
        </a:p>
      </dgm:t>
    </dgm:pt>
    <dgm:pt modelId="{508782DF-85C1-4ECD-9E66-B4D13F723A96}" type="pres">
      <dgm:prSet presAssocID="{B536D936-79B7-42C0-8C96-40B8386F4CD7}" presName="childText" presStyleLbl="revTx" presStyleIdx="0" presStyleCnt="3">
        <dgm:presLayoutVars>
          <dgm:bulletEnabled val="1"/>
        </dgm:presLayoutVars>
      </dgm:prSet>
      <dgm:spPr/>
      <dgm:t>
        <a:bodyPr/>
        <a:lstStyle/>
        <a:p>
          <a:endParaRPr kumimoji="1" lang="ja-JP" altLang="en-US"/>
        </a:p>
      </dgm:t>
    </dgm:pt>
    <dgm:pt modelId="{9A160BB2-30BC-4D34-A4E4-8A9652AD4F89}" type="pres">
      <dgm:prSet presAssocID="{0047F5DE-772A-45F8-AADE-BE749F82B93B}" presName="parentText" presStyleLbl="node1" presStyleIdx="1" presStyleCnt="3">
        <dgm:presLayoutVars>
          <dgm:chMax val="0"/>
          <dgm:bulletEnabled val="1"/>
        </dgm:presLayoutVars>
      </dgm:prSet>
      <dgm:spPr/>
      <dgm:t>
        <a:bodyPr/>
        <a:lstStyle/>
        <a:p>
          <a:endParaRPr kumimoji="1" lang="ja-JP" altLang="en-US"/>
        </a:p>
      </dgm:t>
    </dgm:pt>
    <dgm:pt modelId="{AD325BC7-D2AF-4D6B-B2D1-58990435492F}" type="pres">
      <dgm:prSet presAssocID="{0047F5DE-772A-45F8-AADE-BE749F82B93B}" presName="childText" presStyleLbl="revTx" presStyleIdx="1" presStyleCnt="3">
        <dgm:presLayoutVars>
          <dgm:bulletEnabled val="1"/>
        </dgm:presLayoutVars>
      </dgm:prSet>
      <dgm:spPr/>
      <dgm:t>
        <a:bodyPr/>
        <a:lstStyle/>
        <a:p>
          <a:endParaRPr kumimoji="1" lang="ja-JP" altLang="en-US"/>
        </a:p>
      </dgm:t>
    </dgm:pt>
    <dgm:pt modelId="{823F9B1A-E221-4E77-BE62-B9F8FC3229B8}" type="pres">
      <dgm:prSet presAssocID="{41F65A80-D773-480E-A131-061900DA257B}" presName="parentText" presStyleLbl="node1" presStyleIdx="2" presStyleCnt="3">
        <dgm:presLayoutVars>
          <dgm:chMax val="0"/>
          <dgm:bulletEnabled val="1"/>
        </dgm:presLayoutVars>
      </dgm:prSet>
      <dgm:spPr/>
      <dgm:t>
        <a:bodyPr/>
        <a:lstStyle/>
        <a:p>
          <a:endParaRPr kumimoji="1" lang="ja-JP" altLang="en-US"/>
        </a:p>
      </dgm:t>
    </dgm:pt>
    <dgm:pt modelId="{28D56775-E71D-4720-B611-AED9946AD90E}" type="pres">
      <dgm:prSet presAssocID="{41F65A80-D773-480E-A131-061900DA257B}" presName="childText" presStyleLbl="revTx" presStyleIdx="2" presStyleCnt="3">
        <dgm:presLayoutVars>
          <dgm:bulletEnabled val="1"/>
        </dgm:presLayoutVars>
      </dgm:prSet>
      <dgm:spPr/>
      <dgm:t>
        <a:bodyPr/>
        <a:lstStyle/>
        <a:p>
          <a:endParaRPr kumimoji="1" lang="ja-JP" altLang="en-US"/>
        </a:p>
      </dgm:t>
    </dgm:pt>
  </dgm:ptLst>
  <dgm:cxnLst>
    <dgm:cxn modelId="{BB37DD7F-60B8-407D-B51C-1B75D805D41D}" type="presOf" srcId="{C7F3BB97-CC57-45C7-B829-2C7CAF738856}" destId="{AD325BC7-D2AF-4D6B-B2D1-58990435492F}" srcOrd="0" destOrd="1" presId="urn:microsoft.com/office/officeart/2005/8/layout/vList2"/>
    <dgm:cxn modelId="{2A80E4F0-2E80-431F-940A-A79E2B617271}" type="presOf" srcId="{0757C2D6-1F1D-491C-964F-49276688E026}" destId="{508782DF-85C1-4ECD-9E66-B4D13F723A96}" srcOrd="0" destOrd="0" presId="urn:microsoft.com/office/officeart/2005/8/layout/vList2"/>
    <dgm:cxn modelId="{594DCA27-37A0-4286-B9D1-7BC94E71F976}" type="presOf" srcId="{76803A82-7E92-4B78-B537-D356E44B8D82}" destId="{AD325BC7-D2AF-4D6B-B2D1-58990435492F}" srcOrd="0" destOrd="0" presId="urn:microsoft.com/office/officeart/2005/8/layout/vList2"/>
    <dgm:cxn modelId="{002A2988-B4D4-427C-AD5E-3AA8A1F5B891}" srcId="{B536D936-79B7-42C0-8C96-40B8386F4CD7}" destId="{0757C2D6-1F1D-491C-964F-49276688E026}" srcOrd="0" destOrd="0" parTransId="{93AFD3A1-1019-448D-BEA3-D542F9693904}" sibTransId="{79A37D63-797E-4B46-ABAB-C94AAFC4F42B}"/>
    <dgm:cxn modelId="{6D1797E6-64DC-49C7-AE0E-EAF75B7C1AA5}" srcId="{423BB3E2-7C19-4246-91BF-9F246BE49ED2}" destId="{0047F5DE-772A-45F8-AADE-BE749F82B93B}" srcOrd="1" destOrd="0" parTransId="{C309C64D-F4E3-447D-BE9B-B900FD14BBD6}" sibTransId="{1AAC92E5-2D16-4095-A53F-644C4018E012}"/>
    <dgm:cxn modelId="{39D42829-FBCE-4914-A70B-566DD686F074}" type="presOf" srcId="{E3955EA0-6CAC-4ACB-B09D-BC755F2C5384}" destId="{508782DF-85C1-4ECD-9E66-B4D13F723A96}" srcOrd="0" destOrd="2" presId="urn:microsoft.com/office/officeart/2005/8/layout/vList2"/>
    <dgm:cxn modelId="{2C6C8ED6-E42C-47D0-9836-3EB162E714A0}" srcId="{423BB3E2-7C19-4246-91BF-9F246BE49ED2}" destId="{B536D936-79B7-42C0-8C96-40B8386F4CD7}" srcOrd="0" destOrd="0" parTransId="{8D6CEB6B-CD9A-46EF-8947-D725B5D93FD4}" sibTransId="{69325992-0DC7-41BD-B329-59DB3CB5BA80}"/>
    <dgm:cxn modelId="{94C6AB68-DF1E-45B3-9FAD-70A3EFAEA210}" type="presOf" srcId="{B536D936-79B7-42C0-8C96-40B8386F4CD7}" destId="{D78FE66F-5C65-4B54-9A23-5689F1772931}" srcOrd="0" destOrd="0" presId="urn:microsoft.com/office/officeart/2005/8/layout/vList2"/>
    <dgm:cxn modelId="{99D6F085-605B-4AB0-AE79-A26B20676700}" type="presOf" srcId="{96369E59-E374-4EDA-815D-896C84655798}" destId="{28D56775-E71D-4720-B611-AED9946AD90E}" srcOrd="0" destOrd="1" presId="urn:microsoft.com/office/officeart/2005/8/layout/vList2"/>
    <dgm:cxn modelId="{7F4B331A-289E-4252-AE31-09EFEBD55E2D}" srcId="{0047F5DE-772A-45F8-AADE-BE749F82B93B}" destId="{C7F3BB97-CC57-45C7-B829-2C7CAF738856}" srcOrd="1" destOrd="0" parTransId="{99530356-ACC8-4641-89E0-180B1A49879F}" sibTransId="{313ADF3F-9719-420F-B3BF-075246747F9A}"/>
    <dgm:cxn modelId="{1F9B19DD-6077-4344-9165-7845CA04530D}" srcId="{41F65A80-D773-480E-A131-061900DA257B}" destId="{BA5770A9-D5C9-4B7E-999E-F4227022F75C}" srcOrd="0" destOrd="0" parTransId="{DF7E7485-6893-4F1F-9882-1120206C3AD4}" sibTransId="{B3C25563-6F54-42ED-A5FE-6DDD3A34EAB4}"/>
    <dgm:cxn modelId="{4828A504-54E6-4D89-BF96-0AC0FD9C6881}" type="presOf" srcId="{0047F5DE-772A-45F8-AADE-BE749F82B93B}" destId="{9A160BB2-30BC-4D34-A4E4-8A9652AD4F89}" srcOrd="0" destOrd="0" presId="urn:microsoft.com/office/officeart/2005/8/layout/vList2"/>
    <dgm:cxn modelId="{76D5501B-36A0-4655-99A4-84EE396CDA9E}" srcId="{41F65A80-D773-480E-A131-061900DA257B}" destId="{96369E59-E374-4EDA-815D-896C84655798}" srcOrd="1" destOrd="0" parTransId="{85B23B66-B81E-41FD-BFD5-D47378C5D487}" sibTransId="{A4D0C040-F052-4C32-A28F-2FEAFB030709}"/>
    <dgm:cxn modelId="{80D8AEC7-5958-466C-86BD-385C212483C0}" srcId="{B536D936-79B7-42C0-8C96-40B8386F4CD7}" destId="{E3955EA0-6CAC-4ACB-B09D-BC755F2C5384}" srcOrd="2" destOrd="0" parTransId="{5409F6BB-866F-4AEE-9F84-D833753E0B01}" sibTransId="{6A809565-478C-4F1D-B1AC-BC204365D2D9}"/>
    <dgm:cxn modelId="{98BCB733-3E5E-4178-A939-1B18B135F372}" srcId="{423BB3E2-7C19-4246-91BF-9F246BE49ED2}" destId="{41F65A80-D773-480E-A131-061900DA257B}" srcOrd="2" destOrd="0" parTransId="{504DB98E-B699-4C46-A311-8B03DC582358}" sibTransId="{34F54808-01BD-4F32-A86A-BFF7A422C9B8}"/>
    <dgm:cxn modelId="{60F918F6-4E48-45AA-B1D7-0012E0B8FB2F}" srcId="{B536D936-79B7-42C0-8C96-40B8386F4CD7}" destId="{4B3AEBB4-440B-45A0-A175-E6F30AD84354}" srcOrd="1" destOrd="0" parTransId="{DA7D0EFA-5BBC-4240-8EA1-501F32C824C9}" sibTransId="{72554E35-BBCE-45C5-9292-B72EBF406B24}"/>
    <dgm:cxn modelId="{62B77168-5E2F-4549-AABF-0A543E8D4368}" type="presOf" srcId="{423BB3E2-7C19-4246-91BF-9F246BE49ED2}" destId="{3A84DE77-6E6A-447B-A167-AA1C925303A3}" srcOrd="0" destOrd="0" presId="urn:microsoft.com/office/officeart/2005/8/layout/vList2"/>
    <dgm:cxn modelId="{19E004AA-B5B0-4307-87BD-368A10C89112}" type="presOf" srcId="{41F65A80-D773-480E-A131-061900DA257B}" destId="{823F9B1A-E221-4E77-BE62-B9F8FC3229B8}" srcOrd="0" destOrd="0" presId="urn:microsoft.com/office/officeart/2005/8/layout/vList2"/>
    <dgm:cxn modelId="{3945165E-082B-45AA-ABF5-68E543112637}" type="presOf" srcId="{4B3AEBB4-440B-45A0-A175-E6F30AD84354}" destId="{508782DF-85C1-4ECD-9E66-B4D13F723A96}" srcOrd="0" destOrd="1" presId="urn:microsoft.com/office/officeart/2005/8/layout/vList2"/>
    <dgm:cxn modelId="{9F31EE84-A8DD-4A58-9C97-CD32710248A9}" type="presOf" srcId="{BA5770A9-D5C9-4B7E-999E-F4227022F75C}" destId="{28D56775-E71D-4720-B611-AED9946AD90E}" srcOrd="0" destOrd="0" presId="urn:microsoft.com/office/officeart/2005/8/layout/vList2"/>
    <dgm:cxn modelId="{CBE041A9-046C-4558-ACAE-D65265FE7E3F}" srcId="{0047F5DE-772A-45F8-AADE-BE749F82B93B}" destId="{76803A82-7E92-4B78-B537-D356E44B8D82}" srcOrd="0" destOrd="0" parTransId="{718120BF-257A-455D-8754-DB595E11F53E}" sibTransId="{F7A82334-5816-4DCC-8B38-AAE9DF8393C1}"/>
    <dgm:cxn modelId="{E7C2ADB8-63E7-4B4A-AD5A-4B0241A8B958}" type="presParOf" srcId="{3A84DE77-6E6A-447B-A167-AA1C925303A3}" destId="{D78FE66F-5C65-4B54-9A23-5689F1772931}" srcOrd="0" destOrd="0" presId="urn:microsoft.com/office/officeart/2005/8/layout/vList2"/>
    <dgm:cxn modelId="{5C3D303E-AB7A-4997-9F22-722B5D8623E4}" type="presParOf" srcId="{3A84DE77-6E6A-447B-A167-AA1C925303A3}" destId="{508782DF-85C1-4ECD-9E66-B4D13F723A96}" srcOrd="1" destOrd="0" presId="urn:microsoft.com/office/officeart/2005/8/layout/vList2"/>
    <dgm:cxn modelId="{D9A8AC8B-30CF-4B89-8B05-01C10BDED9F2}" type="presParOf" srcId="{3A84DE77-6E6A-447B-A167-AA1C925303A3}" destId="{9A160BB2-30BC-4D34-A4E4-8A9652AD4F89}" srcOrd="2" destOrd="0" presId="urn:microsoft.com/office/officeart/2005/8/layout/vList2"/>
    <dgm:cxn modelId="{191A3BE4-8200-452D-9EB5-83F051D84001}" type="presParOf" srcId="{3A84DE77-6E6A-447B-A167-AA1C925303A3}" destId="{AD325BC7-D2AF-4D6B-B2D1-58990435492F}" srcOrd="3" destOrd="0" presId="urn:microsoft.com/office/officeart/2005/8/layout/vList2"/>
    <dgm:cxn modelId="{E95B1B10-00A1-4856-8B17-5B3F22F8A031}" type="presParOf" srcId="{3A84DE77-6E6A-447B-A167-AA1C925303A3}" destId="{823F9B1A-E221-4E77-BE62-B9F8FC3229B8}" srcOrd="4" destOrd="0" presId="urn:microsoft.com/office/officeart/2005/8/layout/vList2"/>
    <dgm:cxn modelId="{63E3DCF3-BE8C-45E3-B25F-B647F230E165}" type="presParOf" srcId="{3A84DE77-6E6A-447B-A167-AA1C925303A3}" destId="{28D56775-E71D-4720-B611-AED9946AD90E}" srcOrd="5"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7DA70C-AD0A-4535-923C-F44375DE1D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6A511ADB-163C-4B3E-8E09-39CB68728EBE}">
      <dgm:prSet phldrT="[テキスト]" custT="1"/>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kumimoji="1" lang="ja-JP" altLang="en-US" sz="1700" b="1" dirty="0" smtClean="0">
              <a:solidFill>
                <a:schemeClr val="tx1"/>
              </a:solidFill>
            </a:rPr>
            <a:t>サービス担当者会議の要点の記載</a:t>
          </a:r>
          <a:endParaRPr kumimoji="1" lang="ja-JP" altLang="en-US" sz="1700" b="1" dirty="0">
            <a:solidFill>
              <a:schemeClr val="tx1"/>
            </a:solidFill>
          </a:endParaRPr>
        </a:p>
      </dgm:t>
    </dgm:pt>
    <dgm:pt modelId="{9213C42F-C252-4438-B33F-D6836F945948}" type="parTrans" cxnId="{DC516C79-3D51-4879-A18B-2863830DC584}">
      <dgm:prSet/>
      <dgm:spPr/>
      <dgm:t>
        <a:bodyPr/>
        <a:lstStyle/>
        <a:p>
          <a:endParaRPr kumimoji="1" lang="ja-JP" altLang="en-US" sz="1700"/>
        </a:p>
      </dgm:t>
    </dgm:pt>
    <dgm:pt modelId="{247FDE9E-BD63-4E4A-89F7-DF3672AE9BE4}" type="sibTrans" cxnId="{DC516C79-3D51-4879-A18B-2863830DC584}">
      <dgm:prSet/>
      <dgm:spPr/>
      <dgm:t>
        <a:bodyPr/>
        <a:lstStyle/>
        <a:p>
          <a:endParaRPr kumimoji="1" lang="ja-JP" altLang="en-US" sz="1700"/>
        </a:p>
      </dgm:t>
    </dgm:pt>
    <dgm:pt modelId="{2F0351C9-3D7B-40BB-A019-3CFB94CA113F}">
      <dgm:prSet phldrT="[テキスト]" custT="1"/>
      <dgm:spPr/>
      <dgm:t>
        <a:bodyPr/>
        <a:lstStyle/>
        <a:p>
          <a:r>
            <a:rPr kumimoji="1" lang="ja-JP" altLang="en-US" sz="1400" dirty="0" smtClean="0"/>
            <a:t>サービス利用の妥当性や必要な理由の記載が不明瞭</a:t>
          </a:r>
          <a:endParaRPr kumimoji="1" lang="ja-JP" altLang="en-US" sz="1400" dirty="0"/>
        </a:p>
      </dgm:t>
    </dgm:pt>
    <dgm:pt modelId="{282BFB84-6774-4F0E-8593-E0641FF54CE1}" type="parTrans" cxnId="{A4807032-B239-4765-9524-4EF0379BA8A4}">
      <dgm:prSet/>
      <dgm:spPr/>
      <dgm:t>
        <a:bodyPr/>
        <a:lstStyle/>
        <a:p>
          <a:endParaRPr kumimoji="1" lang="ja-JP" altLang="en-US" sz="1700"/>
        </a:p>
      </dgm:t>
    </dgm:pt>
    <dgm:pt modelId="{239F55A3-B041-47F6-AC57-D95F5A5DD5D5}" type="sibTrans" cxnId="{A4807032-B239-4765-9524-4EF0379BA8A4}">
      <dgm:prSet/>
      <dgm:spPr/>
      <dgm:t>
        <a:bodyPr/>
        <a:lstStyle/>
        <a:p>
          <a:endParaRPr kumimoji="1" lang="ja-JP" altLang="en-US" sz="1700"/>
        </a:p>
      </dgm:t>
    </dgm:pt>
    <dgm:pt modelId="{88DBB5E9-E689-4F63-B9F8-B26811502FB1}">
      <dgm:prSet phldrT="[テキスト]" custT="1"/>
      <dgm:spPr/>
      <dgm:t>
        <a:bodyPr/>
        <a:lstStyle/>
        <a:p>
          <a:r>
            <a:rPr kumimoji="1" lang="ja-JP" altLang="en-US" sz="1400" dirty="0" smtClean="0"/>
            <a:t>サービス利用の検討状況が読み取れない</a:t>
          </a:r>
          <a:endParaRPr kumimoji="1" lang="ja-JP" altLang="en-US" sz="1400" dirty="0"/>
        </a:p>
      </dgm:t>
    </dgm:pt>
    <dgm:pt modelId="{11EFAC1A-BA83-4BE1-94E9-AA38D5DE0EC1}" type="parTrans" cxnId="{A53CFCE0-AC4A-4820-B209-61C03E0F91AD}">
      <dgm:prSet/>
      <dgm:spPr/>
      <dgm:t>
        <a:bodyPr/>
        <a:lstStyle/>
        <a:p>
          <a:endParaRPr kumimoji="1" lang="ja-JP" altLang="en-US"/>
        </a:p>
      </dgm:t>
    </dgm:pt>
    <dgm:pt modelId="{7E93EFFE-4C04-4D21-83B7-C451F164808E}" type="sibTrans" cxnId="{A53CFCE0-AC4A-4820-B209-61C03E0F91AD}">
      <dgm:prSet/>
      <dgm:spPr/>
      <dgm:t>
        <a:bodyPr/>
        <a:lstStyle/>
        <a:p>
          <a:endParaRPr kumimoji="1" lang="ja-JP" altLang="en-US"/>
        </a:p>
      </dgm:t>
    </dgm:pt>
    <dgm:pt modelId="{D340E6B3-FBDF-4C8C-8BD3-0444CE7BC895}" type="pres">
      <dgm:prSet presAssocID="{047DA70C-AD0A-4535-923C-F44375DE1D6E}" presName="linear" presStyleCnt="0">
        <dgm:presLayoutVars>
          <dgm:animLvl val="lvl"/>
          <dgm:resizeHandles val="exact"/>
        </dgm:presLayoutVars>
      </dgm:prSet>
      <dgm:spPr/>
      <dgm:t>
        <a:bodyPr/>
        <a:lstStyle/>
        <a:p>
          <a:endParaRPr kumimoji="1" lang="ja-JP" altLang="en-US"/>
        </a:p>
      </dgm:t>
    </dgm:pt>
    <dgm:pt modelId="{3FAAC1D7-1A0E-4765-9D4B-73187420BCA1}" type="pres">
      <dgm:prSet presAssocID="{6A511ADB-163C-4B3E-8E09-39CB68728EBE}" presName="parentText" presStyleLbl="node1" presStyleIdx="0" presStyleCnt="1" custScaleY="59172">
        <dgm:presLayoutVars>
          <dgm:chMax val="0"/>
          <dgm:bulletEnabled val="1"/>
        </dgm:presLayoutVars>
      </dgm:prSet>
      <dgm:spPr/>
      <dgm:t>
        <a:bodyPr/>
        <a:lstStyle/>
        <a:p>
          <a:endParaRPr kumimoji="1" lang="ja-JP" altLang="en-US"/>
        </a:p>
      </dgm:t>
    </dgm:pt>
    <dgm:pt modelId="{580B3E8C-1A9D-4B77-B8AB-D9F24E48A4A9}" type="pres">
      <dgm:prSet presAssocID="{6A511ADB-163C-4B3E-8E09-39CB68728EBE}" presName="childText" presStyleLbl="revTx" presStyleIdx="0" presStyleCnt="1" custLinFactNeighborY="2277">
        <dgm:presLayoutVars>
          <dgm:bulletEnabled val="1"/>
        </dgm:presLayoutVars>
      </dgm:prSet>
      <dgm:spPr/>
      <dgm:t>
        <a:bodyPr/>
        <a:lstStyle/>
        <a:p>
          <a:endParaRPr kumimoji="1" lang="ja-JP" altLang="en-US"/>
        </a:p>
      </dgm:t>
    </dgm:pt>
  </dgm:ptLst>
  <dgm:cxnLst>
    <dgm:cxn modelId="{A4807032-B239-4765-9524-4EF0379BA8A4}" srcId="{6A511ADB-163C-4B3E-8E09-39CB68728EBE}" destId="{2F0351C9-3D7B-40BB-A019-3CFB94CA113F}" srcOrd="0" destOrd="0" parTransId="{282BFB84-6774-4F0E-8593-E0641FF54CE1}" sibTransId="{239F55A3-B041-47F6-AC57-D95F5A5DD5D5}"/>
    <dgm:cxn modelId="{903C092D-EC3F-4C38-AC0C-821D9FD85A74}" type="presOf" srcId="{2F0351C9-3D7B-40BB-A019-3CFB94CA113F}" destId="{580B3E8C-1A9D-4B77-B8AB-D9F24E48A4A9}" srcOrd="0" destOrd="0" presId="urn:microsoft.com/office/officeart/2005/8/layout/vList2"/>
    <dgm:cxn modelId="{12F120CF-182F-445E-BCA3-0FC327C10AE3}" type="presOf" srcId="{88DBB5E9-E689-4F63-B9F8-B26811502FB1}" destId="{580B3E8C-1A9D-4B77-B8AB-D9F24E48A4A9}" srcOrd="0" destOrd="1" presId="urn:microsoft.com/office/officeart/2005/8/layout/vList2"/>
    <dgm:cxn modelId="{E8F2F2A6-B810-4AFD-BE25-3BDD8ACDF316}" type="presOf" srcId="{047DA70C-AD0A-4535-923C-F44375DE1D6E}" destId="{D340E6B3-FBDF-4C8C-8BD3-0444CE7BC895}" srcOrd="0" destOrd="0" presId="urn:microsoft.com/office/officeart/2005/8/layout/vList2"/>
    <dgm:cxn modelId="{8DF65D14-41A3-4F84-8CE0-0DEF633B5124}" type="presOf" srcId="{6A511ADB-163C-4B3E-8E09-39CB68728EBE}" destId="{3FAAC1D7-1A0E-4765-9D4B-73187420BCA1}" srcOrd="0" destOrd="0" presId="urn:microsoft.com/office/officeart/2005/8/layout/vList2"/>
    <dgm:cxn modelId="{DC516C79-3D51-4879-A18B-2863830DC584}" srcId="{047DA70C-AD0A-4535-923C-F44375DE1D6E}" destId="{6A511ADB-163C-4B3E-8E09-39CB68728EBE}" srcOrd="0" destOrd="0" parTransId="{9213C42F-C252-4438-B33F-D6836F945948}" sibTransId="{247FDE9E-BD63-4E4A-89F7-DF3672AE9BE4}"/>
    <dgm:cxn modelId="{A53CFCE0-AC4A-4820-B209-61C03E0F91AD}" srcId="{6A511ADB-163C-4B3E-8E09-39CB68728EBE}" destId="{88DBB5E9-E689-4F63-B9F8-B26811502FB1}" srcOrd="1" destOrd="0" parTransId="{11EFAC1A-BA83-4BE1-94E9-AA38D5DE0EC1}" sibTransId="{7E93EFFE-4C04-4D21-83B7-C451F164808E}"/>
    <dgm:cxn modelId="{D68197DE-088C-4FC4-AD06-409AC872D0F2}" type="presParOf" srcId="{D340E6B3-FBDF-4C8C-8BD3-0444CE7BC895}" destId="{3FAAC1D7-1A0E-4765-9D4B-73187420BCA1}" srcOrd="0" destOrd="0" presId="urn:microsoft.com/office/officeart/2005/8/layout/vList2"/>
    <dgm:cxn modelId="{01B1A73F-72F0-434F-B4C7-349D621CB63B}" type="presParOf" srcId="{D340E6B3-FBDF-4C8C-8BD3-0444CE7BC895}" destId="{580B3E8C-1A9D-4B77-B8AB-D9F24E48A4A9}"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D5E7CC1-95E2-4337-8DAC-65DB287A0C9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0BAE06CA-B11F-4535-9CDF-D1E23CB6E8E2}">
      <dgm:prSet phldrT="[テキスト]" custT="1"/>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800" b="1" dirty="0" smtClean="0">
              <a:solidFill>
                <a:schemeClr val="tx1"/>
              </a:solidFill>
            </a:rPr>
            <a:t>新型コロナウイルス感染症に係る介護サービス事業所の人員等の</a:t>
          </a:r>
          <a:endParaRPr kumimoji="1" lang="en-US" altLang="ja-JP" sz="1800" b="1" dirty="0" smtClean="0">
            <a:solidFill>
              <a:schemeClr val="tx1"/>
            </a:solidFill>
          </a:endParaRPr>
        </a:p>
        <a:p>
          <a:r>
            <a:rPr kumimoji="1" lang="ja-JP" altLang="en-US" sz="1800" b="1" dirty="0" smtClean="0">
              <a:solidFill>
                <a:schemeClr val="tx1"/>
              </a:solidFill>
            </a:rPr>
            <a:t>臨時的取扱いについて（第３報）</a:t>
          </a:r>
          <a:endParaRPr kumimoji="1" lang="ja-JP" altLang="en-US" sz="1800" b="1" dirty="0">
            <a:solidFill>
              <a:schemeClr val="tx1"/>
            </a:solidFill>
          </a:endParaRPr>
        </a:p>
      </dgm:t>
    </dgm:pt>
    <dgm:pt modelId="{93E58993-6E54-409D-80DA-D604F110CBED}" type="parTrans" cxnId="{1F6F82C8-739C-41BE-99E6-FDDDE86920AB}">
      <dgm:prSet/>
      <dgm:spPr/>
      <dgm:t>
        <a:bodyPr/>
        <a:lstStyle/>
        <a:p>
          <a:endParaRPr kumimoji="1" lang="ja-JP" altLang="en-US"/>
        </a:p>
      </dgm:t>
    </dgm:pt>
    <dgm:pt modelId="{29345A81-6C1F-4737-9B6E-E6E4E9F6604B}" type="sibTrans" cxnId="{1F6F82C8-739C-41BE-99E6-FDDDE86920AB}">
      <dgm:prSet/>
      <dgm:spPr/>
      <dgm:t>
        <a:bodyPr/>
        <a:lstStyle/>
        <a:p>
          <a:endParaRPr kumimoji="1" lang="ja-JP" altLang="en-US"/>
        </a:p>
      </dgm:t>
    </dgm:pt>
    <dgm:pt modelId="{8871ABB7-8042-46BB-BDF7-546831B5F76F}">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kumimoji="1" lang="ja-JP" altLang="en-US" sz="1800" dirty="0" smtClean="0"/>
            <a:t>感染拡大防止の観点から、やむを得ない理由がある場合については、利用者の自宅以外での開催や電話・メールなどを活用するなどにより、柔軟に対応することが可能である。</a:t>
          </a:r>
          <a:endParaRPr kumimoji="1" lang="ja-JP" altLang="en-US" sz="1800" dirty="0"/>
        </a:p>
      </dgm:t>
    </dgm:pt>
    <dgm:pt modelId="{B0CD88BB-3474-4822-AD00-C47797AA8469}" type="parTrans" cxnId="{33D6AAE6-6D2B-4ED4-BE55-C4C0C31FB3A3}">
      <dgm:prSet/>
      <dgm:spPr/>
      <dgm:t>
        <a:bodyPr/>
        <a:lstStyle/>
        <a:p>
          <a:endParaRPr kumimoji="1" lang="ja-JP" altLang="en-US"/>
        </a:p>
      </dgm:t>
    </dgm:pt>
    <dgm:pt modelId="{AF8B860C-F159-4CE8-8CE6-A0AF714163D7}" type="sibTrans" cxnId="{33D6AAE6-6D2B-4ED4-BE55-C4C0C31FB3A3}">
      <dgm:prSet/>
      <dgm:spPr/>
      <dgm:t>
        <a:bodyPr/>
        <a:lstStyle/>
        <a:p>
          <a:endParaRPr kumimoji="1" lang="ja-JP" altLang="en-US"/>
        </a:p>
      </dgm:t>
    </dgm:pt>
    <dgm:pt modelId="{48108C5D-2802-4DCE-A0DF-A4A6B02FFED8}">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kumimoji="1" lang="ja-JP" altLang="en-US" sz="1800" dirty="0" smtClean="0"/>
            <a:t>なお、利用者の状態に大きな変化が見られない等、居宅サービス計画の変更内容が軽微であると認められる場合はサービス担当者会議の開催は不要である。</a:t>
          </a:r>
          <a:endParaRPr kumimoji="1" lang="ja-JP" altLang="en-US" sz="1800" dirty="0"/>
        </a:p>
      </dgm:t>
    </dgm:pt>
    <dgm:pt modelId="{DC0BEFE0-1508-4467-BB03-F6064F37716B}" type="parTrans" cxnId="{461A626E-D7F6-4C2F-B59E-5DF892D2C036}">
      <dgm:prSet/>
      <dgm:spPr/>
      <dgm:t>
        <a:bodyPr/>
        <a:lstStyle/>
        <a:p>
          <a:endParaRPr kumimoji="1" lang="ja-JP" altLang="en-US"/>
        </a:p>
      </dgm:t>
    </dgm:pt>
    <dgm:pt modelId="{F4B9C321-B036-4796-ACAB-E95670213421}" type="sibTrans" cxnId="{461A626E-D7F6-4C2F-B59E-5DF892D2C036}">
      <dgm:prSet/>
      <dgm:spPr/>
      <dgm:t>
        <a:bodyPr/>
        <a:lstStyle/>
        <a:p>
          <a:endParaRPr kumimoji="1" lang="ja-JP" altLang="en-US"/>
        </a:p>
      </dgm:t>
    </dgm:pt>
    <dgm:pt modelId="{32F7CB57-01A2-487D-9762-B833818D6C23}" type="pres">
      <dgm:prSet presAssocID="{AD5E7CC1-95E2-4337-8DAC-65DB287A0C96}" presName="Name0" presStyleCnt="0">
        <dgm:presLayoutVars>
          <dgm:dir/>
          <dgm:animLvl val="lvl"/>
          <dgm:resizeHandles val="exact"/>
        </dgm:presLayoutVars>
      </dgm:prSet>
      <dgm:spPr/>
      <dgm:t>
        <a:bodyPr/>
        <a:lstStyle/>
        <a:p>
          <a:endParaRPr kumimoji="1" lang="ja-JP" altLang="en-US"/>
        </a:p>
      </dgm:t>
    </dgm:pt>
    <dgm:pt modelId="{6D369F64-837F-4107-BBD1-9E1724B433C8}" type="pres">
      <dgm:prSet presAssocID="{0BAE06CA-B11F-4535-9CDF-D1E23CB6E8E2}" presName="composite" presStyleCnt="0"/>
      <dgm:spPr/>
    </dgm:pt>
    <dgm:pt modelId="{C7F55032-DEB0-4DB0-B23E-A92E9C9E1B01}" type="pres">
      <dgm:prSet presAssocID="{0BAE06CA-B11F-4535-9CDF-D1E23CB6E8E2}" presName="parTx" presStyleLbl="alignNode1" presStyleIdx="0" presStyleCnt="1" custScaleY="85508">
        <dgm:presLayoutVars>
          <dgm:chMax val="0"/>
          <dgm:chPref val="0"/>
          <dgm:bulletEnabled val="1"/>
        </dgm:presLayoutVars>
      </dgm:prSet>
      <dgm:spPr/>
      <dgm:t>
        <a:bodyPr/>
        <a:lstStyle/>
        <a:p>
          <a:endParaRPr kumimoji="1" lang="ja-JP" altLang="en-US"/>
        </a:p>
      </dgm:t>
    </dgm:pt>
    <dgm:pt modelId="{286462B2-25DC-4789-BFF3-3BE280C9372D}" type="pres">
      <dgm:prSet presAssocID="{0BAE06CA-B11F-4535-9CDF-D1E23CB6E8E2}" presName="desTx" presStyleLbl="alignAccFollowNode1" presStyleIdx="0" presStyleCnt="1" custLinFactNeighborY="36792">
        <dgm:presLayoutVars>
          <dgm:bulletEnabled val="1"/>
        </dgm:presLayoutVars>
      </dgm:prSet>
      <dgm:spPr/>
      <dgm:t>
        <a:bodyPr/>
        <a:lstStyle/>
        <a:p>
          <a:endParaRPr kumimoji="1" lang="ja-JP" altLang="en-US"/>
        </a:p>
      </dgm:t>
    </dgm:pt>
  </dgm:ptLst>
  <dgm:cxnLst>
    <dgm:cxn modelId="{1F6F82C8-739C-41BE-99E6-FDDDE86920AB}" srcId="{AD5E7CC1-95E2-4337-8DAC-65DB287A0C96}" destId="{0BAE06CA-B11F-4535-9CDF-D1E23CB6E8E2}" srcOrd="0" destOrd="0" parTransId="{93E58993-6E54-409D-80DA-D604F110CBED}" sibTransId="{29345A81-6C1F-4737-9B6E-E6E4E9F6604B}"/>
    <dgm:cxn modelId="{1181A0B2-DDE4-4E22-9D44-1D1826F0C0AC}" type="presOf" srcId="{48108C5D-2802-4DCE-A0DF-A4A6B02FFED8}" destId="{286462B2-25DC-4789-BFF3-3BE280C9372D}" srcOrd="0" destOrd="1" presId="urn:microsoft.com/office/officeart/2005/8/layout/hList1"/>
    <dgm:cxn modelId="{461A626E-D7F6-4C2F-B59E-5DF892D2C036}" srcId="{0BAE06CA-B11F-4535-9CDF-D1E23CB6E8E2}" destId="{48108C5D-2802-4DCE-A0DF-A4A6B02FFED8}" srcOrd="1" destOrd="0" parTransId="{DC0BEFE0-1508-4467-BB03-F6064F37716B}" sibTransId="{F4B9C321-B036-4796-ACAB-E95670213421}"/>
    <dgm:cxn modelId="{9697D97C-9062-4B02-AF9A-1FF3BC31A8FD}" type="presOf" srcId="{AD5E7CC1-95E2-4337-8DAC-65DB287A0C96}" destId="{32F7CB57-01A2-487D-9762-B833818D6C23}" srcOrd="0" destOrd="0" presId="urn:microsoft.com/office/officeart/2005/8/layout/hList1"/>
    <dgm:cxn modelId="{33D6AAE6-6D2B-4ED4-BE55-C4C0C31FB3A3}" srcId="{0BAE06CA-B11F-4535-9CDF-D1E23CB6E8E2}" destId="{8871ABB7-8042-46BB-BDF7-546831B5F76F}" srcOrd="0" destOrd="0" parTransId="{B0CD88BB-3474-4822-AD00-C47797AA8469}" sibTransId="{AF8B860C-F159-4CE8-8CE6-A0AF714163D7}"/>
    <dgm:cxn modelId="{BD29C906-654D-4EFD-96B2-3B7D4A25E0C8}" type="presOf" srcId="{8871ABB7-8042-46BB-BDF7-546831B5F76F}" destId="{286462B2-25DC-4789-BFF3-3BE280C9372D}" srcOrd="0" destOrd="0" presId="urn:microsoft.com/office/officeart/2005/8/layout/hList1"/>
    <dgm:cxn modelId="{7B7A381E-C337-492D-B99F-42A6819A1640}" type="presOf" srcId="{0BAE06CA-B11F-4535-9CDF-D1E23CB6E8E2}" destId="{C7F55032-DEB0-4DB0-B23E-A92E9C9E1B01}" srcOrd="0" destOrd="0" presId="urn:microsoft.com/office/officeart/2005/8/layout/hList1"/>
    <dgm:cxn modelId="{846A2476-657D-42B6-BB91-98F3DD6450A1}" type="presParOf" srcId="{32F7CB57-01A2-487D-9762-B833818D6C23}" destId="{6D369F64-837F-4107-BBD1-9E1724B433C8}" srcOrd="0" destOrd="0" presId="urn:microsoft.com/office/officeart/2005/8/layout/hList1"/>
    <dgm:cxn modelId="{3B034C62-CFE3-43F1-8D2F-4663C4DD5FFF}" type="presParOf" srcId="{6D369F64-837F-4107-BBD1-9E1724B433C8}" destId="{C7F55032-DEB0-4DB0-B23E-A92E9C9E1B01}" srcOrd="0" destOrd="0" presId="urn:microsoft.com/office/officeart/2005/8/layout/hList1"/>
    <dgm:cxn modelId="{CBD17182-8F01-4F79-88F6-1450ED5A9AAF}" type="presParOf" srcId="{6D369F64-837F-4107-BBD1-9E1724B433C8}" destId="{286462B2-25DC-4789-BFF3-3BE280C9372D}" srcOrd="1" destOrd="0" presId="urn:microsoft.com/office/officeart/2005/8/layout/hLis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FBC676-E557-4588-AB7C-3F5C24A02D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EA1D3F93-81C5-4578-A1F8-3B72FB75AF61}">
      <dgm:prSet phldrT="[テキスト]" custT="1"/>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kumimoji="1" lang="ja-JP" altLang="en-US" sz="1700" b="1" dirty="0" smtClean="0">
              <a:solidFill>
                <a:schemeClr val="tx1"/>
              </a:solidFill>
            </a:rPr>
            <a:t>サービス提供事業者間での情報連携</a:t>
          </a:r>
          <a:endParaRPr kumimoji="1" lang="ja-JP" altLang="en-US" sz="1700" b="1" dirty="0">
            <a:solidFill>
              <a:schemeClr val="tx1"/>
            </a:solidFill>
          </a:endParaRPr>
        </a:p>
      </dgm:t>
    </dgm:pt>
    <dgm:pt modelId="{9B7314A3-BE2A-45A6-B059-3301B9D6D1A7}" type="parTrans" cxnId="{7EF18F3C-F7D9-45A0-B140-8D451E069C6C}">
      <dgm:prSet/>
      <dgm:spPr/>
      <dgm:t>
        <a:bodyPr/>
        <a:lstStyle/>
        <a:p>
          <a:endParaRPr kumimoji="1" lang="ja-JP" altLang="en-US"/>
        </a:p>
      </dgm:t>
    </dgm:pt>
    <dgm:pt modelId="{0D0D8468-19A4-4AF0-A62C-DD2BE4EBD48D}" type="sibTrans" cxnId="{7EF18F3C-F7D9-45A0-B140-8D451E069C6C}">
      <dgm:prSet/>
      <dgm:spPr/>
      <dgm:t>
        <a:bodyPr/>
        <a:lstStyle/>
        <a:p>
          <a:endParaRPr kumimoji="1" lang="ja-JP" altLang="en-US"/>
        </a:p>
      </dgm:t>
    </dgm:pt>
    <dgm:pt modelId="{174E7062-46B1-4803-8409-7487AD499EFD}">
      <dgm:prSet phldrT="[テキスト]" custT="1"/>
      <dgm:spPr/>
      <dgm:t>
        <a:bodyPr/>
        <a:lstStyle/>
        <a:p>
          <a:r>
            <a:rPr kumimoji="1" lang="ja-JP" altLang="en-US" sz="1600" dirty="0" smtClean="0"/>
            <a:t>個別サービス計画の提出を求めていない</a:t>
          </a:r>
          <a:endParaRPr kumimoji="1" lang="ja-JP" altLang="en-US" sz="1600" dirty="0"/>
        </a:p>
      </dgm:t>
    </dgm:pt>
    <dgm:pt modelId="{8BCABA04-FAE1-47C5-A8F4-3E3EDB35EF4E}" type="parTrans" cxnId="{E43CE5EB-EEAD-4EE6-BED2-D8B15AEC6E10}">
      <dgm:prSet/>
      <dgm:spPr/>
      <dgm:t>
        <a:bodyPr/>
        <a:lstStyle/>
        <a:p>
          <a:endParaRPr kumimoji="1" lang="ja-JP" altLang="en-US"/>
        </a:p>
      </dgm:t>
    </dgm:pt>
    <dgm:pt modelId="{94584DBF-EEE1-4530-9942-520DA2956BE7}" type="sibTrans" cxnId="{E43CE5EB-EEAD-4EE6-BED2-D8B15AEC6E10}">
      <dgm:prSet/>
      <dgm:spPr/>
      <dgm:t>
        <a:bodyPr/>
        <a:lstStyle/>
        <a:p>
          <a:endParaRPr kumimoji="1" lang="ja-JP" altLang="en-US"/>
        </a:p>
      </dgm:t>
    </dgm:pt>
    <dgm:pt modelId="{9DF2DC13-E3DC-478E-BF57-03DB6ECEEBB3}" type="pres">
      <dgm:prSet presAssocID="{D1FBC676-E557-4588-AB7C-3F5C24A02D6A}" presName="linear" presStyleCnt="0">
        <dgm:presLayoutVars>
          <dgm:animLvl val="lvl"/>
          <dgm:resizeHandles val="exact"/>
        </dgm:presLayoutVars>
      </dgm:prSet>
      <dgm:spPr/>
      <dgm:t>
        <a:bodyPr/>
        <a:lstStyle/>
        <a:p>
          <a:endParaRPr kumimoji="1" lang="ja-JP" altLang="en-US"/>
        </a:p>
      </dgm:t>
    </dgm:pt>
    <dgm:pt modelId="{AE31EFAB-C908-48A7-BF78-E5B1DB426F13}" type="pres">
      <dgm:prSet presAssocID="{EA1D3F93-81C5-4578-A1F8-3B72FB75AF61}" presName="parentText" presStyleLbl="node1" presStyleIdx="0" presStyleCnt="1" custScaleY="59172">
        <dgm:presLayoutVars>
          <dgm:chMax val="0"/>
          <dgm:bulletEnabled val="1"/>
        </dgm:presLayoutVars>
      </dgm:prSet>
      <dgm:spPr/>
      <dgm:t>
        <a:bodyPr/>
        <a:lstStyle/>
        <a:p>
          <a:endParaRPr kumimoji="1" lang="ja-JP" altLang="en-US"/>
        </a:p>
      </dgm:t>
    </dgm:pt>
    <dgm:pt modelId="{98DFA2D8-D0A4-4DEE-9601-F0B758B9DE09}" type="pres">
      <dgm:prSet presAssocID="{EA1D3F93-81C5-4578-A1F8-3B72FB75AF61}" presName="childText" presStyleLbl="revTx" presStyleIdx="0" presStyleCnt="1" custLinFactNeighborY="2278">
        <dgm:presLayoutVars>
          <dgm:bulletEnabled val="1"/>
        </dgm:presLayoutVars>
      </dgm:prSet>
      <dgm:spPr/>
      <dgm:t>
        <a:bodyPr/>
        <a:lstStyle/>
        <a:p>
          <a:endParaRPr kumimoji="1" lang="ja-JP" altLang="en-US"/>
        </a:p>
      </dgm:t>
    </dgm:pt>
  </dgm:ptLst>
  <dgm:cxnLst>
    <dgm:cxn modelId="{E43CE5EB-EEAD-4EE6-BED2-D8B15AEC6E10}" srcId="{EA1D3F93-81C5-4578-A1F8-3B72FB75AF61}" destId="{174E7062-46B1-4803-8409-7487AD499EFD}" srcOrd="0" destOrd="0" parTransId="{8BCABA04-FAE1-47C5-A8F4-3E3EDB35EF4E}" sibTransId="{94584DBF-EEE1-4530-9942-520DA2956BE7}"/>
    <dgm:cxn modelId="{7EF18F3C-F7D9-45A0-B140-8D451E069C6C}" srcId="{D1FBC676-E557-4588-AB7C-3F5C24A02D6A}" destId="{EA1D3F93-81C5-4578-A1F8-3B72FB75AF61}" srcOrd="0" destOrd="0" parTransId="{9B7314A3-BE2A-45A6-B059-3301B9D6D1A7}" sibTransId="{0D0D8468-19A4-4AF0-A62C-DD2BE4EBD48D}"/>
    <dgm:cxn modelId="{AB21EEB9-C3B8-4EF9-8246-ACAFC73E47FC}" type="presOf" srcId="{174E7062-46B1-4803-8409-7487AD499EFD}" destId="{98DFA2D8-D0A4-4DEE-9601-F0B758B9DE09}" srcOrd="0" destOrd="0" presId="urn:microsoft.com/office/officeart/2005/8/layout/vList2"/>
    <dgm:cxn modelId="{053B56D6-DC87-43D3-9935-922BC07AF98B}" type="presOf" srcId="{D1FBC676-E557-4588-AB7C-3F5C24A02D6A}" destId="{9DF2DC13-E3DC-478E-BF57-03DB6ECEEBB3}" srcOrd="0" destOrd="0" presId="urn:microsoft.com/office/officeart/2005/8/layout/vList2"/>
    <dgm:cxn modelId="{BFF261AB-9B5C-42BD-9B00-34AE75DC8A89}" type="presOf" srcId="{EA1D3F93-81C5-4578-A1F8-3B72FB75AF61}" destId="{AE31EFAB-C908-48A7-BF78-E5B1DB426F13}" srcOrd="0" destOrd="0" presId="urn:microsoft.com/office/officeart/2005/8/layout/vList2"/>
    <dgm:cxn modelId="{A4B7B14E-5C85-4D36-A381-ADEE5180FF7B}" type="presParOf" srcId="{9DF2DC13-E3DC-478E-BF57-03DB6ECEEBB3}" destId="{AE31EFAB-C908-48A7-BF78-E5B1DB426F13}" srcOrd="0" destOrd="0" presId="urn:microsoft.com/office/officeart/2005/8/layout/vList2"/>
    <dgm:cxn modelId="{76BD4A89-13B0-4D12-8B35-6703EE72ECBD}" type="presParOf" srcId="{9DF2DC13-E3DC-478E-BF57-03DB6ECEEBB3}" destId="{98DFA2D8-D0A4-4DEE-9601-F0B758B9DE0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2D6E347-1768-4B8F-B5E5-457E5D6E44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9E1E314A-80D2-4813-8F32-C3F9E181C49B}">
      <dgm:prSet phldrT="[テキスト]" custT="1"/>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kumimoji="1" lang="ja-JP" altLang="en-US" sz="1700" b="1" dirty="0" smtClean="0">
              <a:solidFill>
                <a:schemeClr val="tx1"/>
              </a:solidFill>
            </a:rPr>
            <a:t>医療との情報連携</a:t>
          </a:r>
          <a:endParaRPr kumimoji="1" lang="ja-JP" altLang="en-US" sz="1700" b="1" dirty="0">
            <a:solidFill>
              <a:schemeClr val="tx1"/>
            </a:solidFill>
          </a:endParaRPr>
        </a:p>
      </dgm:t>
    </dgm:pt>
    <dgm:pt modelId="{620936A1-F144-4A3C-8D20-C2CC0FDF6F48}" type="parTrans" cxnId="{E51F8E80-71A0-4C5E-AD8E-0ACE3363D9C2}">
      <dgm:prSet/>
      <dgm:spPr/>
      <dgm:t>
        <a:bodyPr/>
        <a:lstStyle/>
        <a:p>
          <a:endParaRPr kumimoji="1" lang="ja-JP" altLang="en-US"/>
        </a:p>
      </dgm:t>
    </dgm:pt>
    <dgm:pt modelId="{28B0091E-FFB2-40E1-BB35-8715DE67B9E2}" type="sibTrans" cxnId="{E51F8E80-71A0-4C5E-AD8E-0ACE3363D9C2}">
      <dgm:prSet/>
      <dgm:spPr/>
      <dgm:t>
        <a:bodyPr/>
        <a:lstStyle/>
        <a:p>
          <a:endParaRPr kumimoji="1" lang="ja-JP" altLang="en-US"/>
        </a:p>
      </dgm:t>
    </dgm:pt>
    <dgm:pt modelId="{CDCBB6BC-BD8E-49D7-8856-8DD1D03BA1C0}">
      <dgm:prSet phldrT="[テキスト]" custT="1"/>
      <dgm:spPr/>
      <dgm:t>
        <a:bodyPr/>
        <a:lstStyle/>
        <a:p>
          <a:r>
            <a:rPr kumimoji="1" lang="ja-JP" altLang="en-US" sz="1600" dirty="0" smtClean="0"/>
            <a:t>訪問看護等を利用しているが、主治医等への意見照会がされていない</a:t>
          </a:r>
          <a:endParaRPr kumimoji="1" lang="ja-JP" altLang="en-US" sz="1600" dirty="0"/>
        </a:p>
      </dgm:t>
    </dgm:pt>
    <dgm:pt modelId="{28E91766-C232-4FCB-9FCD-6B45AF81AD05}" type="parTrans" cxnId="{6E648EAF-DB30-4579-914B-7E5400D1B12C}">
      <dgm:prSet/>
      <dgm:spPr/>
      <dgm:t>
        <a:bodyPr/>
        <a:lstStyle/>
        <a:p>
          <a:endParaRPr kumimoji="1" lang="ja-JP" altLang="en-US"/>
        </a:p>
      </dgm:t>
    </dgm:pt>
    <dgm:pt modelId="{51810836-62A0-4807-A883-F0D86B0BB4EB}" type="sibTrans" cxnId="{6E648EAF-DB30-4579-914B-7E5400D1B12C}">
      <dgm:prSet/>
      <dgm:spPr/>
      <dgm:t>
        <a:bodyPr/>
        <a:lstStyle/>
        <a:p>
          <a:endParaRPr kumimoji="1" lang="ja-JP" altLang="en-US"/>
        </a:p>
      </dgm:t>
    </dgm:pt>
    <dgm:pt modelId="{3E327026-8635-492C-B393-C79BA6851CBD}" type="pres">
      <dgm:prSet presAssocID="{12D6E347-1768-4B8F-B5E5-457E5D6E44E9}" presName="linear" presStyleCnt="0">
        <dgm:presLayoutVars>
          <dgm:animLvl val="lvl"/>
          <dgm:resizeHandles val="exact"/>
        </dgm:presLayoutVars>
      </dgm:prSet>
      <dgm:spPr/>
      <dgm:t>
        <a:bodyPr/>
        <a:lstStyle/>
        <a:p>
          <a:endParaRPr kumimoji="1" lang="ja-JP" altLang="en-US"/>
        </a:p>
      </dgm:t>
    </dgm:pt>
    <dgm:pt modelId="{1A03FA45-60E1-4CF8-838F-9D5E3E4226CA}" type="pres">
      <dgm:prSet presAssocID="{9E1E314A-80D2-4813-8F32-C3F9E181C49B}" presName="parentText" presStyleLbl="node1" presStyleIdx="0" presStyleCnt="1" custScaleY="59172">
        <dgm:presLayoutVars>
          <dgm:chMax val="0"/>
          <dgm:bulletEnabled val="1"/>
        </dgm:presLayoutVars>
      </dgm:prSet>
      <dgm:spPr/>
      <dgm:t>
        <a:bodyPr/>
        <a:lstStyle/>
        <a:p>
          <a:endParaRPr kumimoji="1" lang="ja-JP" altLang="en-US"/>
        </a:p>
      </dgm:t>
    </dgm:pt>
    <dgm:pt modelId="{332ABB61-037D-4CBC-9885-E2303E6A65D3}" type="pres">
      <dgm:prSet presAssocID="{9E1E314A-80D2-4813-8F32-C3F9E181C49B}" presName="childText" presStyleLbl="revTx" presStyleIdx="0" presStyleCnt="1" custLinFactNeighborY="3416">
        <dgm:presLayoutVars>
          <dgm:bulletEnabled val="1"/>
        </dgm:presLayoutVars>
      </dgm:prSet>
      <dgm:spPr/>
      <dgm:t>
        <a:bodyPr/>
        <a:lstStyle/>
        <a:p>
          <a:endParaRPr kumimoji="1" lang="ja-JP" altLang="en-US"/>
        </a:p>
      </dgm:t>
    </dgm:pt>
  </dgm:ptLst>
  <dgm:cxnLst>
    <dgm:cxn modelId="{E51F8E80-71A0-4C5E-AD8E-0ACE3363D9C2}" srcId="{12D6E347-1768-4B8F-B5E5-457E5D6E44E9}" destId="{9E1E314A-80D2-4813-8F32-C3F9E181C49B}" srcOrd="0" destOrd="0" parTransId="{620936A1-F144-4A3C-8D20-C2CC0FDF6F48}" sibTransId="{28B0091E-FFB2-40E1-BB35-8715DE67B9E2}"/>
    <dgm:cxn modelId="{3FA7E877-5271-4B7B-8B64-48812F3D3274}" type="presOf" srcId="{12D6E347-1768-4B8F-B5E5-457E5D6E44E9}" destId="{3E327026-8635-492C-B393-C79BA6851CBD}" srcOrd="0" destOrd="0" presId="urn:microsoft.com/office/officeart/2005/8/layout/vList2"/>
    <dgm:cxn modelId="{6E648EAF-DB30-4579-914B-7E5400D1B12C}" srcId="{9E1E314A-80D2-4813-8F32-C3F9E181C49B}" destId="{CDCBB6BC-BD8E-49D7-8856-8DD1D03BA1C0}" srcOrd="0" destOrd="0" parTransId="{28E91766-C232-4FCB-9FCD-6B45AF81AD05}" sibTransId="{51810836-62A0-4807-A883-F0D86B0BB4EB}"/>
    <dgm:cxn modelId="{098CFF97-AE9D-47AC-908B-87E30631ECF7}" type="presOf" srcId="{9E1E314A-80D2-4813-8F32-C3F9E181C49B}" destId="{1A03FA45-60E1-4CF8-838F-9D5E3E4226CA}" srcOrd="0" destOrd="0" presId="urn:microsoft.com/office/officeart/2005/8/layout/vList2"/>
    <dgm:cxn modelId="{7FABC0DF-889F-47A2-AAD6-947B75C898A9}" type="presOf" srcId="{CDCBB6BC-BD8E-49D7-8856-8DD1D03BA1C0}" destId="{332ABB61-037D-4CBC-9885-E2303E6A65D3}" srcOrd="0" destOrd="0" presId="urn:microsoft.com/office/officeart/2005/8/layout/vList2"/>
    <dgm:cxn modelId="{06E02C0B-C473-422C-8C40-68EE264DE0D8}" type="presParOf" srcId="{3E327026-8635-492C-B393-C79BA6851CBD}" destId="{1A03FA45-60E1-4CF8-838F-9D5E3E4226CA}" srcOrd="0" destOrd="0" presId="urn:microsoft.com/office/officeart/2005/8/layout/vList2"/>
    <dgm:cxn modelId="{986BD100-B6C0-45C8-A371-7FE5F52B6D7C}" type="presParOf" srcId="{3E327026-8635-492C-B393-C79BA6851CBD}" destId="{332ABB61-037D-4CBC-9885-E2303E6A65D3}"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23BB3E2-7C19-4246-91BF-9F246BE49ED2}"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kumimoji="1" lang="ja-JP" altLang="en-US"/>
        </a:p>
      </dgm:t>
    </dgm:pt>
    <dgm:pt modelId="{B536D936-79B7-42C0-8C96-40B8386F4CD7}">
      <dgm:prSet phldrT="[テキスト]"/>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8524875" indent="-8524875"/>
          <a:r>
            <a:rPr kumimoji="1" lang="ja-JP" altLang="en-US" b="1" u="none" spc="600" dirty="0" smtClean="0">
              <a:solidFill>
                <a:schemeClr val="tx1"/>
              </a:solidFill>
            </a:rPr>
            <a:t>従来の抽出要件に関する改善状況</a:t>
          </a:r>
          <a:r>
            <a:rPr kumimoji="1" lang="en-US" altLang="ja-JP" b="1" u="dottedHeavy" spc="600" baseline="40000" dirty="0" smtClean="0">
              <a:solidFill>
                <a:schemeClr val="tx1"/>
              </a:solidFill>
            </a:rPr>
            <a:t>	</a:t>
          </a:r>
          <a:r>
            <a:rPr kumimoji="1" lang="ja-JP" altLang="en-US" b="1" u="none" spc="600" dirty="0" smtClean="0">
              <a:solidFill>
                <a:schemeClr val="tx1"/>
              </a:solidFill>
            </a:rPr>
            <a:t>３４</a:t>
          </a:r>
          <a:endParaRPr kumimoji="1" lang="ja-JP" altLang="en-US" b="1" u="none" spc="600" dirty="0">
            <a:solidFill>
              <a:schemeClr val="tx1"/>
            </a:solidFill>
          </a:endParaRPr>
        </a:p>
      </dgm:t>
    </dgm:pt>
    <dgm:pt modelId="{8D6CEB6B-CD9A-46EF-8947-D725B5D93FD4}" type="parTrans" cxnId="{2C6C8ED6-E42C-47D0-9836-3EB162E714A0}">
      <dgm:prSet/>
      <dgm:spPr/>
      <dgm:t>
        <a:bodyPr/>
        <a:lstStyle/>
        <a:p>
          <a:endParaRPr kumimoji="1" lang="ja-JP" altLang="en-US">
            <a:solidFill>
              <a:schemeClr val="tx1"/>
            </a:solidFill>
          </a:endParaRPr>
        </a:p>
      </dgm:t>
    </dgm:pt>
    <dgm:pt modelId="{69325992-0DC7-41BD-B329-59DB3CB5BA80}" type="sibTrans" cxnId="{2C6C8ED6-E42C-47D0-9836-3EB162E714A0}">
      <dgm:prSet/>
      <dgm:spPr/>
      <dgm:t>
        <a:bodyPr/>
        <a:lstStyle/>
        <a:p>
          <a:endParaRPr kumimoji="1" lang="ja-JP" altLang="en-US">
            <a:solidFill>
              <a:schemeClr val="tx1"/>
            </a:solidFill>
          </a:endParaRPr>
        </a:p>
      </dgm:t>
    </dgm:pt>
    <dgm:pt modelId="{0757C2D6-1F1D-491C-964F-49276688E026}">
      <dgm:prSet phldrT="[テキスト]"/>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kumimoji="1" lang="ja-JP" altLang="en-US" dirty="0">
            <a:solidFill>
              <a:schemeClr val="tx1"/>
            </a:solidFill>
          </a:endParaRPr>
        </a:p>
      </dgm:t>
    </dgm:pt>
    <dgm:pt modelId="{93AFD3A1-1019-448D-BEA3-D542F9693904}" type="parTrans" cxnId="{002A2988-B4D4-427C-AD5E-3AA8A1F5B891}">
      <dgm:prSet/>
      <dgm:spPr/>
      <dgm:t>
        <a:bodyPr/>
        <a:lstStyle/>
        <a:p>
          <a:endParaRPr kumimoji="1" lang="ja-JP" altLang="en-US">
            <a:solidFill>
              <a:schemeClr val="tx1"/>
            </a:solidFill>
          </a:endParaRPr>
        </a:p>
      </dgm:t>
    </dgm:pt>
    <dgm:pt modelId="{79A37D63-797E-4B46-ABAB-C94AAFC4F42B}" type="sibTrans" cxnId="{002A2988-B4D4-427C-AD5E-3AA8A1F5B891}">
      <dgm:prSet/>
      <dgm:spPr/>
      <dgm:t>
        <a:bodyPr/>
        <a:lstStyle/>
        <a:p>
          <a:endParaRPr kumimoji="1" lang="ja-JP" altLang="en-US">
            <a:solidFill>
              <a:schemeClr val="tx1"/>
            </a:solidFill>
          </a:endParaRPr>
        </a:p>
      </dgm:t>
    </dgm:pt>
    <dgm:pt modelId="{0047F5DE-772A-45F8-AADE-BE749F82B93B}">
      <dgm:prSet phldrT="[テキスト]"/>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8524875" indent="-8524875"/>
          <a:r>
            <a:rPr kumimoji="1" lang="ja-JP" altLang="en-US" b="1" u="none" spc="600" dirty="0" smtClean="0">
              <a:solidFill>
                <a:schemeClr val="tx1"/>
              </a:solidFill>
            </a:rPr>
            <a:t>退院退所加算の現状</a:t>
          </a:r>
          <a:r>
            <a:rPr kumimoji="1" lang="en-US" altLang="ja-JP" b="1" u="dottedHeavy" spc="600" baseline="40000" dirty="0" smtClean="0">
              <a:solidFill>
                <a:schemeClr val="tx1"/>
              </a:solidFill>
            </a:rPr>
            <a:t>	</a:t>
          </a:r>
          <a:r>
            <a:rPr kumimoji="1" lang="ja-JP" altLang="en-US" b="1" u="none" spc="600" dirty="0" smtClean="0">
              <a:solidFill>
                <a:schemeClr val="tx1"/>
              </a:solidFill>
            </a:rPr>
            <a:t>３６</a:t>
          </a:r>
          <a:endParaRPr kumimoji="1" lang="ja-JP" altLang="en-US" b="1" u="none" spc="600" dirty="0">
            <a:solidFill>
              <a:schemeClr val="tx1"/>
            </a:solidFill>
          </a:endParaRPr>
        </a:p>
      </dgm:t>
    </dgm:pt>
    <dgm:pt modelId="{C309C64D-F4E3-447D-BE9B-B900FD14BBD6}" type="parTrans" cxnId="{6D1797E6-64DC-49C7-AE0E-EAF75B7C1AA5}">
      <dgm:prSet/>
      <dgm:spPr/>
      <dgm:t>
        <a:bodyPr/>
        <a:lstStyle/>
        <a:p>
          <a:endParaRPr kumimoji="1" lang="ja-JP" altLang="en-US">
            <a:solidFill>
              <a:schemeClr val="tx1"/>
            </a:solidFill>
          </a:endParaRPr>
        </a:p>
      </dgm:t>
    </dgm:pt>
    <dgm:pt modelId="{1AAC92E5-2D16-4095-A53F-644C4018E012}" type="sibTrans" cxnId="{6D1797E6-64DC-49C7-AE0E-EAF75B7C1AA5}">
      <dgm:prSet/>
      <dgm:spPr/>
      <dgm:t>
        <a:bodyPr/>
        <a:lstStyle/>
        <a:p>
          <a:endParaRPr kumimoji="1" lang="ja-JP" altLang="en-US">
            <a:solidFill>
              <a:schemeClr val="tx1"/>
            </a:solidFill>
          </a:endParaRPr>
        </a:p>
      </dgm:t>
    </dgm:pt>
    <dgm:pt modelId="{76803A82-7E92-4B78-B537-D356E44B8D82}">
      <dgm:prSet phldrT="[テキスト]"/>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kumimoji="1" lang="ja-JP" altLang="en-US" dirty="0">
            <a:solidFill>
              <a:schemeClr val="tx1"/>
            </a:solidFill>
          </a:endParaRPr>
        </a:p>
      </dgm:t>
    </dgm:pt>
    <dgm:pt modelId="{718120BF-257A-455D-8754-DB595E11F53E}" type="parTrans" cxnId="{CBE041A9-046C-4558-ACAE-D65265FE7E3F}">
      <dgm:prSet/>
      <dgm:spPr/>
      <dgm:t>
        <a:bodyPr/>
        <a:lstStyle/>
        <a:p>
          <a:endParaRPr kumimoji="1" lang="ja-JP" altLang="en-US">
            <a:solidFill>
              <a:schemeClr val="tx1"/>
            </a:solidFill>
          </a:endParaRPr>
        </a:p>
      </dgm:t>
    </dgm:pt>
    <dgm:pt modelId="{F7A82334-5816-4DCC-8B38-AAE9DF8393C1}" type="sibTrans" cxnId="{CBE041A9-046C-4558-ACAE-D65265FE7E3F}">
      <dgm:prSet/>
      <dgm:spPr/>
      <dgm:t>
        <a:bodyPr/>
        <a:lstStyle/>
        <a:p>
          <a:endParaRPr kumimoji="1" lang="ja-JP" altLang="en-US">
            <a:solidFill>
              <a:schemeClr val="tx1"/>
            </a:solidFill>
          </a:endParaRPr>
        </a:p>
      </dgm:t>
    </dgm:pt>
    <dgm:pt modelId="{41F65A80-D773-480E-A131-061900DA257B}">
      <dgm:prSet/>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8524875" indent="-8524875"/>
          <a:r>
            <a:rPr kumimoji="1" lang="ja-JP" altLang="en-US" b="1" u="none" spc="600" dirty="0" smtClean="0">
              <a:solidFill>
                <a:schemeClr val="tx1"/>
              </a:solidFill>
            </a:rPr>
            <a:t>加算算定のポイント</a:t>
          </a:r>
          <a:r>
            <a:rPr kumimoji="1" lang="en-US" altLang="ja-JP" b="1" u="dottedHeavy" spc="600" baseline="40000" dirty="0" smtClean="0">
              <a:solidFill>
                <a:schemeClr val="tx1"/>
              </a:solidFill>
            </a:rPr>
            <a:t>	</a:t>
          </a:r>
          <a:r>
            <a:rPr kumimoji="1" lang="ja-JP" altLang="en-US" b="1" u="none" spc="600" dirty="0" smtClean="0">
              <a:solidFill>
                <a:schemeClr val="tx1"/>
              </a:solidFill>
            </a:rPr>
            <a:t>４０</a:t>
          </a:r>
          <a:endParaRPr kumimoji="1" lang="ja-JP" altLang="en-US" b="1" u="none" spc="600" dirty="0">
            <a:solidFill>
              <a:schemeClr val="tx1"/>
            </a:solidFill>
          </a:endParaRPr>
        </a:p>
      </dgm:t>
    </dgm:pt>
    <dgm:pt modelId="{504DB98E-B699-4C46-A311-8B03DC582358}" type="parTrans" cxnId="{98BCB733-3E5E-4178-A939-1B18B135F372}">
      <dgm:prSet/>
      <dgm:spPr/>
      <dgm:t>
        <a:bodyPr/>
        <a:lstStyle/>
        <a:p>
          <a:endParaRPr kumimoji="1" lang="ja-JP" altLang="en-US">
            <a:solidFill>
              <a:schemeClr val="tx1"/>
            </a:solidFill>
          </a:endParaRPr>
        </a:p>
      </dgm:t>
    </dgm:pt>
    <dgm:pt modelId="{34F54808-01BD-4F32-A86A-BFF7A422C9B8}" type="sibTrans" cxnId="{98BCB733-3E5E-4178-A939-1B18B135F372}">
      <dgm:prSet/>
      <dgm:spPr/>
      <dgm:t>
        <a:bodyPr/>
        <a:lstStyle/>
        <a:p>
          <a:endParaRPr kumimoji="1" lang="ja-JP" altLang="en-US">
            <a:solidFill>
              <a:schemeClr val="tx1"/>
            </a:solidFill>
          </a:endParaRPr>
        </a:p>
      </dgm:t>
    </dgm:pt>
    <dgm:pt modelId="{BA5770A9-D5C9-4B7E-999E-F4227022F75C}">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kumimoji="1" lang="ja-JP" altLang="en-US" dirty="0">
            <a:solidFill>
              <a:schemeClr val="tx1"/>
            </a:solidFill>
          </a:endParaRPr>
        </a:p>
      </dgm:t>
    </dgm:pt>
    <dgm:pt modelId="{DF7E7485-6893-4F1F-9882-1120206C3AD4}" type="parTrans" cxnId="{1F9B19DD-6077-4344-9165-7845CA04530D}">
      <dgm:prSet/>
      <dgm:spPr/>
      <dgm:t>
        <a:bodyPr/>
        <a:lstStyle/>
        <a:p>
          <a:endParaRPr kumimoji="1" lang="ja-JP" altLang="en-US">
            <a:solidFill>
              <a:schemeClr val="tx1"/>
            </a:solidFill>
          </a:endParaRPr>
        </a:p>
      </dgm:t>
    </dgm:pt>
    <dgm:pt modelId="{B3C25563-6F54-42ED-A5FE-6DDD3A34EAB4}" type="sibTrans" cxnId="{1F9B19DD-6077-4344-9165-7845CA04530D}">
      <dgm:prSet/>
      <dgm:spPr/>
      <dgm:t>
        <a:bodyPr/>
        <a:lstStyle/>
        <a:p>
          <a:endParaRPr kumimoji="1" lang="ja-JP" altLang="en-US">
            <a:solidFill>
              <a:schemeClr val="tx1"/>
            </a:solidFill>
          </a:endParaRPr>
        </a:p>
      </dgm:t>
    </dgm:pt>
    <dgm:pt modelId="{3A84DE77-6E6A-447B-A167-AA1C925303A3}" type="pres">
      <dgm:prSet presAssocID="{423BB3E2-7C19-4246-91BF-9F246BE49ED2}" presName="linear" presStyleCnt="0">
        <dgm:presLayoutVars>
          <dgm:animLvl val="lvl"/>
          <dgm:resizeHandles val="exact"/>
        </dgm:presLayoutVars>
      </dgm:prSet>
      <dgm:spPr/>
      <dgm:t>
        <a:bodyPr/>
        <a:lstStyle/>
        <a:p>
          <a:endParaRPr kumimoji="1" lang="ja-JP" altLang="en-US"/>
        </a:p>
      </dgm:t>
    </dgm:pt>
    <dgm:pt modelId="{D78FE66F-5C65-4B54-9A23-5689F1772931}" type="pres">
      <dgm:prSet presAssocID="{B536D936-79B7-42C0-8C96-40B8386F4CD7}" presName="parentText" presStyleLbl="node1" presStyleIdx="0" presStyleCnt="3">
        <dgm:presLayoutVars>
          <dgm:chMax val="0"/>
          <dgm:bulletEnabled val="1"/>
        </dgm:presLayoutVars>
      </dgm:prSet>
      <dgm:spPr/>
      <dgm:t>
        <a:bodyPr/>
        <a:lstStyle/>
        <a:p>
          <a:endParaRPr kumimoji="1" lang="ja-JP" altLang="en-US"/>
        </a:p>
      </dgm:t>
    </dgm:pt>
    <dgm:pt modelId="{508782DF-85C1-4ECD-9E66-B4D13F723A96}" type="pres">
      <dgm:prSet presAssocID="{B536D936-79B7-42C0-8C96-40B8386F4CD7}" presName="childText" presStyleLbl="revTx" presStyleIdx="0" presStyleCnt="3">
        <dgm:presLayoutVars>
          <dgm:bulletEnabled val="1"/>
        </dgm:presLayoutVars>
      </dgm:prSet>
      <dgm:spPr/>
      <dgm:t>
        <a:bodyPr/>
        <a:lstStyle/>
        <a:p>
          <a:endParaRPr kumimoji="1" lang="ja-JP" altLang="en-US"/>
        </a:p>
      </dgm:t>
    </dgm:pt>
    <dgm:pt modelId="{9A160BB2-30BC-4D34-A4E4-8A9652AD4F89}" type="pres">
      <dgm:prSet presAssocID="{0047F5DE-772A-45F8-AADE-BE749F82B93B}" presName="parentText" presStyleLbl="node1" presStyleIdx="1" presStyleCnt="3">
        <dgm:presLayoutVars>
          <dgm:chMax val="0"/>
          <dgm:bulletEnabled val="1"/>
        </dgm:presLayoutVars>
      </dgm:prSet>
      <dgm:spPr/>
      <dgm:t>
        <a:bodyPr/>
        <a:lstStyle/>
        <a:p>
          <a:endParaRPr kumimoji="1" lang="ja-JP" altLang="en-US"/>
        </a:p>
      </dgm:t>
    </dgm:pt>
    <dgm:pt modelId="{AD325BC7-D2AF-4D6B-B2D1-58990435492F}" type="pres">
      <dgm:prSet presAssocID="{0047F5DE-772A-45F8-AADE-BE749F82B93B}" presName="childText" presStyleLbl="revTx" presStyleIdx="1" presStyleCnt="3">
        <dgm:presLayoutVars>
          <dgm:bulletEnabled val="1"/>
        </dgm:presLayoutVars>
      </dgm:prSet>
      <dgm:spPr/>
      <dgm:t>
        <a:bodyPr/>
        <a:lstStyle/>
        <a:p>
          <a:endParaRPr kumimoji="1" lang="ja-JP" altLang="en-US"/>
        </a:p>
      </dgm:t>
    </dgm:pt>
    <dgm:pt modelId="{823F9B1A-E221-4E77-BE62-B9F8FC3229B8}" type="pres">
      <dgm:prSet presAssocID="{41F65A80-D773-480E-A131-061900DA257B}" presName="parentText" presStyleLbl="node1" presStyleIdx="2" presStyleCnt="3" custLinFactNeighborX="0">
        <dgm:presLayoutVars>
          <dgm:chMax val="0"/>
          <dgm:bulletEnabled val="1"/>
        </dgm:presLayoutVars>
      </dgm:prSet>
      <dgm:spPr/>
      <dgm:t>
        <a:bodyPr/>
        <a:lstStyle/>
        <a:p>
          <a:endParaRPr kumimoji="1" lang="ja-JP" altLang="en-US"/>
        </a:p>
      </dgm:t>
    </dgm:pt>
    <dgm:pt modelId="{28D56775-E71D-4720-B611-AED9946AD90E}" type="pres">
      <dgm:prSet presAssocID="{41F65A80-D773-480E-A131-061900DA257B}" presName="childText" presStyleLbl="revTx" presStyleIdx="2" presStyleCnt="3">
        <dgm:presLayoutVars>
          <dgm:bulletEnabled val="1"/>
        </dgm:presLayoutVars>
      </dgm:prSet>
      <dgm:spPr/>
      <dgm:t>
        <a:bodyPr/>
        <a:lstStyle/>
        <a:p>
          <a:endParaRPr kumimoji="1" lang="ja-JP" altLang="en-US"/>
        </a:p>
      </dgm:t>
    </dgm:pt>
  </dgm:ptLst>
  <dgm:cxnLst>
    <dgm:cxn modelId="{2A80E4F0-2E80-431F-940A-A79E2B617271}" type="presOf" srcId="{0757C2D6-1F1D-491C-964F-49276688E026}" destId="{508782DF-85C1-4ECD-9E66-B4D13F723A96}" srcOrd="0" destOrd="0" presId="urn:microsoft.com/office/officeart/2005/8/layout/vList2"/>
    <dgm:cxn modelId="{594DCA27-37A0-4286-B9D1-7BC94E71F976}" type="presOf" srcId="{76803A82-7E92-4B78-B537-D356E44B8D82}" destId="{AD325BC7-D2AF-4D6B-B2D1-58990435492F}" srcOrd="0" destOrd="0" presId="urn:microsoft.com/office/officeart/2005/8/layout/vList2"/>
    <dgm:cxn modelId="{002A2988-B4D4-427C-AD5E-3AA8A1F5B891}" srcId="{B536D936-79B7-42C0-8C96-40B8386F4CD7}" destId="{0757C2D6-1F1D-491C-964F-49276688E026}" srcOrd="0" destOrd="0" parTransId="{93AFD3A1-1019-448D-BEA3-D542F9693904}" sibTransId="{79A37D63-797E-4B46-ABAB-C94AAFC4F42B}"/>
    <dgm:cxn modelId="{6D1797E6-64DC-49C7-AE0E-EAF75B7C1AA5}" srcId="{423BB3E2-7C19-4246-91BF-9F246BE49ED2}" destId="{0047F5DE-772A-45F8-AADE-BE749F82B93B}" srcOrd="1" destOrd="0" parTransId="{C309C64D-F4E3-447D-BE9B-B900FD14BBD6}" sibTransId="{1AAC92E5-2D16-4095-A53F-644C4018E012}"/>
    <dgm:cxn modelId="{2C6C8ED6-E42C-47D0-9836-3EB162E714A0}" srcId="{423BB3E2-7C19-4246-91BF-9F246BE49ED2}" destId="{B536D936-79B7-42C0-8C96-40B8386F4CD7}" srcOrd="0" destOrd="0" parTransId="{8D6CEB6B-CD9A-46EF-8947-D725B5D93FD4}" sibTransId="{69325992-0DC7-41BD-B329-59DB3CB5BA80}"/>
    <dgm:cxn modelId="{94C6AB68-DF1E-45B3-9FAD-70A3EFAEA210}" type="presOf" srcId="{B536D936-79B7-42C0-8C96-40B8386F4CD7}" destId="{D78FE66F-5C65-4B54-9A23-5689F1772931}" srcOrd="0" destOrd="0" presId="urn:microsoft.com/office/officeart/2005/8/layout/vList2"/>
    <dgm:cxn modelId="{1F9B19DD-6077-4344-9165-7845CA04530D}" srcId="{41F65A80-D773-480E-A131-061900DA257B}" destId="{BA5770A9-D5C9-4B7E-999E-F4227022F75C}" srcOrd="0" destOrd="0" parTransId="{DF7E7485-6893-4F1F-9882-1120206C3AD4}" sibTransId="{B3C25563-6F54-42ED-A5FE-6DDD3A34EAB4}"/>
    <dgm:cxn modelId="{4828A504-54E6-4D89-BF96-0AC0FD9C6881}" type="presOf" srcId="{0047F5DE-772A-45F8-AADE-BE749F82B93B}" destId="{9A160BB2-30BC-4D34-A4E4-8A9652AD4F89}" srcOrd="0" destOrd="0" presId="urn:microsoft.com/office/officeart/2005/8/layout/vList2"/>
    <dgm:cxn modelId="{98BCB733-3E5E-4178-A939-1B18B135F372}" srcId="{423BB3E2-7C19-4246-91BF-9F246BE49ED2}" destId="{41F65A80-D773-480E-A131-061900DA257B}" srcOrd="2" destOrd="0" parTransId="{504DB98E-B699-4C46-A311-8B03DC582358}" sibTransId="{34F54808-01BD-4F32-A86A-BFF7A422C9B8}"/>
    <dgm:cxn modelId="{62B77168-5E2F-4549-AABF-0A543E8D4368}" type="presOf" srcId="{423BB3E2-7C19-4246-91BF-9F246BE49ED2}" destId="{3A84DE77-6E6A-447B-A167-AA1C925303A3}" srcOrd="0" destOrd="0" presId="urn:microsoft.com/office/officeart/2005/8/layout/vList2"/>
    <dgm:cxn modelId="{19E004AA-B5B0-4307-87BD-368A10C89112}" type="presOf" srcId="{41F65A80-D773-480E-A131-061900DA257B}" destId="{823F9B1A-E221-4E77-BE62-B9F8FC3229B8}" srcOrd="0" destOrd="0" presId="urn:microsoft.com/office/officeart/2005/8/layout/vList2"/>
    <dgm:cxn modelId="{9F31EE84-A8DD-4A58-9C97-CD32710248A9}" type="presOf" srcId="{BA5770A9-D5C9-4B7E-999E-F4227022F75C}" destId="{28D56775-E71D-4720-B611-AED9946AD90E}" srcOrd="0" destOrd="0" presId="urn:microsoft.com/office/officeart/2005/8/layout/vList2"/>
    <dgm:cxn modelId="{CBE041A9-046C-4558-ACAE-D65265FE7E3F}" srcId="{0047F5DE-772A-45F8-AADE-BE749F82B93B}" destId="{76803A82-7E92-4B78-B537-D356E44B8D82}" srcOrd="0" destOrd="0" parTransId="{718120BF-257A-455D-8754-DB595E11F53E}" sibTransId="{F7A82334-5816-4DCC-8B38-AAE9DF8393C1}"/>
    <dgm:cxn modelId="{E7C2ADB8-63E7-4B4A-AD5A-4B0241A8B958}" type="presParOf" srcId="{3A84DE77-6E6A-447B-A167-AA1C925303A3}" destId="{D78FE66F-5C65-4B54-9A23-5689F1772931}" srcOrd="0" destOrd="0" presId="urn:microsoft.com/office/officeart/2005/8/layout/vList2"/>
    <dgm:cxn modelId="{5C3D303E-AB7A-4997-9F22-722B5D8623E4}" type="presParOf" srcId="{3A84DE77-6E6A-447B-A167-AA1C925303A3}" destId="{508782DF-85C1-4ECD-9E66-B4D13F723A96}" srcOrd="1" destOrd="0" presId="urn:microsoft.com/office/officeart/2005/8/layout/vList2"/>
    <dgm:cxn modelId="{D9A8AC8B-30CF-4B89-8B05-01C10BDED9F2}" type="presParOf" srcId="{3A84DE77-6E6A-447B-A167-AA1C925303A3}" destId="{9A160BB2-30BC-4D34-A4E4-8A9652AD4F89}" srcOrd="2" destOrd="0" presId="urn:microsoft.com/office/officeart/2005/8/layout/vList2"/>
    <dgm:cxn modelId="{191A3BE4-8200-452D-9EB5-83F051D84001}" type="presParOf" srcId="{3A84DE77-6E6A-447B-A167-AA1C925303A3}" destId="{AD325BC7-D2AF-4D6B-B2D1-58990435492F}" srcOrd="3" destOrd="0" presId="urn:microsoft.com/office/officeart/2005/8/layout/vList2"/>
    <dgm:cxn modelId="{E95B1B10-00A1-4856-8B17-5B3F22F8A031}" type="presParOf" srcId="{3A84DE77-6E6A-447B-A167-AA1C925303A3}" destId="{823F9B1A-E221-4E77-BE62-B9F8FC3229B8}" srcOrd="4" destOrd="0" presId="urn:microsoft.com/office/officeart/2005/8/layout/vList2"/>
    <dgm:cxn modelId="{63E3DCF3-BE8C-45E3-B25F-B647F230E165}" type="presParOf" srcId="{3A84DE77-6E6A-447B-A167-AA1C925303A3}" destId="{28D56775-E71D-4720-B611-AED9946AD90E}" srcOrd="5"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69BE262-924C-4DB0-B7D7-BD22BA41FEC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2305D2C6-5EF0-46A5-989F-6E6F2E19527A}">
      <dgm:prSet phldrT="[テキスト]"/>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b="1" dirty="0" smtClean="0">
              <a:solidFill>
                <a:schemeClr val="tx1"/>
              </a:solidFill>
            </a:rPr>
            <a:t>実施回数</a:t>
          </a:r>
          <a:endParaRPr kumimoji="1" lang="ja-JP" altLang="en-US" b="1" dirty="0">
            <a:solidFill>
              <a:schemeClr val="tx1"/>
            </a:solidFill>
          </a:endParaRPr>
        </a:p>
      </dgm:t>
    </dgm:pt>
    <dgm:pt modelId="{35F11706-53AF-4D1B-8932-7D0CEB1F2963}" type="parTrans" cxnId="{B99D4003-39FC-4642-8DCB-4134B0F7927F}">
      <dgm:prSet/>
      <dgm:spPr/>
      <dgm:t>
        <a:bodyPr/>
        <a:lstStyle/>
        <a:p>
          <a:endParaRPr kumimoji="1" lang="ja-JP" altLang="en-US"/>
        </a:p>
      </dgm:t>
    </dgm:pt>
    <dgm:pt modelId="{10ECAED3-046A-4143-9BD8-D9E20FDF9842}" type="sibTrans" cxnId="{B99D4003-39FC-4642-8DCB-4134B0F7927F}">
      <dgm:prSet/>
      <dgm:spPr/>
      <dgm:t>
        <a:bodyPr/>
        <a:lstStyle/>
        <a:p>
          <a:endParaRPr kumimoji="1" lang="ja-JP" altLang="en-US"/>
        </a:p>
      </dgm:t>
    </dgm:pt>
    <dgm:pt modelId="{86C635B3-24E0-4B38-8121-F5A6D355B091}">
      <dgm:prSet phldrT="[テキスト]"/>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dirty="0" smtClean="0"/>
            <a:t>年間４回</a:t>
          </a:r>
          <a:endParaRPr kumimoji="1" lang="ja-JP" altLang="en-US" dirty="0"/>
        </a:p>
      </dgm:t>
    </dgm:pt>
    <dgm:pt modelId="{E328F855-F217-4DE4-8E11-01DA8F720E86}" type="parTrans" cxnId="{08368100-AA21-4F9F-A391-E1108E34E7F1}">
      <dgm:prSet/>
      <dgm:spPr/>
      <dgm:t>
        <a:bodyPr/>
        <a:lstStyle/>
        <a:p>
          <a:endParaRPr kumimoji="1" lang="ja-JP" altLang="en-US"/>
        </a:p>
      </dgm:t>
    </dgm:pt>
    <dgm:pt modelId="{8ED3330A-E934-4F5E-A05C-AADDB2152E59}" type="sibTrans" cxnId="{08368100-AA21-4F9F-A391-E1108E34E7F1}">
      <dgm:prSet/>
      <dgm:spPr/>
      <dgm:t>
        <a:bodyPr/>
        <a:lstStyle/>
        <a:p>
          <a:endParaRPr kumimoji="1" lang="ja-JP" altLang="en-US"/>
        </a:p>
      </dgm:t>
    </dgm:pt>
    <dgm:pt modelId="{8E40EDA5-F325-4AA9-BD23-C4634C8DEAF9}">
      <dgm:prSet phldrT="[テキスト]"/>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b="1" dirty="0" smtClean="0">
              <a:solidFill>
                <a:schemeClr val="tx1"/>
              </a:solidFill>
            </a:rPr>
            <a:t>実施件数</a:t>
          </a:r>
          <a:endParaRPr kumimoji="1" lang="ja-JP" altLang="en-US" b="1" dirty="0">
            <a:solidFill>
              <a:schemeClr val="tx1"/>
            </a:solidFill>
          </a:endParaRPr>
        </a:p>
      </dgm:t>
    </dgm:pt>
    <dgm:pt modelId="{2E59868D-C507-4F8B-9035-30555263822C}" type="parTrans" cxnId="{6D195709-D21E-46D5-B7B3-B266D774B529}">
      <dgm:prSet/>
      <dgm:spPr/>
      <dgm:t>
        <a:bodyPr/>
        <a:lstStyle/>
        <a:p>
          <a:endParaRPr kumimoji="1" lang="ja-JP" altLang="en-US"/>
        </a:p>
      </dgm:t>
    </dgm:pt>
    <dgm:pt modelId="{B663E8C9-2395-4470-A316-F53BD20BF29B}" type="sibTrans" cxnId="{6D195709-D21E-46D5-B7B3-B266D774B529}">
      <dgm:prSet/>
      <dgm:spPr/>
      <dgm:t>
        <a:bodyPr/>
        <a:lstStyle/>
        <a:p>
          <a:endParaRPr kumimoji="1" lang="ja-JP" altLang="en-US"/>
        </a:p>
      </dgm:t>
    </dgm:pt>
    <dgm:pt modelId="{F613DD39-1345-4841-A28A-868AC2A8E66C}">
      <dgm:prSet phldrT="[テキスト]"/>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dirty="0" smtClean="0"/>
            <a:t>合計１８７件</a:t>
          </a:r>
          <a:endParaRPr kumimoji="1" lang="ja-JP" altLang="en-US" dirty="0"/>
        </a:p>
      </dgm:t>
    </dgm:pt>
    <dgm:pt modelId="{38E17A27-E4C3-498C-A616-B65C61FC5C57}" type="parTrans" cxnId="{89E6216E-A9EB-459D-A495-6BD0C0D53791}">
      <dgm:prSet/>
      <dgm:spPr/>
      <dgm:t>
        <a:bodyPr/>
        <a:lstStyle/>
        <a:p>
          <a:endParaRPr kumimoji="1" lang="ja-JP" altLang="en-US"/>
        </a:p>
      </dgm:t>
    </dgm:pt>
    <dgm:pt modelId="{9D813048-0A8D-4A46-BD31-FBDF5760E429}" type="sibTrans" cxnId="{89E6216E-A9EB-459D-A495-6BD0C0D53791}">
      <dgm:prSet/>
      <dgm:spPr/>
      <dgm:t>
        <a:bodyPr/>
        <a:lstStyle/>
        <a:p>
          <a:endParaRPr kumimoji="1" lang="ja-JP" altLang="en-US"/>
        </a:p>
      </dgm:t>
    </dgm:pt>
    <dgm:pt modelId="{63259F72-A082-4486-B172-F8FEC88FD634}">
      <dgm:prSet phldrT="[テキスト]"/>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b="1" dirty="0" smtClean="0">
              <a:solidFill>
                <a:schemeClr val="tx1"/>
              </a:solidFill>
            </a:rPr>
            <a:t>抽出要件</a:t>
          </a:r>
          <a:endParaRPr kumimoji="1" lang="ja-JP" altLang="en-US" b="1" dirty="0">
            <a:solidFill>
              <a:schemeClr val="tx1"/>
            </a:solidFill>
          </a:endParaRPr>
        </a:p>
      </dgm:t>
    </dgm:pt>
    <dgm:pt modelId="{67D6E9CA-6D79-4531-9676-94E7E0995EA2}" type="parTrans" cxnId="{6927AA12-4B69-4827-B59E-D954930ACF5C}">
      <dgm:prSet/>
      <dgm:spPr/>
      <dgm:t>
        <a:bodyPr/>
        <a:lstStyle/>
        <a:p>
          <a:endParaRPr kumimoji="1" lang="ja-JP" altLang="en-US"/>
        </a:p>
      </dgm:t>
    </dgm:pt>
    <dgm:pt modelId="{53C9D66D-3453-4B3A-A9D8-6FFEEAEEA62D}" type="sibTrans" cxnId="{6927AA12-4B69-4827-B59E-D954930ACF5C}">
      <dgm:prSet/>
      <dgm:spPr/>
      <dgm:t>
        <a:bodyPr/>
        <a:lstStyle/>
        <a:p>
          <a:endParaRPr kumimoji="1" lang="ja-JP" altLang="en-US"/>
        </a:p>
      </dgm:t>
    </dgm:pt>
    <dgm:pt modelId="{630E2215-C2E5-462B-AC26-6DF650C132D2}">
      <dgm:prSet phldrT="[テキスト]"/>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dirty="0" smtClean="0"/>
            <a:t>疑義の発生しやすい要件を適正化システムにより抽出</a:t>
          </a:r>
          <a:endParaRPr kumimoji="1" lang="ja-JP" altLang="en-US" dirty="0"/>
        </a:p>
      </dgm:t>
    </dgm:pt>
    <dgm:pt modelId="{45FCFF33-7419-47B2-8857-C1CD41F4239C}" type="parTrans" cxnId="{5745F3CA-9A05-4868-A850-001A30ED9006}">
      <dgm:prSet/>
      <dgm:spPr/>
      <dgm:t>
        <a:bodyPr/>
        <a:lstStyle/>
        <a:p>
          <a:endParaRPr kumimoji="1" lang="ja-JP" altLang="en-US"/>
        </a:p>
      </dgm:t>
    </dgm:pt>
    <dgm:pt modelId="{CFC324AC-6466-48F8-9296-22FF2880BCB4}" type="sibTrans" cxnId="{5745F3CA-9A05-4868-A850-001A30ED9006}">
      <dgm:prSet/>
      <dgm:spPr/>
      <dgm:t>
        <a:bodyPr/>
        <a:lstStyle/>
        <a:p>
          <a:endParaRPr kumimoji="1" lang="ja-JP" altLang="en-US"/>
        </a:p>
      </dgm:t>
    </dgm:pt>
    <dgm:pt modelId="{1F104B4C-7A26-4962-BC46-DACC2D2DD4CF}" type="pres">
      <dgm:prSet presAssocID="{869BE262-924C-4DB0-B7D7-BD22BA41FECD}" presName="Name0" presStyleCnt="0">
        <dgm:presLayoutVars>
          <dgm:dir/>
          <dgm:animLvl val="lvl"/>
          <dgm:resizeHandles val="exact"/>
        </dgm:presLayoutVars>
      </dgm:prSet>
      <dgm:spPr/>
      <dgm:t>
        <a:bodyPr/>
        <a:lstStyle/>
        <a:p>
          <a:endParaRPr kumimoji="1" lang="ja-JP" altLang="en-US"/>
        </a:p>
      </dgm:t>
    </dgm:pt>
    <dgm:pt modelId="{143F1238-3DE4-434B-8E70-C65E1C91D91C}" type="pres">
      <dgm:prSet presAssocID="{2305D2C6-5EF0-46A5-989F-6E6F2E19527A}" presName="linNode" presStyleCnt="0"/>
      <dgm:spPr/>
    </dgm:pt>
    <dgm:pt modelId="{6E80DE68-4D8F-43E8-A74A-3C60315BDE27}" type="pres">
      <dgm:prSet presAssocID="{2305D2C6-5EF0-46A5-989F-6E6F2E19527A}" presName="parentText" presStyleLbl="node1" presStyleIdx="0" presStyleCnt="3">
        <dgm:presLayoutVars>
          <dgm:chMax val="1"/>
          <dgm:bulletEnabled val="1"/>
        </dgm:presLayoutVars>
      </dgm:prSet>
      <dgm:spPr/>
      <dgm:t>
        <a:bodyPr/>
        <a:lstStyle/>
        <a:p>
          <a:endParaRPr kumimoji="1" lang="ja-JP" altLang="en-US"/>
        </a:p>
      </dgm:t>
    </dgm:pt>
    <dgm:pt modelId="{79E77F12-73FB-4546-BC38-B375859F4643}" type="pres">
      <dgm:prSet presAssocID="{2305D2C6-5EF0-46A5-989F-6E6F2E19527A}" presName="descendantText" presStyleLbl="alignAccFollowNode1" presStyleIdx="0" presStyleCnt="3">
        <dgm:presLayoutVars>
          <dgm:bulletEnabled val="1"/>
        </dgm:presLayoutVars>
      </dgm:prSet>
      <dgm:spPr/>
      <dgm:t>
        <a:bodyPr/>
        <a:lstStyle/>
        <a:p>
          <a:endParaRPr kumimoji="1" lang="ja-JP" altLang="en-US"/>
        </a:p>
      </dgm:t>
    </dgm:pt>
    <dgm:pt modelId="{0EF88522-807A-402D-9B92-CA1B0ED1919D}" type="pres">
      <dgm:prSet presAssocID="{10ECAED3-046A-4143-9BD8-D9E20FDF9842}" presName="sp" presStyleCnt="0"/>
      <dgm:spPr/>
    </dgm:pt>
    <dgm:pt modelId="{18DB1A10-5A01-46B7-9CA1-5088F6385976}" type="pres">
      <dgm:prSet presAssocID="{8E40EDA5-F325-4AA9-BD23-C4634C8DEAF9}" presName="linNode" presStyleCnt="0"/>
      <dgm:spPr/>
    </dgm:pt>
    <dgm:pt modelId="{C4140C4D-D081-4F42-81A4-FA22D3B2CF7F}" type="pres">
      <dgm:prSet presAssocID="{8E40EDA5-F325-4AA9-BD23-C4634C8DEAF9}" presName="parentText" presStyleLbl="node1" presStyleIdx="1" presStyleCnt="3">
        <dgm:presLayoutVars>
          <dgm:chMax val="1"/>
          <dgm:bulletEnabled val="1"/>
        </dgm:presLayoutVars>
      </dgm:prSet>
      <dgm:spPr/>
      <dgm:t>
        <a:bodyPr/>
        <a:lstStyle/>
        <a:p>
          <a:endParaRPr kumimoji="1" lang="ja-JP" altLang="en-US"/>
        </a:p>
      </dgm:t>
    </dgm:pt>
    <dgm:pt modelId="{986AA753-5BA2-4B75-A7D8-9F033C2EAEBD}" type="pres">
      <dgm:prSet presAssocID="{8E40EDA5-F325-4AA9-BD23-C4634C8DEAF9}" presName="descendantText" presStyleLbl="alignAccFollowNode1" presStyleIdx="1" presStyleCnt="3">
        <dgm:presLayoutVars>
          <dgm:bulletEnabled val="1"/>
        </dgm:presLayoutVars>
      </dgm:prSet>
      <dgm:spPr/>
      <dgm:t>
        <a:bodyPr/>
        <a:lstStyle/>
        <a:p>
          <a:endParaRPr kumimoji="1" lang="ja-JP" altLang="en-US"/>
        </a:p>
      </dgm:t>
    </dgm:pt>
    <dgm:pt modelId="{30F70074-0F70-4DA2-919E-F57D8B2191E2}" type="pres">
      <dgm:prSet presAssocID="{B663E8C9-2395-4470-A316-F53BD20BF29B}" presName="sp" presStyleCnt="0"/>
      <dgm:spPr/>
    </dgm:pt>
    <dgm:pt modelId="{63920E5D-BBC9-42EF-BBD3-467717765F1E}" type="pres">
      <dgm:prSet presAssocID="{63259F72-A082-4486-B172-F8FEC88FD634}" presName="linNode" presStyleCnt="0"/>
      <dgm:spPr/>
    </dgm:pt>
    <dgm:pt modelId="{B713A761-CE45-420B-95E0-C7A1C7689C4D}" type="pres">
      <dgm:prSet presAssocID="{63259F72-A082-4486-B172-F8FEC88FD634}" presName="parentText" presStyleLbl="node1" presStyleIdx="2" presStyleCnt="3">
        <dgm:presLayoutVars>
          <dgm:chMax val="1"/>
          <dgm:bulletEnabled val="1"/>
        </dgm:presLayoutVars>
      </dgm:prSet>
      <dgm:spPr/>
      <dgm:t>
        <a:bodyPr/>
        <a:lstStyle/>
        <a:p>
          <a:endParaRPr kumimoji="1" lang="ja-JP" altLang="en-US"/>
        </a:p>
      </dgm:t>
    </dgm:pt>
    <dgm:pt modelId="{9CB62C6C-757C-447E-9B67-844477EF8F96}" type="pres">
      <dgm:prSet presAssocID="{63259F72-A082-4486-B172-F8FEC88FD634}" presName="descendantText" presStyleLbl="alignAccFollowNode1" presStyleIdx="2" presStyleCnt="3">
        <dgm:presLayoutVars>
          <dgm:bulletEnabled val="1"/>
        </dgm:presLayoutVars>
      </dgm:prSet>
      <dgm:spPr/>
      <dgm:t>
        <a:bodyPr/>
        <a:lstStyle/>
        <a:p>
          <a:endParaRPr kumimoji="1" lang="ja-JP" altLang="en-US"/>
        </a:p>
      </dgm:t>
    </dgm:pt>
  </dgm:ptLst>
  <dgm:cxnLst>
    <dgm:cxn modelId="{6D195709-D21E-46D5-B7B3-B266D774B529}" srcId="{869BE262-924C-4DB0-B7D7-BD22BA41FECD}" destId="{8E40EDA5-F325-4AA9-BD23-C4634C8DEAF9}" srcOrd="1" destOrd="0" parTransId="{2E59868D-C507-4F8B-9035-30555263822C}" sibTransId="{B663E8C9-2395-4470-A316-F53BD20BF29B}"/>
    <dgm:cxn modelId="{C933D827-1C9D-48E2-9F3F-6563DB729135}" type="presOf" srcId="{86C635B3-24E0-4B38-8121-F5A6D355B091}" destId="{79E77F12-73FB-4546-BC38-B375859F4643}" srcOrd="0" destOrd="0" presId="urn:microsoft.com/office/officeart/2005/8/layout/vList5"/>
    <dgm:cxn modelId="{B99D4003-39FC-4642-8DCB-4134B0F7927F}" srcId="{869BE262-924C-4DB0-B7D7-BD22BA41FECD}" destId="{2305D2C6-5EF0-46A5-989F-6E6F2E19527A}" srcOrd="0" destOrd="0" parTransId="{35F11706-53AF-4D1B-8932-7D0CEB1F2963}" sibTransId="{10ECAED3-046A-4143-9BD8-D9E20FDF9842}"/>
    <dgm:cxn modelId="{1F60629E-CF96-4FDB-A4DF-FBCAC461C20A}" type="presOf" srcId="{630E2215-C2E5-462B-AC26-6DF650C132D2}" destId="{9CB62C6C-757C-447E-9B67-844477EF8F96}" srcOrd="0" destOrd="0" presId="urn:microsoft.com/office/officeart/2005/8/layout/vList5"/>
    <dgm:cxn modelId="{4F497B85-7244-4FBE-8AF0-3F3C25DC956D}" type="presOf" srcId="{63259F72-A082-4486-B172-F8FEC88FD634}" destId="{B713A761-CE45-420B-95E0-C7A1C7689C4D}" srcOrd="0" destOrd="0" presId="urn:microsoft.com/office/officeart/2005/8/layout/vList5"/>
    <dgm:cxn modelId="{5196F8DF-DC8B-46C3-8E54-94908A3EEBB5}" type="presOf" srcId="{F613DD39-1345-4841-A28A-868AC2A8E66C}" destId="{986AA753-5BA2-4B75-A7D8-9F033C2EAEBD}" srcOrd="0" destOrd="0" presId="urn:microsoft.com/office/officeart/2005/8/layout/vList5"/>
    <dgm:cxn modelId="{08368100-AA21-4F9F-A391-E1108E34E7F1}" srcId="{2305D2C6-5EF0-46A5-989F-6E6F2E19527A}" destId="{86C635B3-24E0-4B38-8121-F5A6D355B091}" srcOrd="0" destOrd="0" parTransId="{E328F855-F217-4DE4-8E11-01DA8F720E86}" sibTransId="{8ED3330A-E934-4F5E-A05C-AADDB2152E59}"/>
    <dgm:cxn modelId="{6927AA12-4B69-4827-B59E-D954930ACF5C}" srcId="{869BE262-924C-4DB0-B7D7-BD22BA41FECD}" destId="{63259F72-A082-4486-B172-F8FEC88FD634}" srcOrd="2" destOrd="0" parTransId="{67D6E9CA-6D79-4531-9676-94E7E0995EA2}" sibTransId="{53C9D66D-3453-4B3A-A9D8-6FFEEAEEA62D}"/>
    <dgm:cxn modelId="{5745F3CA-9A05-4868-A850-001A30ED9006}" srcId="{63259F72-A082-4486-B172-F8FEC88FD634}" destId="{630E2215-C2E5-462B-AC26-6DF650C132D2}" srcOrd="0" destOrd="0" parTransId="{45FCFF33-7419-47B2-8857-C1CD41F4239C}" sibTransId="{CFC324AC-6466-48F8-9296-22FF2880BCB4}"/>
    <dgm:cxn modelId="{E5602AED-D0E1-4258-8CA7-2552E8F1C40D}" type="presOf" srcId="{8E40EDA5-F325-4AA9-BD23-C4634C8DEAF9}" destId="{C4140C4D-D081-4F42-81A4-FA22D3B2CF7F}" srcOrd="0" destOrd="0" presId="urn:microsoft.com/office/officeart/2005/8/layout/vList5"/>
    <dgm:cxn modelId="{B431AE27-2585-4E82-BD99-04AD5ED31E1B}" type="presOf" srcId="{2305D2C6-5EF0-46A5-989F-6E6F2E19527A}" destId="{6E80DE68-4D8F-43E8-A74A-3C60315BDE27}" srcOrd="0" destOrd="0" presId="urn:microsoft.com/office/officeart/2005/8/layout/vList5"/>
    <dgm:cxn modelId="{8F7DB40B-E2A4-470F-B319-C81231DD7809}" type="presOf" srcId="{869BE262-924C-4DB0-B7D7-BD22BA41FECD}" destId="{1F104B4C-7A26-4962-BC46-DACC2D2DD4CF}" srcOrd="0" destOrd="0" presId="urn:microsoft.com/office/officeart/2005/8/layout/vList5"/>
    <dgm:cxn modelId="{89E6216E-A9EB-459D-A495-6BD0C0D53791}" srcId="{8E40EDA5-F325-4AA9-BD23-C4634C8DEAF9}" destId="{F613DD39-1345-4841-A28A-868AC2A8E66C}" srcOrd="0" destOrd="0" parTransId="{38E17A27-E4C3-498C-A616-B65C61FC5C57}" sibTransId="{9D813048-0A8D-4A46-BD31-FBDF5760E429}"/>
    <dgm:cxn modelId="{ED2E3264-2F08-4173-86F7-C13A34DEEF74}" type="presParOf" srcId="{1F104B4C-7A26-4962-BC46-DACC2D2DD4CF}" destId="{143F1238-3DE4-434B-8E70-C65E1C91D91C}" srcOrd="0" destOrd="0" presId="urn:microsoft.com/office/officeart/2005/8/layout/vList5"/>
    <dgm:cxn modelId="{2FC90668-2467-49CC-B595-B0FD7E4F1EFD}" type="presParOf" srcId="{143F1238-3DE4-434B-8E70-C65E1C91D91C}" destId="{6E80DE68-4D8F-43E8-A74A-3C60315BDE27}" srcOrd="0" destOrd="0" presId="urn:microsoft.com/office/officeart/2005/8/layout/vList5"/>
    <dgm:cxn modelId="{28C2F0C3-2054-4F90-B1FB-44275E124C25}" type="presParOf" srcId="{143F1238-3DE4-434B-8E70-C65E1C91D91C}" destId="{79E77F12-73FB-4546-BC38-B375859F4643}" srcOrd="1" destOrd="0" presId="urn:microsoft.com/office/officeart/2005/8/layout/vList5"/>
    <dgm:cxn modelId="{330939DA-7E67-4EE5-903E-565BA4FDD5CA}" type="presParOf" srcId="{1F104B4C-7A26-4962-BC46-DACC2D2DD4CF}" destId="{0EF88522-807A-402D-9B92-CA1B0ED1919D}" srcOrd="1" destOrd="0" presId="urn:microsoft.com/office/officeart/2005/8/layout/vList5"/>
    <dgm:cxn modelId="{DBDC0E72-FEF8-4E60-AA2E-AC7B8DE3970F}" type="presParOf" srcId="{1F104B4C-7A26-4962-BC46-DACC2D2DD4CF}" destId="{18DB1A10-5A01-46B7-9CA1-5088F6385976}" srcOrd="2" destOrd="0" presId="urn:microsoft.com/office/officeart/2005/8/layout/vList5"/>
    <dgm:cxn modelId="{F737BC1E-09CB-4B22-A527-837E9B5B84B2}" type="presParOf" srcId="{18DB1A10-5A01-46B7-9CA1-5088F6385976}" destId="{C4140C4D-D081-4F42-81A4-FA22D3B2CF7F}" srcOrd="0" destOrd="0" presId="urn:microsoft.com/office/officeart/2005/8/layout/vList5"/>
    <dgm:cxn modelId="{FE05EDFC-3194-44DC-8D82-762391B04B17}" type="presParOf" srcId="{18DB1A10-5A01-46B7-9CA1-5088F6385976}" destId="{986AA753-5BA2-4B75-A7D8-9F033C2EAEBD}" srcOrd="1" destOrd="0" presId="urn:microsoft.com/office/officeart/2005/8/layout/vList5"/>
    <dgm:cxn modelId="{8E747962-FC52-4A47-9ED7-28EB526D96BD}" type="presParOf" srcId="{1F104B4C-7A26-4962-BC46-DACC2D2DD4CF}" destId="{30F70074-0F70-4DA2-919E-F57D8B2191E2}" srcOrd="3" destOrd="0" presId="urn:microsoft.com/office/officeart/2005/8/layout/vList5"/>
    <dgm:cxn modelId="{4B951826-71AE-4E9B-A9C5-7F9574579381}" type="presParOf" srcId="{1F104B4C-7A26-4962-BC46-DACC2D2DD4CF}" destId="{63920E5D-BBC9-42EF-BBD3-467717765F1E}" srcOrd="4" destOrd="0" presId="urn:microsoft.com/office/officeart/2005/8/layout/vList5"/>
    <dgm:cxn modelId="{73155AEA-4683-48D8-BAC5-2C0E5B533BAF}" type="presParOf" srcId="{63920E5D-BBC9-42EF-BBD3-467717765F1E}" destId="{B713A761-CE45-420B-95E0-C7A1C7689C4D}" srcOrd="0" destOrd="0" presId="urn:microsoft.com/office/officeart/2005/8/layout/vList5"/>
    <dgm:cxn modelId="{0B6AAEE6-F41C-452C-BEA0-A0130C666D5C}" type="presParOf" srcId="{63920E5D-BBC9-42EF-BBD3-467717765F1E}" destId="{9CB62C6C-757C-447E-9B67-844477EF8F9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5CD4215-C1BA-4075-B577-8A51AC7F316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F801446F-748A-4869-AE31-58A6A20A6CC4}">
      <dgm:prSet phldrT="[テキスト]" custT="1"/>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400" b="1" dirty="0" smtClean="0">
              <a:solidFill>
                <a:schemeClr val="tx1"/>
              </a:solidFill>
            </a:rPr>
            <a:t>従来の抽出要件</a:t>
          </a:r>
          <a:endParaRPr kumimoji="1" lang="ja-JP" altLang="en-US" sz="1400" b="1" dirty="0">
            <a:solidFill>
              <a:schemeClr val="tx1"/>
            </a:solidFill>
          </a:endParaRPr>
        </a:p>
      </dgm:t>
    </dgm:pt>
    <dgm:pt modelId="{93A62F42-6A65-4D57-856A-B6D6CE85073A}" type="parTrans" cxnId="{A73445F7-5C38-4B22-AB53-E7B9EC14DB21}">
      <dgm:prSet/>
      <dgm:spPr/>
      <dgm:t>
        <a:bodyPr/>
        <a:lstStyle/>
        <a:p>
          <a:endParaRPr kumimoji="1" lang="ja-JP" altLang="en-US"/>
        </a:p>
      </dgm:t>
    </dgm:pt>
    <dgm:pt modelId="{26CD8DC3-E178-422C-8582-BBE0DBE8161F}" type="sibTrans" cxnId="{A73445F7-5C38-4B22-AB53-E7B9EC14DB21}">
      <dgm:prSet/>
      <dgm:spPr/>
      <dgm:t>
        <a:bodyPr/>
        <a:lstStyle/>
        <a:p>
          <a:endParaRPr kumimoji="1" lang="ja-JP" altLang="en-US"/>
        </a:p>
      </dgm:t>
    </dgm:pt>
    <dgm:pt modelId="{88492021-3C67-4F2A-AB75-674050E679B7}">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kumimoji="1" lang="ja-JP" altLang="en-US" sz="1400" dirty="0" smtClean="0"/>
            <a:t>新規利用</a:t>
          </a:r>
          <a:r>
            <a:rPr kumimoji="1" lang="ja-JP" altLang="en-US" sz="1400" dirty="0" err="1" smtClean="0"/>
            <a:t>者</a:t>
          </a:r>
          <a:r>
            <a:rPr kumimoji="1" lang="ja-JP" altLang="en-US" sz="1400" dirty="0" err="1" smtClean="0">
              <a:solidFill>
                <a:schemeClr val="bg1"/>
              </a:solidFill>
            </a:rPr>
            <a:t>のみみ利用</a:t>
          </a:r>
          <a:r>
            <a:rPr kumimoji="1" lang="ja-JP" altLang="en-US" sz="1400" dirty="0" smtClean="0"/>
            <a:t>　　　　  </a:t>
          </a:r>
          <a:r>
            <a:rPr kumimoji="1" lang="ja-JP" altLang="en-US" sz="1400" b="1" dirty="0" smtClean="0"/>
            <a:t>・</a:t>
          </a:r>
          <a:r>
            <a:rPr kumimoji="1" lang="ja-JP" altLang="en-US" sz="1400" dirty="0" smtClean="0"/>
            <a:t>福祉用具貸与のみ利用　　　　　　　　　　　　</a:t>
          </a:r>
          <a:r>
            <a:rPr kumimoji="1" lang="ja-JP" altLang="en-US" sz="1400" b="1" dirty="0" smtClean="0"/>
            <a:t>・</a:t>
          </a:r>
          <a:r>
            <a:rPr kumimoji="1" lang="ja-JP" altLang="en-US" sz="1400" b="0" dirty="0" smtClean="0"/>
            <a:t>区分変更申請の前後のケアプラン</a:t>
          </a:r>
          <a:endParaRPr kumimoji="1" lang="ja-JP" altLang="en-US" sz="1400" b="0" dirty="0"/>
        </a:p>
      </dgm:t>
    </dgm:pt>
    <dgm:pt modelId="{A99F67E7-A57F-46B4-BE7A-F2BC6263A06E}" type="parTrans" cxnId="{C7CEDE8A-C154-4722-8F38-47771D53427F}">
      <dgm:prSet/>
      <dgm:spPr/>
      <dgm:t>
        <a:bodyPr/>
        <a:lstStyle/>
        <a:p>
          <a:endParaRPr kumimoji="1" lang="ja-JP" altLang="en-US"/>
        </a:p>
      </dgm:t>
    </dgm:pt>
    <dgm:pt modelId="{4DB9CC45-1F86-41B4-8328-30CBDB343B82}" type="sibTrans" cxnId="{C7CEDE8A-C154-4722-8F38-47771D53427F}">
      <dgm:prSet/>
      <dgm:spPr/>
      <dgm:t>
        <a:bodyPr/>
        <a:lstStyle/>
        <a:p>
          <a:endParaRPr kumimoji="1" lang="ja-JP" altLang="en-US"/>
        </a:p>
      </dgm:t>
    </dgm:pt>
    <dgm:pt modelId="{889BE5FF-9EB9-4BA6-9F0A-4A6AA2854AD5}">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kumimoji="1" lang="ja-JP" altLang="en-US" sz="1400" dirty="0" smtClean="0"/>
            <a:t>短期入所のみ利用　　　　　 　　 </a:t>
          </a:r>
          <a:r>
            <a:rPr kumimoji="1" lang="ja-JP" altLang="en-US" sz="1400" b="1" dirty="0" smtClean="0"/>
            <a:t>・</a:t>
          </a:r>
          <a:r>
            <a:rPr kumimoji="1" lang="ja-JP" altLang="en-US" sz="1400" b="0" dirty="0" smtClean="0"/>
            <a:t>同じ福祉用具を複数貸与している</a:t>
          </a:r>
          <a:r>
            <a:rPr kumimoji="1" lang="ja-JP" altLang="en-US" sz="1400" b="0" dirty="0" err="1" smtClean="0">
              <a:solidFill>
                <a:schemeClr val="bg1"/>
              </a:solidFill>
            </a:rPr>
            <a:t>い　 </a:t>
          </a:r>
          <a:r>
            <a:rPr kumimoji="1" lang="ja-JP" altLang="en-US" sz="1400" b="0" dirty="0" smtClean="0"/>
            <a:t>　　　</a:t>
          </a:r>
          <a:r>
            <a:rPr kumimoji="1" lang="ja-JP" altLang="en-US" sz="1400" b="1" dirty="0" smtClean="0"/>
            <a:t>・</a:t>
          </a:r>
          <a:r>
            <a:rPr kumimoji="1" lang="ja-JP" altLang="en-US" sz="1400" b="0" dirty="0" smtClean="0"/>
            <a:t>介護認定更新時のケアプラン</a:t>
          </a:r>
          <a:endParaRPr kumimoji="1" lang="ja-JP" altLang="en-US" sz="1400" b="0" dirty="0"/>
        </a:p>
      </dgm:t>
    </dgm:pt>
    <dgm:pt modelId="{063A4AC7-0452-42D9-AF40-928EA8B8906C}" type="parTrans" cxnId="{559FB1C9-9DDC-4666-9AE6-4D530CB7D793}">
      <dgm:prSet/>
      <dgm:spPr/>
      <dgm:t>
        <a:bodyPr/>
        <a:lstStyle/>
        <a:p>
          <a:endParaRPr kumimoji="1" lang="ja-JP" altLang="en-US"/>
        </a:p>
      </dgm:t>
    </dgm:pt>
    <dgm:pt modelId="{F701A0B3-2C37-4F39-85E6-035F979CF37B}" type="sibTrans" cxnId="{559FB1C9-9DDC-4666-9AE6-4D530CB7D793}">
      <dgm:prSet/>
      <dgm:spPr/>
      <dgm:t>
        <a:bodyPr/>
        <a:lstStyle/>
        <a:p>
          <a:endParaRPr kumimoji="1" lang="ja-JP" altLang="en-US"/>
        </a:p>
      </dgm:t>
    </dgm:pt>
    <dgm:pt modelId="{DDC1731D-E580-48AB-A52C-04BBF12977A5}">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kumimoji="1" lang="ja-JP" altLang="en-US" sz="1400" b="0" dirty="0" smtClean="0"/>
            <a:t>短期入所の長期利用</a:t>
          </a:r>
          <a:r>
            <a:rPr kumimoji="1" lang="ja-JP" altLang="en-US" sz="1400" b="0" dirty="0" smtClean="0">
              <a:solidFill>
                <a:schemeClr val="bg1"/>
              </a:solidFill>
            </a:rPr>
            <a:t>い</a:t>
          </a:r>
          <a:r>
            <a:rPr kumimoji="1" lang="ja-JP" altLang="en-US" sz="1400" dirty="0" smtClean="0"/>
            <a:t>　　　　  </a:t>
          </a:r>
          <a:r>
            <a:rPr kumimoji="1" lang="ja-JP" altLang="en-US" sz="1400" b="1" dirty="0" smtClean="0"/>
            <a:t>・</a:t>
          </a:r>
          <a:r>
            <a:rPr kumimoji="1" lang="ja-JP" altLang="en-US" sz="1400" b="0" dirty="0" smtClean="0"/>
            <a:t>区分支給限度基準額を超過している　　　   </a:t>
          </a:r>
          <a:r>
            <a:rPr kumimoji="1" lang="ja-JP" altLang="en-US" sz="1400" b="1" dirty="0" smtClean="0"/>
            <a:t>・</a:t>
          </a:r>
          <a:r>
            <a:rPr kumimoji="1" lang="ja-JP" altLang="en-US" sz="1400" b="0" dirty="0" smtClean="0"/>
            <a:t>訪問入浴サービスの利用</a:t>
          </a:r>
          <a:r>
            <a:rPr kumimoji="1" lang="ja-JP" altLang="en-US" sz="1400" dirty="0" smtClean="0"/>
            <a:t>　　　　　　　</a:t>
          </a:r>
          <a:r>
            <a:rPr kumimoji="1" lang="en-US" altLang="ja-JP" sz="1400" dirty="0" err="1" smtClean="0"/>
            <a:t>etc</a:t>
          </a:r>
          <a:endParaRPr kumimoji="1" lang="ja-JP" altLang="en-US" sz="1400" dirty="0"/>
        </a:p>
      </dgm:t>
    </dgm:pt>
    <dgm:pt modelId="{C70EBB58-BC5A-4D0B-9CD1-F4F454715CE0}" type="parTrans" cxnId="{63033778-07F4-4AB5-ADB2-B33C825AC379}">
      <dgm:prSet/>
      <dgm:spPr/>
      <dgm:t>
        <a:bodyPr/>
        <a:lstStyle/>
        <a:p>
          <a:endParaRPr kumimoji="1" lang="ja-JP" altLang="en-US"/>
        </a:p>
      </dgm:t>
    </dgm:pt>
    <dgm:pt modelId="{DE035E7D-048E-4686-AE17-D87EB99FB7CB}" type="sibTrans" cxnId="{63033778-07F4-4AB5-ADB2-B33C825AC379}">
      <dgm:prSet/>
      <dgm:spPr/>
      <dgm:t>
        <a:bodyPr/>
        <a:lstStyle/>
        <a:p>
          <a:endParaRPr kumimoji="1" lang="ja-JP" altLang="en-US"/>
        </a:p>
      </dgm:t>
    </dgm:pt>
    <dgm:pt modelId="{5A8D5039-153E-4790-942B-9E15E8B353A2}" type="pres">
      <dgm:prSet presAssocID="{05CD4215-C1BA-4075-B577-8A51AC7F3169}" presName="Name0" presStyleCnt="0">
        <dgm:presLayoutVars>
          <dgm:dir/>
          <dgm:animLvl val="lvl"/>
          <dgm:resizeHandles val="exact"/>
        </dgm:presLayoutVars>
      </dgm:prSet>
      <dgm:spPr/>
      <dgm:t>
        <a:bodyPr/>
        <a:lstStyle/>
        <a:p>
          <a:endParaRPr kumimoji="1" lang="ja-JP" altLang="en-US"/>
        </a:p>
      </dgm:t>
    </dgm:pt>
    <dgm:pt modelId="{271FABEE-F074-43A4-9DB8-8B0154FDD604}" type="pres">
      <dgm:prSet presAssocID="{F801446F-748A-4869-AE31-58A6A20A6CC4}" presName="composite" presStyleCnt="0"/>
      <dgm:spPr/>
    </dgm:pt>
    <dgm:pt modelId="{0A9D5A50-B80A-4BCB-9998-9164E64153CB}" type="pres">
      <dgm:prSet presAssocID="{F801446F-748A-4869-AE31-58A6A20A6CC4}" presName="parTx" presStyleLbl="alignNode1" presStyleIdx="0" presStyleCnt="1" custScaleY="55444" custLinFactNeighborY="-12529">
        <dgm:presLayoutVars>
          <dgm:chMax val="0"/>
          <dgm:chPref val="0"/>
          <dgm:bulletEnabled val="1"/>
        </dgm:presLayoutVars>
      </dgm:prSet>
      <dgm:spPr/>
      <dgm:t>
        <a:bodyPr/>
        <a:lstStyle/>
        <a:p>
          <a:endParaRPr kumimoji="1" lang="ja-JP" altLang="en-US"/>
        </a:p>
      </dgm:t>
    </dgm:pt>
    <dgm:pt modelId="{DFE0DBA1-E0A3-41C5-8368-9152AB1D3EAE}" type="pres">
      <dgm:prSet presAssocID="{F801446F-748A-4869-AE31-58A6A20A6CC4}" presName="desTx" presStyleLbl="alignAccFollowNode1" presStyleIdx="0" presStyleCnt="1" custScaleY="100000" custLinFactNeighborX="-144" custLinFactNeighborY="4407">
        <dgm:presLayoutVars>
          <dgm:bulletEnabled val="1"/>
        </dgm:presLayoutVars>
      </dgm:prSet>
      <dgm:spPr/>
      <dgm:t>
        <a:bodyPr/>
        <a:lstStyle/>
        <a:p>
          <a:endParaRPr kumimoji="1" lang="ja-JP" altLang="en-US"/>
        </a:p>
      </dgm:t>
    </dgm:pt>
  </dgm:ptLst>
  <dgm:cxnLst>
    <dgm:cxn modelId="{9C3751AF-4DEA-4B64-8484-95DEBFD276BD}" type="presOf" srcId="{05CD4215-C1BA-4075-B577-8A51AC7F3169}" destId="{5A8D5039-153E-4790-942B-9E15E8B353A2}" srcOrd="0" destOrd="0" presId="urn:microsoft.com/office/officeart/2005/8/layout/hList1"/>
    <dgm:cxn modelId="{559FB1C9-9DDC-4666-9AE6-4D530CB7D793}" srcId="{F801446F-748A-4869-AE31-58A6A20A6CC4}" destId="{889BE5FF-9EB9-4BA6-9F0A-4A6AA2854AD5}" srcOrd="1" destOrd="0" parTransId="{063A4AC7-0452-42D9-AF40-928EA8B8906C}" sibTransId="{F701A0B3-2C37-4F39-85E6-035F979CF37B}"/>
    <dgm:cxn modelId="{D0141D29-9151-4138-8898-25E4265AE28B}" type="presOf" srcId="{F801446F-748A-4869-AE31-58A6A20A6CC4}" destId="{0A9D5A50-B80A-4BCB-9998-9164E64153CB}" srcOrd="0" destOrd="0" presId="urn:microsoft.com/office/officeart/2005/8/layout/hList1"/>
    <dgm:cxn modelId="{BE59DF70-87CB-44B9-808D-86D03A811D86}" type="presOf" srcId="{889BE5FF-9EB9-4BA6-9F0A-4A6AA2854AD5}" destId="{DFE0DBA1-E0A3-41C5-8368-9152AB1D3EAE}" srcOrd="0" destOrd="1" presId="urn:microsoft.com/office/officeart/2005/8/layout/hList1"/>
    <dgm:cxn modelId="{C7CEDE8A-C154-4722-8F38-47771D53427F}" srcId="{F801446F-748A-4869-AE31-58A6A20A6CC4}" destId="{88492021-3C67-4F2A-AB75-674050E679B7}" srcOrd="0" destOrd="0" parTransId="{A99F67E7-A57F-46B4-BE7A-F2BC6263A06E}" sibTransId="{4DB9CC45-1F86-41B4-8328-30CBDB343B82}"/>
    <dgm:cxn modelId="{120DE45A-BF26-45F2-ABC8-6DC570E1CBF6}" type="presOf" srcId="{88492021-3C67-4F2A-AB75-674050E679B7}" destId="{DFE0DBA1-E0A3-41C5-8368-9152AB1D3EAE}" srcOrd="0" destOrd="0" presId="urn:microsoft.com/office/officeart/2005/8/layout/hList1"/>
    <dgm:cxn modelId="{63033778-07F4-4AB5-ADB2-B33C825AC379}" srcId="{F801446F-748A-4869-AE31-58A6A20A6CC4}" destId="{DDC1731D-E580-48AB-A52C-04BBF12977A5}" srcOrd="2" destOrd="0" parTransId="{C70EBB58-BC5A-4D0B-9CD1-F4F454715CE0}" sibTransId="{DE035E7D-048E-4686-AE17-D87EB99FB7CB}"/>
    <dgm:cxn modelId="{A73445F7-5C38-4B22-AB53-E7B9EC14DB21}" srcId="{05CD4215-C1BA-4075-B577-8A51AC7F3169}" destId="{F801446F-748A-4869-AE31-58A6A20A6CC4}" srcOrd="0" destOrd="0" parTransId="{93A62F42-6A65-4D57-856A-B6D6CE85073A}" sibTransId="{26CD8DC3-E178-422C-8582-BBE0DBE8161F}"/>
    <dgm:cxn modelId="{C3BD57F4-7BA2-4A31-B030-798BE7D8249A}" type="presOf" srcId="{DDC1731D-E580-48AB-A52C-04BBF12977A5}" destId="{DFE0DBA1-E0A3-41C5-8368-9152AB1D3EAE}" srcOrd="0" destOrd="2" presId="urn:microsoft.com/office/officeart/2005/8/layout/hList1"/>
    <dgm:cxn modelId="{6AA5B2ED-085B-4867-B8BE-51C57A38318F}" type="presParOf" srcId="{5A8D5039-153E-4790-942B-9E15E8B353A2}" destId="{271FABEE-F074-43A4-9DB8-8B0154FDD604}" srcOrd="0" destOrd="0" presId="urn:microsoft.com/office/officeart/2005/8/layout/hList1"/>
    <dgm:cxn modelId="{844928C4-E0B7-42A0-91EC-808B24359362}" type="presParOf" srcId="{271FABEE-F074-43A4-9DB8-8B0154FDD604}" destId="{0A9D5A50-B80A-4BCB-9998-9164E64153CB}" srcOrd="0" destOrd="0" presId="urn:microsoft.com/office/officeart/2005/8/layout/hList1"/>
    <dgm:cxn modelId="{CB19CC33-9BCD-4A4D-990B-09C15368DCC3}" type="presParOf" srcId="{271FABEE-F074-43A4-9DB8-8B0154FDD604}" destId="{DFE0DBA1-E0A3-41C5-8368-9152AB1D3EA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2CC0D1-564E-4967-B282-C3A1C74DD7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532CA43-B502-47F5-99F1-A1B9FC0C5E16}">
      <dgm:prSet phldrT="[テキスト]" custT="1"/>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700" b="1" dirty="0" smtClean="0">
              <a:solidFill>
                <a:schemeClr val="tx1"/>
              </a:solidFill>
            </a:rPr>
            <a:t>アセスメントシートへの記載</a:t>
          </a:r>
          <a:endParaRPr kumimoji="1" lang="ja-JP" altLang="en-US" sz="1700" b="1" dirty="0">
            <a:solidFill>
              <a:schemeClr val="tx1"/>
            </a:solidFill>
          </a:endParaRPr>
        </a:p>
      </dgm:t>
    </dgm:pt>
    <dgm:pt modelId="{C6C3C4B8-026C-4463-B676-195206284BBF}" type="parTrans" cxnId="{2825605B-3530-44F0-90A3-29E457FF3BB7}">
      <dgm:prSet/>
      <dgm:spPr/>
      <dgm:t>
        <a:bodyPr/>
        <a:lstStyle/>
        <a:p>
          <a:endParaRPr kumimoji="1" lang="ja-JP" altLang="en-US"/>
        </a:p>
      </dgm:t>
    </dgm:pt>
    <dgm:pt modelId="{231C4991-550A-4FC5-B57F-AAE5004D0114}" type="sibTrans" cxnId="{2825605B-3530-44F0-90A3-29E457FF3BB7}">
      <dgm:prSet/>
      <dgm:spPr/>
      <dgm:t>
        <a:bodyPr/>
        <a:lstStyle/>
        <a:p>
          <a:endParaRPr kumimoji="1" lang="ja-JP" altLang="en-US"/>
        </a:p>
      </dgm:t>
    </dgm:pt>
    <dgm:pt modelId="{419AC69E-F6AD-408B-AA30-108E33D7CC41}">
      <dgm:prSet phldrT="[テキスト]" custT="1"/>
      <dgm:spPr/>
      <dgm:t>
        <a:bodyPr/>
        <a:lstStyle/>
        <a:p>
          <a:r>
            <a:rPr kumimoji="1" lang="ja-JP" altLang="en-US" sz="1400" dirty="0" smtClean="0"/>
            <a:t>それぞれの項目への記載が不十分</a:t>
          </a:r>
          <a:endParaRPr kumimoji="1" lang="ja-JP" altLang="en-US" sz="1400" dirty="0"/>
        </a:p>
      </dgm:t>
    </dgm:pt>
    <dgm:pt modelId="{CDBBB8A3-BA88-4525-8564-3F95D9BB490A}" type="parTrans" cxnId="{21823E31-8856-448F-9939-CCAF1267626D}">
      <dgm:prSet/>
      <dgm:spPr/>
      <dgm:t>
        <a:bodyPr/>
        <a:lstStyle/>
        <a:p>
          <a:endParaRPr kumimoji="1" lang="ja-JP" altLang="en-US"/>
        </a:p>
      </dgm:t>
    </dgm:pt>
    <dgm:pt modelId="{991F5E5F-A1AB-42C6-B7DB-C9CEA4FB3F05}" type="sibTrans" cxnId="{21823E31-8856-448F-9939-CCAF1267626D}">
      <dgm:prSet/>
      <dgm:spPr/>
      <dgm:t>
        <a:bodyPr/>
        <a:lstStyle/>
        <a:p>
          <a:endParaRPr kumimoji="1" lang="ja-JP" altLang="en-US"/>
        </a:p>
      </dgm:t>
    </dgm:pt>
    <dgm:pt modelId="{B2F8BA57-A473-41D2-8D83-F346CB2A6695}">
      <dgm:prSet phldrT="[テキスト]" custT="1"/>
      <dgm:spPr/>
      <dgm:t>
        <a:bodyPr/>
        <a:lstStyle/>
        <a:p>
          <a:r>
            <a:rPr kumimoji="1" lang="ja-JP" altLang="en-US" sz="1400" dirty="0" smtClean="0"/>
            <a:t>利用者及び家族の課題及びその分析状況が不明瞭</a:t>
          </a:r>
          <a:endParaRPr kumimoji="1" lang="ja-JP" altLang="en-US" sz="1400" dirty="0"/>
        </a:p>
      </dgm:t>
    </dgm:pt>
    <dgm:pt modelId="{F95853AC-CA2B-4B9A-A528-EC1AD05BA29E}" type="parTrans" cxnId="{22DC8D55-41E9-41B2-A105-ABA6236BF074}">
      <dgm:prSet/>
      <dgm:spPr/>
      <dgm:t>
        <a:bodyPr/>
        <a:lstStyle/>
        <a:p>
          <a:endParaRPr kumimoji="1" lang="ja-JP" altLang="en-US"/>
        </a:p>
      </dgm:t>
    </dgm:pt>
    <dgm:pt modelId="{0A69D86B-125D-452E-A41F-7A1948B78531}" type="sibTrans" cxnId="{22DC8D55-41E9-41B2-A105-ABA6236BF074}">
      <dgm:prSet/>
      <dgm:spPr/>
      <dgm:t>
        <a:bodyPr/>
        <a:lstStyle/>
        <a:p>
          <a:endParaRPr kumimoji="1" lang="ja-JP" altLang="en-US"/>
        </a:p>
      </dgm:t>
    </dgm:pt>
    <dgm:pt modelId="{2861DE9C-06B0-411B-BAE1-A4D7D194D67B}" type="pres">
      <dgm:prSet presAssocID="{CE2CC0D1-564E-4967-B282-C3A1C74DD712}" presName="linear" presStyleCnt="0">
        <dgm:presLayoutVars>
          <dgm:animLvl val="lvl"/>
          <dgm:resizeHandles val="exact"/>
        </dgm:presLayoutVars>
      </dgm:prSet>
      <dgm:spPr/>
      <dgm:t>
        <a:bodyPr/>
        <a:lstStyle/>
        <a:p>
          <a:endParaRPr kumimoji="1" lang="ja-JP" altLang="en-US"/>
        </a:p>
      </dgm:t>
    </dgm:pt>
    <dgm:pt modelId="{1EFE5CEB-93C9-4952-9F7C-256506406374}" type="pres">
      <dgm:prSet presAssocID="{1532CA43-B502-47F5-99F1-A1B9FC0C5E16}" presName="parentText" presStyleLbl="node1" presStyleIdx="0" presStyleCnt="1" custScaleY="59172" custLinFactNeighborY="-10105">
        <dgm:presLayoutVars>
          <dgm:chMax val="0"/>
          <dgm:bulletEnabled val="1"/>
        </dgm:presLayoutVars>
      </dgm:prSet>
      <dgm:spPr/>
      <dgm:t>
        <a:bodyPr/>
        <a:lstStyle/>
        <a:p>
          <a:endParaRPr kumimoji="1" lang="ja-JP" altLang="en-US"/>
        </a:p>
      </dgm:t>
    </dgm:pt>
    <dgm:pt modelId="{B35F647D-85C5-4680-BA7B-619C17ADDBA2}" type="pres">
      <dgm:prSet presAssocID="{1532CA43-B502-47F5-99F1-A1B9FC0C5E16}" presName="childText" presStyleLbl="revTx" presStyleIdx="0" presStyleCnt="1">
        <dgm:presLayoutVars>
          <dgm:bulletEnabled val="1"/>
        </dgm:presLayoutVars>
      </dgm:prSet>
      <dgm:spPr/>
      <dgm:t>
        <a:bodyPr/>
        <a:lstStyle/>
        <a:p>
          <a:endParaRPr kumimoji="1" lang="ja-JP" altLang="en-US"/>
        </a:p>
      </dgm:t>
    </dgm:pt>
  </dgm:ptLst>
  <dgm:cxnLst>
    <dgm:cxn modelId="{E18F881E-CB39-4282-98A0-2D2A22B6DC94}" type="presOf" srcId="{1532CA43-B502-47F5-99F1-A1B9FC0C5E16}" destId="{1EFE5CEB-93C9-4952-9F7C-256506406374}" srcOrd="0" destOrd="0" presId="urn:microsoft.com/office/officeart/2005/8/layout/vList2"/>
    <dgm:cxn modelId="{2825605B-3530-44F0-90A3-29E457FF3BB7}" srcId="{CE2CC0D1-564E-4967-B282-C3A1C74DD712}" destId="{1532CA43-B502-47F5-99F1-A1B9FC0C5E16}" srcOrd="0" destOrd="0" parTransId="{C6C3C4B8-026C-4463-B676-195206284BBF}" sibTransId="{231C4991-550A-4FC5-B57F-AAE5004D0114}"/>
    <dgm:cxn modelId="{59947F74-EB54-4C17-8503-3962F9A43B50}" type="presOf" srcId="{419AC69E-F6AD-408B-AA30-108E33D7CC41}" destId="{B35F647D-85C5-4680-BA7B-619C17ADDBA2}" srcOrd="0" destOrd="0" presId="urn:microsoft.com/office/officeart/2005/8/layout/vList2"/>
    <dgm:cxn modelId="{21823E31-8856-448F-9939-CCAF1267626D}" srcId="{1532CA43-B502-47F5-99F1-A1B9FC0C5E16}" destId="{419AC69E-F6AD-408B-AA30-108E33D7CC41}" srcOrd="0" destOrd="0" parTransId="{CDBBB8A3-BA88-4525-8564-3F95D9BB490A}" sibTransId="{991F5E5F-A1AB-42C6-B7DB-C9CEA4FB3F05}"/>
    <dgm:cxn modelId="{22DC8D55-41E9-41B2-A105-ABA6236BF074}" srcId="{1532CA43-B502-47F5-99F1-A1B9FC0C5E16}" destId="{B2F8BA57-A473-41D2-8D83-F346CB2A6695}" srcOrd="1" destOrd="0" parTransId="{F95853AC-CA2B-4B9A-A528-EC1AD05BA29E}" sibTransId="{0A69D86B-125D-452E-A41F-7A1948B78531}"/>
    <dgm:cxn modelId="{F00B0223-02CA-4B9B-90F9-13E79BE6F000}" type="presOf" srcId="{CE2CC0D1-564E-4967-B282-C3A1C74DD712}" destId="{2861DE9C-06B0-411B-BAE1-A4D7D194D67B}" srcOrd="0" destOrd="0" presId="urn:microsoft.com/office/officeart/2005/8/layout/vList2"/>
    <dgm:cxn modelId="{7B0DBCBC-CD81-4DFE-9834-AD42C084DC0A}" type="presOf" srcId="{B2F8BA57-A473-41D2-8D83-F346CB2A6695}" destId="{B35F647D-85C5-4680-BA7B-619C17ADDBA2}" srcOrd="0" destOrd="1" presId="urn:microsoft.com/office/officeart/2005/8/layout/vList2"/>
    <dgm:cxn modelId="{792D472D-6F2B-4C0B-8520-DD44F354D421}" type="presParOf" srcId="{2861DE9C-06B0-411B-BAE1-A4D7D194D67B}" destId="{1EFE5CEB-93C9-4952-9F7C-256506406374}" srcOrd="0" destOrd="0" presId="urn:microsoft.com/office/officeart/2005/8/layout/vList2"/>
    <dgm:cxn modelId="{9F36841F-06C3-4081-9E37-4E9444DBB7AC}" type="presParOf" srcId="{2861DE9C-06B0-411B-BAE1-A4D7D194D67B}" destId="{B35F647D-85C5-4680-BA7B-619C17ADDBA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C1011-8C7B-41FC-956E-B79F8F9EE0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FCE413F-AADD-4E67-BD73-09B474397E82}">
      <dgm:prSet phldrT="[テキスト]" custT="1"/>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90000"/>
            </a:lnSpc>
          </a:pPr>
          <a:r>
            <a:rPr kumimoji="1" lang="ja-JP" altLang="en-US" sz="1700" b="1" dirty="0" smtClean="0">
              <a:solidFill>
                <a:schemeClr val="tx1"/>
              </a:solidFill>
            </a:rPr>
            <a:t>福祉用具貸与の必要性と継続</a:t>
          </a:r>
          <a:endParaRPr kumimoji="1" lang="en-US" altLang="ja-JP" sz="1700" b="1" dirty="0" smtClean="0">
            <a:solidFill>
              <a:schemeClr val="tx1"/>
            </a:solidFill>
          </a:endParaRPr>
        </a:p>
        <a:p>
          <a:pPr>
            <a:lnSpc>
              <a:spcPct val="50000"/>
            </a:lnSpc>
          </a:pPr>
          <a:r>
            <a:rPr kumimoji="1" lang="ja-JP" altLang="en-US" sz="1700" b="1" dirty="0" smtClean="0">
              <a:solidFill>
                <a:schemeClr val="tx1"/>
              </a:solidFill>
            </a:rPr>
            <a:t>利用の検証に関する記載</a:t>
          </a:r>
          <a:endParaRPr kumimoji="1" lang="ja-JP" altLang="en-US" sz="1700" b="1" dirty="0">
            <a:solidFill>
              <a:schemeClr val="tx1"/>
            </a:solidFill>
          </a:endParaRPr>
        </a:p>
      </dgm:t>
    </dgm:pt>
    <dgm:pt modelId="{6723EEB3-4482-46FE-A386-B059D967D166}" type="parTrans" cxnId="{CE681E0B-39D0-433A-A031-EBBA7AECD6AF}">
      <dgm:prSet/>
      <dgm:spPr/>
      <dgm:t>
        <a:bodyPr/>
        <a:lstStyle/>
        <a:p>
          <a:endParaRPr kumimoji="1" lang="ja-JP" altLang="en-US"/>
        </a:p>
      </dgm:t>
    </dgm:pt>
    <dgm:pt modelId="{A747B77B-C683-4A6E-921F-721D9D3860A4}" type="sibTrans" cxnId="{CE681E0B-39D0-433A-A031-EBBA7AECD6AF}">
      <dgm:prSet/>
      <dgm:spPr/>
      <dgm:t>
        <a:bodyPr/>
        <a:lstStyle/>
        <a:p>
          <a:endParaRPr kumimoji="1" lang="ja-JP" altLang="en-US"/>
        </a:p>
      </dgm:t>
    </dgm:pt>
    <dgm:pt modelId="{2B6BBBE2-01CC-406E-AA8A-CBF28BEDB545}">
      <dgm:prSet phldrT="[テキスト]" custT="1"/>
      <dgm:spPr/>
      <dgm:t>
        <a:bodyPr/>
        <a:lstStyle/>
        <a:p>
          <a:r>
            <a:rPr kumimoji="1" lang="ja-JP" altLang="en-US" sz="1400" dirty="0" smtClean="0"/>
            <a:t>福祉用具貸与の必要性の記載がない</a:t>
          </a:r>
          <a:endParaRPr kumimoji="1" lang="ja-JP" altLang="en-US" sz="1400" dirty="0"/>
        </a:p>
      </dgm:t>
    </dgm:pt>
    <dgm:pt modelId="{4C04DCBE-16EF-4D6E-95FA-F6A2E57AB93D}" type="parTrans" cxnId="{D1085E4B-DF8F-48E4-BF96-375AC79EAC55}">
      <dgm:prSet/>
      <dgm:spPr/>
      <dgm:t>
        <a:bodyPr/>
        <a:lstStyle/>
        <a:p>
          <a:endParaRPr kumimoji="1" lang="ja-JP" altLang="en-US"/>
        </a:p>
      </dgm:t>
    </dgm:pt>
    <dgm:pt modelId="{791E78E8-8261-48D8-8E00-EA4798EA0120}" type="sibTrans" cxnId="{D1085E4B-DF8F-48E4-BF96-375AC79EAC55}">
      <dgm:prSet/>
      <dgm:spPr/>
      <dgm:t>
        <a:bodyPr/>
        <a:lstStyle/>
        <a:p>
          <a:endParaRPr kumimoji="1" lang="ja-JP" altLang="en-US"/>
        </a:p>
      </dgm:t>
    </dgm:pt>
    <dgm:pt modelId="{D0CEC33B-B816-4EA9-86BE-9B986DEE4D9B}">
      <dgm:prSet phldrT="[テキスト]" custT="1"/>
      <dgm:spPr/>
      <dgm:t>
        <a:bodyPr/>
        <a:lstStyle/>
        <a:p>
          <a:r>
            <a:rPr kumimoji="1" lang="ja-JP" altLang="en-US" sz="1400" dirty="0" smtClean="0"/>
            <a:t>継続利用の必要性に関する検証の記載がない</a:t>
          </a:r>
          <a:endParaRPr kumimoji="1" lang="ja-JP" altLang="en-US" sz="1400" dirty="0"/>
        </a:p>
      </dgm:t>
    </dgm:pt>
    <dgm:pt modelId="{2C66913A-83C2-41DA-801F-4164BEA9F6C2}" type="parTrans" cxnId="{27FC3D06-430D-446D-90FB-61DED2719292}">
      <dgm:prSet/>
      <dgm:spPr/>
      <dgm:t>
        <a:bodyPr/>
        <a:lstStyle/>
        <a:p>
          <a:endParaRPr kumimoji="1" lang="ja-JP" altLang="en-US"/>
        </a:p>
      </dgm:t>
    </dgm:pt>
    <dgm:pt modelId="{D772616D-B5D5-40C2-8DEE-BE4E29AA7A31}" type="sibTrans" cxnId="{27FC3D06-430D-446D-90FB-61DED2719292}">
      <dgm:prSet/>
      <dgm:spPr/>
      <dgm:t>
        <a:bodyPr/>
        <a:lstStyle/>
        <a:p>
          <a:endParaRPr kumimoji="1" lang="ja-JP" altLang="en-US"/>
        </a:p>
      </dgm:t>
    </dgm:pt>
    <dgm:pt modelId="{AE4AAB1E-A42C-42BD-9A4F-631619427140}" type="pres">
      <dgm:prSet presAssocID="{C34C1011-8C7B-41FC-956E-B79F8F9EE0F4}" presName="linear" presStyleCnt="0">
        <dgm:presLayoutVars>
          <dgm:animLvl val="lvl"/>
          <dgm:resizeHandles val="exact"/>
        </dgm:presLayoutVars>
      </dgm:prSet>
      <dgm:spPr/>
      <dgm:t>
        <a:bodyPr/>
        <a:lstStyle/>
        <a:p>
          <a:endParaRPr kumimoji="1" lang="ja-JP" altLang="en-US"/>
        </a:p>
      </dgm:t>
    </dgm:pt>
    <dgm:pt modelId="{59883B88-1C4D-490D-952C-47AF0FE053AD}" type="pres">
      <dgm:prSet presAssocID="{FFCE413F-AADD-4E67-BD73-09B474397E82}" presName="parentText" presStyleLbl="node1" presStyleIdx="0" presStyleCnt="1" custScaleY="62035" custLinFactNeighborY="-8486">
        <dgm:presLayoutVars>
          <dgm:chMax val="0"/>
          <dgm:bulletEnabled val="1"/>
        </dgm:presLayoutVars>
      </dgm:prSet>
      <dgm:spPr/>
      <dgm:t>
        <a:bodyPr/>
        <a:lstStyle/>
        <a:p>
          <a:endParaRPr kumimoji="1" lang="ja-JP" altLang="en-US"/>
        </a:p>
      </dgm:t>
    </dgm:pt>
    <dgm:pt modelId="{ACE20692-7096-401E-9927-729D8B01B81F}" type="pres">
      <dgm:prSet presAssocID="{FFCE413F-AADD-4E67-BD73-09B474397E82}" presName="childText" presStyleLbl="revTx" presStyleIdx="0" presStyleCnt="1">
        <dgm:presLayoutVars>
          <dgm:bulletEnabled val="1"/>
        </dgm:presLayoutVars>
      </dgm:prSet>
      <dgm:spPr/>
      <dgm:t>
        <a:bodyPr/>
        <a:lstStyle/>
        <a:p>
          <a:endParaRPr kumimoji="1" lang="ja-JP" altLang="en-US"/>
        </a:p>
      </dgm:t>
    </dgm:pt>
  </dgm:ptLst>
  <dgm:cxnLst>
    <dgm:cxn modelId="{3B671CF7-43E1-477F-ADF0-7E62A39B23E5}" type="presOf" srcId="{FFCE413F-AADD-4E67-BD73-09B474397E82}" destId="{59883B88-1C4D-490D-952C-47AF0FE053AD}" srcOrd="0" destOrd="0" presId="urn:microsoft.com/office/officeart/2005/8/layout/vList2"/>
    <dgm:cxn modelId="{27FC3D06-430D-446D-90FB-61DED2719292}" srcId="{FFCE413F-AADD-4E67-BD73-09B474397E82}" destId="{D0CEC33B-B816-4EA9-86BE-9B986DEE4D9B}" srcOrd="1" destOrd="0" parTransId="{2C66913A-83C2-41DA-801F-4164BEA9F6C2}" sibTransId="{D772616D-B5D5-40C2-8DEE-BE4E29AA7A31}"/>
    <dgm:cxn modelId="{95306314-B327-43AB-BBD9-4277BE98C121}" type="presOf" srcId="{2B6BBBE2-01CC-406E-AA8A-CBF28BEDB545}" destId="{ACE20692-7096-401E-9927-729D8B01B81F}" srcOrd="0" destOrd="0" presId="urn:microsoft.com/office/officeart/2005/8/layout/vList2"/>
    <dgm:cxn modelId="{D1085E4B-DF8F-48E4-BF96-375AC79EAC55}" srcId="{FFCE413F-AADD-4E67-BD73-09B474397E82}" destId="{2B6BBBE2-01CC-406E-AA8A-CBF28BEDB545}" srcOrd="0" destOrd="0" parTransId="{4C04DCBE-16EF-4D6E-95FA-F6A2E57AB93D}" sibTransId="{791E78E8-8261-48D8-8E00-EA4798EA0120}"/>
    <dgm:cxn modelId="{4BD755AF-0B99-45A5-81F7-0ABA290981BA}" type="presOf" srcId="{D0CEC33B-B816-4EA9-86BE-9B986DEE4D9B}" destId="{ACE20692-7096-401E-9927-729D8B01B81F}" srcOrd="0" destOrd="1" presId="urn:microsoft.com/office/officeart/2005/8/layout/vList2"/>
    <dgm:cxn modelId="{CE681E0B-39D0-433A-A031-EBBA7AECD6AF}" srcId="{C34C1011-8C7B-41FC-956E-B79F8F9EE0F4}" destId="{FFCE413F-AADD-4E67-BD73-09B474397E82}" srcOrd="0" destOrd="0" parTransId="{6723EEB3-4482-46FE-A386-B059D967D166}" sibTransId="{A747B77B-C683-4A6E-921F-721D9D3860A4}"/>
    <dgm:cxn modelId="{89DA6AE3-520C-4E87-965D-FC1907E15D0C}" type="presOf" srcId="{C34C1011-8C7B-41FC-956E-B79F8F9EE0F4}" destId="{AE4AAB1E-A42C-42BD-9A4F-631619427140}" srcOrd="0" destOrd="0" presId="urn:microsoft.com/office/officeart/2005/8/layout/vList2"/>
    <dgm:cxn modelId="{4133F84F-398B-4210-996D-5DC8608D342B}" type="presParOf" srcId="{AE4AAB1E-A42C-42BD-9A4F-631619427140}" destId="{59883B88-1C4D-490D-952C-47AF0FE053AD}" srcOrd="0" destOrd="0" presId="urn:microsoft.com/office/officeart/2005/8/layout/vList2"/>
    <dgm:cxn modelId="{525B3240-31A7-4222-B854-A88110B27E89}" type="presParOf" srcId="{AE4AAB1E-A42C-42BD-9A4F-631619427140}" destId="{ACE20692-7096-401E-9927-729D8B01B81F}"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9FB6B9-282A-4C12-A6F6-8EAE841FD9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2E775FBB-ACAB-4C1F-B766-E5089914FDED}">
      <dgm:prSet phldrT="[テキスト]" custT="1"/>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700" b="1" dirty="0" smtClean="0">
              <a:solidFill>
                <a:schemeClr val="tx1"/>
              </a:solidFill>
            </a:rPr>
            <a:t>居宅介護支援経過への記載</a:t>
          </a:r>
          <a:endParaRPr kumimoji="1" lang="ja-JP" altLang="en-US" sz="1700" b="1" dirty="0">
            <a:solidFill>
              <a:schemeClr val="tx1"/>
            </a:solidFill>
          </a:endParaRPr>
        </a:p>
      </dgm:t>
    </dgm:pt>
    <dgm:pt modelId="{2201E475-E98C-4440-BCEE-B0C94876B667}" type="parTrans" cxnId="{1752D8D3-1EAB-4546-B4D1-7E6C66DE92B3}">
      <dgm:prSet/>
      <dgm:spPr/>
      <dgm:t>
        <a:bodyPr/>
        <a:lstStyle/>
        <a:p>
          <a:endParaRPr kumimoji="1" lang="ja-JP" altLang="en-US" sz="1600"/>
        </a:p>
      </dgm:t>
    </dgm:pt>
    <dgm:pt modelId="{746FB91E-2767-4307-8149-E31E26A21FDD}" type="sibTrans" cxnId="{1752D8D3-1EAB-4546-B4D1-7E6C66DE92B3}">
      <dgm:prSet/>
      <dgm:spPr/>
      <dgm:t>
        <a:bodyPr/>
        <a:lstStyle/>
        <a:p>
          <a:endParaRPr kumimoji="1" lang="ja-JP" altLang="en-US" sz="1600"/>
        </a:p>
      </dgm:t>
    </dgm:pt>
    <dgm:pt modelId="{B48DDEA4-B7BC-448B-B891-F100345C4E10}">
      <dgm:prSet phldrT="[テキスト]" custT="1"/>
      <dgm:spPr/>
      <dgm:t>
        <a:bodyPr/>
        <a:lstStyle/>
        <a:p>
          <a:r>
            <a:rPr kumimoji="1" lang="ja-JP" altLang="en-US" sz="1400" dirty="0" smtClean="0"/>
            <a:t>利用者及び家族の意向や満足度、援助目標の達成度等の支援経過の記載が不十分</a:t>
          </a:r>
          <a:endParaRPr kumimoji="1" lang="ja-JP" altLang="en-US" sz="1400" dirty="0"/>
        </a:p>
      </dgm:t>
    </dgm:pt>
    <dgm:pt modelId="{14B1517D-5E41-413D-A1A5-A1F76B0B5804}" type="parTrans" cxnId="{C005FE8B-50C6-48A9-AA5E-8124F1EB411E}">
      <dgm:prSet/>
      <dgm:spPr/>
      <dgm:t>
        <a:bodyPr/>
        <a:lstStyle/>
        <a:p>
          <a:endParaRPr kumimoji="1" lang="ja-JP" altLang="en-US" sz="1600"/>
        </a:p>
      </dgm:t>
    </dgm:pt>
    <dgm:pt modelId="{39083987-A316-406F-9F90-E150AC08B568}" type="sibTrans" cxnId="{C005FE8B-50C6-48A9-AA5E-8124F1EB411E}">
      <dgm:prSet/>
      <dgm:spPr/>
      <dgm:t>
        <a:bodyPr/>
        <a:lstStyle/>
        <a:p>
          <a:endParaRPr kumimoji="1" lang="ja-JP" altLang="en-US" sz="1600"/>
        </a:p>
      </dgm:t>
    </dgm:pt>
    <dgm:pt modelId="{B97160ED-EFE0-4446-ACCE-8CB4AAB63683}" type="pres">
      <dgm:prSet presAssocID="{E79FB6B9-282A-4C12-A6F6-8EAE841FD9DC}" presName="linear" presStyleCnt="0">
        <dgm:presLayoutVars>
          <dgm:animLvl val="lvl"/>
          <dgm:resizeHandles val="exact"/>
        </dgm:presLayoutVars>
      </dgm:prSet>
      <dgm:spPr/>
      <dgm:t>
        <a:bodyPr/>
        <a:lstStyle/>
        <a:p>
          <a:endParaRPr kumimoji="1" lang="ja-JP" altLang="en-US"/>
        </a:p>
      </dgm:t>
    </dgm:pt>
    <dgm:pt modelId="{947ED930-2C6E-472B-9726-D93588D513B0}" type="pres">
      <dgm:prSet presAssocID="{2E775FBB-ACAB-4C1F-B766-E5089914FDED}" presName="parentText" presStyleLbl="node1" presStyleIdx="0" presStyleCnt="1" custScaleY="59172" custLinFactNeighborY="-10326">
        <dgm:presLayoutVars>
          <dgm:chMax val="0"/>
          <dgm:bulletEnabled val="1"/>
        </dgm:presLayoutVars>
      </dgm:prSet>
      <dgm:spPr/>
      <dgm:t>
        <a:bodyPr/>
        <a:lstStyle/>
        <a:p>
          <a:endParaRPr kumimoji="1" lang="ja-JP" altLang="en-US"/>
        </a:p>
      </dgm:t>
    </dgm:pt>
    <dgm:pt modelId="{6AD21CEF-0645-4E64-AC2E-B91A2F6B3E98}" type="pres">
      <dgm:prSet presAssocID="{2E775FBB-ACAB-4C1F-B766-E5089914FDED}" presName="childText" presStyleLbl="revTx" presStyleIdx="0" presStyleCnt="1">
        <dgm:presLayoutVars>
          <dgm:bulletEnabled val="1"/>
        </dgm:presLayoutVars>
      </dgm:prSet>
      <dgm:spPr/>
      <dgm:t>
        <a:bodyPr/>
        <a:lstStyle/>
        <a:p>
          <a:endParaRPr kumimoji="1" lang="ja-JP" altLang="en-US"/>
        </a:p>
      </dgm:t>
    </dgm:pt>
  </dgm:ptLst>
  <dgm:cxnLst>
    <dgm:cxn modelId="{A83ED972-B783-4E35-A17D-EA3DD3A74BAC}" type="presOf" srcId="{B48DDEA4-B7BC-448B-B891-F100345C4E10}" destId="{6AD21CEF-0645-4E64-AC2E-B91A2F6B3E98}" srcOrd="0" destOrd="0" presId="urn:microsoft.com/office/officeart/2005/8/layout/vList2"/>
    <dgm:cxn modelId="{920FA90A-5B38-401D-B570-AA5A30A191AD}" type="presOf" srcId="{E79FB6B9-282A-4C12-A6F6-8EAE841FD9DC}" destId="{B97160ED-EFE0-4446-ACCE-8CB4AAB63683}" srcOrd="0" destOrd="0" presId="urn:microsoft.com/office/officeart/2005/8/layout/vList2"/>
    <dgm:cxn modelId="{1752D8D3-1EAB-4546-B4D1-7E6C66DE92B3}" srcId="{E79FB6B9-282A-4C12-A6F6-8EAE841FD9DC}" destId="{2E775FBB-ACAB-4C1F-B766-E5089914FDED}" srcOrd="0" destOrd="0" parTransId="{2201E475-E98C-4440-BCEE-B0C94876B667}" sibTransId="{746FB91E-2767-4307-8149-E31E26A21FDD}"/>
    <dgm:cxn modelId="{FC93380C-3481-400D-97B7-E1B06437AB5B}" type="presOf" srcId="{2E775FBB-ACAB-4C1F-B766-E5089914FDED}" destId="{947ED930-2C6E-472B-9726-D93588D513B0}" srcOrd="0" destOrd="0" presId="urn:microsoft.com/office/officeart/2005/8/layout/vList2"/>
    <dgm:cxn modelId="{C005FE8B-50C6-48A9-AA5E-8124F1EB411E}" srcId="{2E775FBB-ACAB-4C1F-B766-E5089914FDED}" destId="{B48DDEA4-B7BC-448B-B891-F100345C4E10}" srcOrd="0" destOrd="0" parTransId="{14B1517D-5E41-413D-A1A5-A1F76B0B5804}" sibTransId="{39083987-A316-406F-9F90-E150AC08B568}"/>
    <dgm:cxn modelId="{B1A5B3A3-424C-4ECA-9299-0DF847E328CA}" type="presParOf" srcId="{B97160ED-EFE0-4446-ACCE-8CB4AAB63683}" destId="{947ED930-2C6E-472B-9726-D93588D513B0}" srcOrd="0" destOrd="0" presId="urn:microsoft.com/office/officeart/2005/8/layout/vList2"/>
    <dgm:cxn modelId="{615ADFEB-92F9-4EF4-9B4A-1FCA817660F9}" type="presParOf" srcId="{B97160ED-EFE0-4446-ACCE-8CB4AAB63683}" destId="{6AD21CEF-0645-4E64-AC2E-B91A2F6B3E98}" srcOrd="1"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3E5A8F-FE9C-4FF3-A162-1C6B61842E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1740FCF8-3C38-4371-A800-21EB4A30D7E2}">
      <dgm:prSet phldrT="[テキスト]" custT="1"/>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800" b="1" dirty="0" smtClean="0">
              <a:solidFill>
                <a:schemeClr val="tx1"/>
              </a:solidFill>
            </a:rPr>
            <a:t>基本情報に関する項目</a:t>
          </a:r>
          <a:endParaRPr kumimoji="1" lang="ja-JP" altLang="en-US" sz="1800" b="1" dirty="0">
            <a:solidFill>
              <a:schemeClr val="tx1"/>
            </a:solidFill>
          </a:endParaRPr>
        </a:p>
      </dgm:t>
    </dgm:pt>
    <dgm:pt modelId="{0D4E2F28-8D6D-4F63-A1E7-491D862D1E65}" type="parTrans" cxnId="{765363C2-DB8F-415C-B2C7-819385A57978}">
      <dgm:prSet/>
      <dgm:spPr/>
      <dgm:t>
        <a:bodyPr/>
        <a:lstStyle/>
        <a:p>
          <a:endParaRPr kumimoji="1" lang="ja-JP" altLang="en-US" sz="1100"/>
        </a:p>
      </dgm:t>
    </dgm:pt>
    <dgm:pt modelId="{EDF0C34E-0122-431B-9468-095FD6210441}" type="sibTrans" cxnId="{765363C2-DB8F-415C-B2C7-819385A57978}">
      <dgm:prSet/>
      <dgm:spPr/>
      <dgm:t>
        <a:bodyPr/>
        <a:lstStyle/>
        <a:p>
          <a:endParaRPr kumimoji="1" lang="ja-JP" altLang="en-US" sz="1100"/>
        </a:p>
      </dgm:t>
    </dgm:pt>
    <dgm:pt modelId="{F469C544-4D83-451E-9716-9C64395CE14D}">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dirty="0" smtClean="0"/>
            <a:t>基本情報（受付、利用者基本情報）</a:t>
          </a:r>
          <a:endParaRPr kumimoji="1" lang="ja-JP" altLang="en-US" sz="1500" dirty="0"/>
        </a:p>
      </dgm:t>
    </dgm:pt>
    <dgm:pt modelId="{FA70CE43-2628-4C50-8660-C77E68D9EFDE}" type="parTrans" cxnId="{8D34EE79-1930-49E0-8830-F4C5C188207E}">
      <dgm:prSet/>
      <dgm:spPr/>
      <dgm:t>
        <a:bodyPr/>
        <a:lstStyle/>
        <a:p>
          <a:endParaRPr kumimoji="1" lang="ja-JP" altLang="en-US" sz="1100"/>
        </a:p>
      </dgm:t>
    </dgm:pt>
    <dgm:pt modelId="{60FCA655-54D6-4D3A-9E03-B708E7F7DB7D}" type="sibTrans" cxnId="{8D34EE79-1930-49E0-8830-F4C5C188207E}">
      <dgm:prSet/>
      <dgm:spPr/>
      <dgm:t>
        <a:bodyPr/>
        <a:lstStyle/>
        <a:p>
          <a:endParaRPr kumimoji="1" lang="ja-JP" altLang="en-US" sz="1100"/>
        </a:p>
      </dgm:t>
    </dgm:pt>
    <dgm:pt modelId="{B330DCEF-FD95-4D27-9085-1447D0D98F48}">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dirty="0" smtClean="0"/>
            <a:t>利用者の被保険者情報</a:t>
          </a:r>
          <a:endParaRPr kumimoji="1" lang="ja-JP" altLang="en-US" sz="1500" dirty="0"/>
        </a:p>
      </dgm:t>
    </dgm:pt>
    <dgm:pt modelId="{C0CD59E2-594E-4736-9144-F498C806441E}" type="parTrans" cxnId="{8AC77838-80D4-4F94-9594-208709549D7C}">
      <dgm:prSet/>
      <dgm:spPr/>
      <dgm:t>
        <a:bodyPr/>
        <a:lstStyle/>
        <a:p>
          <a:endParaRPr kumimoji="1" lang="ja-JP" altLang="en-US" sz="1100"/>
        </a:p>
      </dgm:t>
    </dgm:pt>
    <dgm:pt modelId="{C22CD119-38AA-485E-93F9-E430C8CCBA1A}" type="sibTrans" cxnId="{8AC77838-80D4-4F94-9594-208709549D7C}">
      <dgm:prSet/>
      <dgm:spPr/>
      <dgm:t>
        <a:bodyPr/>
        <a:lstStyle/>
        <a:p>
          <a:endParaRPr kumimoji="1" lang="ja-JP" altLang="en-US" sz="1100"/>
        </a:p>
      </dgm:t>
    </dgm:pt>
    <dgm:pt modelId="{13A4BDA0-EF58-474B-88E6-59EFCB5ADC61}">
      <dgm:prSet phldrT="[テキスト]" custT="1"/>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800" b="1" dirty="0" smtClean="0">
              <a:solidFill>
                <a:schemeClr val="tx1"/>
              </a:solidFill>
            </a:rPr>
            <a:t>課題分析に関する項目</a:t>
          </a:r>
          <a:endParaRPr kumimoji="1" lang="ja-JP" altLang="en-US" sz="1800" b="1" dirty="0">
            <a:solidFill>
              <a:schemeClr val="tx1"/>
            </a:solidFill>
          </a:endParaRPr>
        </a:p>
      </dgm:t>
    </dgm:pt>
    <dgm:pt modelId="{0BC44062-1318-4098-8C17-47A9E9876FC2}" type="parTrans" cxnId="{8188C41C-50F8-41A3-890A-F34DE376EC5C}">
      <dgm:prSet/>
      <dgm:spPr/>
      <dgm:t>
        <a:bodyPr/>
        <a:lstStyle/>
        <a:p>
          <a:endParaRPr kumimoji="1" lang="ja-JP" altLang="en-US" sz="1100"/>
        </a:p>
      </dgm:t>
    </dgm:pt>
    <dgm:pt modelId="{35F07642-8FEB-4EFC-8A13-6084CF551555}" type="sibTrans" cxnId="{8188C41C-50F8-41A3-890A-F34DE376EC5C}">
      <dgm:prSet/>
      <dgm:spPr/>
      <dgm:t>
        <a:bodyPr/>
        <a:lstStyle/>
        <a:p>
          <a:endParaRPr kumimoji="1" lang="ja-JP" altLang="en-US" sz="1100"/>
        </a:p>
      </dgm:t>
    </dgm:pt>
    <dgm:pt modelId="{14D0CB51-3096-4889-9B3A-7CCB16DB505F}">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dirty="0" smtClean="0"/>
            <a:t>健康状態　　　　　　　　　　</a:t>
          </a:r>
          <a:r>
            <a:rPr kumimoji="1" lang="ja-JP" altLang="en-US" sz="1500" b="1" dirty="0" smtClean="0"/>
            <a:t>・</a:t>
          </a:r>
          <a:r>
            <a:rPr kumimoji="1" lang="en-US" altLang="ja-JP" sz="1500" dirty="0" smtClean="0"/>
            <a:t>ADL</a:t>
          </a:r>
          <a:endParaRPr kumimoji="1" lang="ja-JP" altLang="en-US" sz="1500" b="1" dirty="0"/>
        </a:p>
      </dgm:t>
    </dgm:pt>
    <dgm:pt modelId="{68DEF9BA-9241-472F-ABF1-318E69A4775A}" type="parTrans" cxnId="{B0128F82-7E10-49A9-9A0E-9CE6DDD4EFD4}">
      <dgm:prSet/>
      <dgm:spPr/>
      <dgm:t>
        <a:bodyPr/>
        <a:lstStyle/>
        <a:p>
          <a:endParaRPr kumimoji="1" lang="ja-JP" altLang="en-US" sz="1100"/>
        </a:p>
      </dgm:t>
    </dgm:pt>
    <dgm:pt modelId="{625691AE-0B0E-4B6A-BBB5-B1C18E1F715A}" type="sibTrans" cxnId="{B0128F82-7E10-49A9-9A0E-9CE6DDD4EFD4}">
      <dgm:prSet/>
      <dgm:spPr/>
      <dgm:t>
        <a:bodyPr/>
        <a:lstStyle/>
        <a:p>
          <a:endParaRPr kumimoji="1" lang="ja-JP" altLang="en-US" sz="1100"/>
        </a:p>
      </dgm:t>
    </dgm:pt>
    <dgm:pt modelId="{93135449-CF1F-4588-BEDF-6EEB25A17885}">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dirty="0" smtClean="0"/>
            <a:t>生活状況</a:t>
          </a:r>
          <a:endParaRPr kumimoji="1" lang="ja-JP" altLang="en-US" sz="1500" dirty="0"/>
        </a:p>
      </dgm:t>
    </dgm:pt>
    <dgm:pt modelId="{F059C2D6-31D2-4077-A537-A18722B781CC}" type="parTrans" cxnId="{7BA99D43-09FC-4B73-883A-C6B6AB0B6AC2}">
      <dgm:prSet/>
      <dgm:spPr/>
      <dgm:t>
        <a:bodyPr/>
        <a:lstStyle/>
        <a:p>
          <a:endParaRPr kumimoji="1" lang="ja-JP" altLang="en-US" sz="1600"/>
        </a:p>
      </dgm:t>
    </dgm:pt>
    <dgm:pt modelId="{9BA5ECF1-EBCD-403B-B1EF-1E8C16E4A591}" type="sibTrans" cxnId="{7BA99D43-09FC-4B73-883A-C6B6AB0B6AC2}">
      <dgm:prSet/>
      <dgm:spPr/>
      <dgm:t>
        <a:bodyPr/>
        <a:lstStyle/>
        <a:p>
          <a:endParaRPr kumimoji="1" lang="ja-JP" altLang="en-US" sz="1600"/>
        </a:p>
      </dgm:t>
    </dgm:pt>
    <dgm:pt modelId="{22FA525E-35F1-4EAC-806E-AD32EA86D4E9}">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dirty="0" smtClean="0"/>
            <a:t>現在利用しているサービスの状況</a:t>
          </a:r>
          <a:endParaRPr kumimoji="1" lang="ja-JP" altLang="en-US" sz="1500" dirty="0"/>
        </a:p>
      </dgm:t>
    </dgm:pt>
    <dgm:pt modelId="{0A1F80F6-BE18-4F2E-A5FF-17D201B20AF0}" type="parTrans" cxnId="{0994008B-9D29-438B-8792-2B245A0B4EE6}">
      <dgm:prSet/>
      <dgm:spPr/>
      <dgm:t>
        <a:bodyPr/>
        <a:lstStyle/>
        <a:p>
          <a:endParaRPr kumimoji="1" lang="ja-JP" altLang="en-US" sz="1600"/>
        </a:p>
      </dgm:t>
    </dgm:pt>
    <dgm:pt modelId="{6D06EDDD-4AD1-4059-ACE1-5FC8A562849C}" type="sibTrans" cxnId="{0994008B-9D29-438B-8792-2B245A0B4EE6}">
      <dgm:prSet/>
      <dgm:spPr/>
      <dgm:t>
        <a:bodyPr/>
        <a:lstStyle/>
        <a:p>
          <a:endParaRPr kumimoji="1" lang="ja-JP" altLang="en-US" sz="1600"/>
        </a:p>
      </dgm:t>
    </dgm:pt>
    <dgm:pt modelId="{BF53114B-169A-4819-A1A9-6AA9DE996ADA}">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dirty="0" smtClean="0"/>
            <a:t>障害老人の日常生活自立度</a:t>
          </a:r>
          <a:endParaRPr kumimoji="1" lang="ja-JP" altLang="en-US" sz="1500" dirty="0"/>
        </a:p>
      </dgm:t>
    </dgm:pt>
    <dgm:pt modelId="{79BAC0E6-C18E-4CA7-B1DF-A41B574D7C96}" type="parTrans" cxnId="{F443E801-D177-42A0-A030-3EE40EB66557}">
      <dgm:prSet/>
      <dgm:spPr/>
      <dgm:t>
        <a:bodyPr/>
        <a:lstStyle/>
        <a:p>
          <a:endParaRPr kumimoji="1" lang="ja-JP" altLang="en-US"/>
        </a:p>
      </dgm:t>
    </dgm:pt>
    <dgm:pt modelId="{25EE7EAE-5BA2-47EF-8BB5-BC2B56487558}" type="sibTrans" cxnId="{F443E801-D177-42A0-A030-3EE40EB66557}">
      <dgm:prSet/>
      <dgm:spPr/>
      <dgm:t>
        <a:bodyPr/>
        <a:lstStyle/>
        <a:p>
          <a:endParaRPr kumimoji="1" lang="ja-JP" altLang="en-US"/>
        </a:p>
      </dgm:t>
    </dgm:pt>
    <dgm:pt modelId="{EF3743B5-5FC8-4205-A920-DD54850C2A6C}">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dirty="0" smtClean="0"/>
            <a:t>認知症である老人の日常生活自立度</a:t>
          </a:r>
          <a:endParaRPr kumimoji="1" lang="ja-JP" altLang="en-US" sz="1500" dirty="0"/>
        </a:p>
      </dgm:t>
    </dgm:pt>
    <dgm:pt modelId="{DCEED075-BEED-44E3-93CD-3EF0806870CF}" type="parTrans" cxnId="{2F9ACAB4-8847-44D7-9B13-441204418EC0}">
      <dgm:prSet/>
      <dgm:spPr/>
      <dgm:t>
        <a:bodyPr/>
        <a:lstStyle/>
        <a:p>
          <a:endParaRPr kumimoji="1" lang="ja-JP" altLang="en-US"/>
        </a:p>
      </dgm:t>
    </dgm:pt>
    <dgm:pt modelId="{7E61D47A-22BD-4ACE-A24B-FEEB01610AFB}" type="sibTrans" cxnId="{2F9ACAB4-8847-44D7-9B13-441204418EC0}">
      <dgm:prSet/>
      <dgm:spPr/>
      <dgm:t>
        <a:bodyPr/>
        <a:lstStyle/>
        <a:p>
          <a:endParaRPr kumimoji="1" lang="ja-JP" altLang="en-US"/>
        </a:p>
      </dgm:t>
    </dgm:pt>
    <dgm:pt modelId="{B1DFFEC3-8103-4B48-8E6E-54BC7F73A8C7}">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dirty="0" smtClean="0"/>
            <a:t>主訴</a:t>
          </a:r>
          <a:endParaRPr kumimoji="1" lang="ja-JP" altLang="en-US" sz="1500" dirty="0"/>
        </a:p>
      </dgm:t>
    </dgm:pt>
    <dgm:pt modelId="{7D1D9F23-8185-4ECB-A2FE-927D6650AD34}" type="parTrans" cxnId="{E2EDED34-355A-4193-81EC-36C840C6C906}">
      <dgm:prSet/>
      <dgm:spPr/>
      <dgm:t>
        <a:bodyPr/>
        <a:lstStyle/>
        <a:p>
          <a:endParaRPr kumimoji="1" lang="ja-JP" altLang="en-US"/>
        </a:p>
      </dgm:t>
    </dgm:pt>
    <dgm:pt modelId="{087B539C-94DB-4537-8B5E-D0FAEE877393}" type="sibTrans" cxnId="{E2EDED34-355A-4193-81EC-36C840C6C906}">
      <dgm:prSet/>
      <dgm:spPr/>
      <dgm:t>
        <a:bodyPr/>
        <a:lstStyle/>
        <a:p>
          <a:endParaRPr kumimoji="1" lang="ja-JP" altLang="en-US"/>
        </a:p>
      </dgm:t>
    </dgm:pt>
    <dgm:pt modelId="{2C2193A8-491F-4C35-8A3B-B8C2FEE293D4}">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dirty="0" smtClean="0"/>
            <a:t>課題分析（アセスメント）理由</a:t>
          </a:r>
          <a:endParaRPr kumimoji="1" lang="ja-JP" altLang="en-US" sz="1500" dirty="0"/>
        </a:p>
      </dgm:t>
    </dgm:pt>
    <dgm:pt modelId="{58BD7681-0086-441E-8E2B-35AD63C96557}" type="parTrans" cxnId="{8980F8FD-1049-4E36-BDCD-7B6CA19CD865}">
      <dgm:prSet/>
      <dgm:spPr/>
      <dgm:t>
        <a:bodyPr/>
        <a:lstStyle/>
        <a:p>
          <a:endParaRPr kumimoji="1" lang="ja-JP" altLang="en-US"/>
        </a:p>
      </dgm:t>
    </dgm:pt>
    <dgm:pt modelId="{828018B9-A191-4D6D-9BBC-CF39BABE774B}" type="sibTrans" cxnId="{8980F8FD-1049-4E36-BDCD-7B6CA19CD865}">
      <dgm:prSet/>
      <dgm:spPr/>
      <dgm:t>
        <a:bodyPr/>
        <a:lstStyle/>
        <a:p>
          <a:endParaRPr kumimoji="1" lang="ja-JP" altLang="en-US"/>
        </a:p>
      </dgm:t>
    </dgm:pt>
    <dgm:pt modelId="{5749598D-E14C-4B7D-93DC-7D09ED83F171}">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dirty="0" smtClean="0"/>
            <a:t>認定情報</a:t>
          </a:r>
          <a:endParaRPr kumimoji="1" lang="ja-JP" altLang="en-US" sz="1500" dirty="0"/>
        </a:p>
      </dgm:t>
    </dgm:pt>
    <dgm:pt modelId="{C7419789-882C-47E1-92A2-609D7DFBC7DB}" type="parTrans" cxnId="{817F0C2A-DF89-4CD4-8EBD-8242D0F731DC}">
      <dgm:prSet/>
      <dgm:spPr/>
      <dgm:t>
        <a:bodyPr/>
        <a:lstStyle/>
        <a:p>
          <a:endParaRPr kumimoji="1" lang="ja-JP" altLang="en-US"/>
        </a:p>
      </dgm:t>
    </dgm:pt>
    <dgm:pt modelId="{C0C95E9D-68BD-42F5-A1E2-ACEA7894B62B}" type="sibTrans" cxnId="{817F0C2A-DF89-4CD4-8EBD-8242D0F731DC}">
      <dgm:prSet/>
      <dgm:spPr/>
      <dgm:t>
        <a:bodyPr/>
        <a:lstStyle/>
        <a:p>
          <a:endParaRPr kumimoji="1" lang="ja-JP" altLang="en-US"/>
        </a:p>
      </dgm:t>
    </dgm:pt>
    <dgm:pt modelId="{7ED83712-5EBC-4EA4-A449-002001526C14}">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en-US" altLang="ja-JP" sz="1500" dirty="0" smtClean="0"/>
            <a:t>IADL</a:t>
          </a:r>
          <a:r>
            <a:rPr kumimoji="1" lang="ja-JP" altLang="en-US" sz="1500" dirty="0" smtClean="0"/>
            <a:t>　　　　　　　　　　　　 </a:t>
          </a:r>
          <a:r>
            <a:rPr kumimoji="1" lang="ja-JP" altLang="en-US" sz="1500" b="1" dirty="0" smtClean="0"/>
            <a:t>・</a:t>
          </a:r>
          <a:r>
            <a:rPr kumimoji="1" lang="ja-JP" altLang="en-US" sz="1500" dirty="0" smtClean="0"/>
            <a:t>認知</a:t>
          </a:r>
          <a:endParaRPr kumimoji="1" lang="ja-JP" altLang="en-US" sz="1500" b="1" dirty="0"/>
        </a:p>
      </dgm:t>
    </dgm:pt>
    <dgm:pt modelId="{D565D3CB-1E86-49BA-84A7-19A3A607F1A4}" type="parTrans" cxnId="{6164928D-6480-4B19-A51E-00C9C3913AB4}">
      <dgm:prSet/>
      <dgm:spPr/>
      <dgm:t>
        <a:bodyPr/>
        <a:lstStyle/>
        <a:p>
          <a:endParaRPr kumimoji="1" lang="ja-JP" altLang="en-US"/>
        </a:p>
      </dgm:t>
    </dgm:pt>
    <dgm:pt modelId="{C5D3274A-86AF-4103-8F89-504FE72BB409}" type="sibTrans" cxnId="{6164928D-6480-4B19-A51E-00C9C3913AB4}">
      <dgm:prSet/>
      <dgm:spPr/>
      <dgm:t>
        <a:bodyPr/>
        <a:lstStyle/>
        <a:p>
          <a:endParaRPr kumimoji="1" lang="ja-JP" altLang="en-US"/>
        </a:p>
      </dgm:t>
    </dgm:pt>
    <dgm:pt modelId="{5324B8B5-07A0-4FAA-A3DF-2E1E80EE1A4D}">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dirty="0" smtClean="0"/>
            <a:t>コミュニケーション能力</a:t>
          </a:r>
          <a:r>
            <a:rPr kumimoji="1" lang="ja-JP" altLang="en-US" sz="1500" dirty="0" err="1" smtClean="0">
              <a:solidFill>
                <a:schemeClr val="bg1"/>
              </a:solidFill>
            </a:rPr>
            <a:t>い</a:t>
          </a:r>
          <a:r>
            <a:rPr kumimoji="1" lang="ja-JP" altLang="en-US" sz="1500" dirty="0" smtClean="0">
              <a:solidFill>
                <a:schemeClr val="bg1"/>
              </a:solidFill>
            </a:rPr>
            <a:t> </a:t>
          </a:r>
          <a:r>
            <a:rPr kumimoji="1" lang="ja-JP" altLang="en-US" sz="1500" b="1" dirty="0" smtClean="0"/>
            <a:t>・</a:t>
          </a:r>
          <a:r>
            <a:rPr kumimoji="1" lang="ja-JP" altLang="en-US" sz="1500" dirty="0" smtClean="0"/>
            <a:t>社会との関わり</a:t>
          </a:r>
          <a:endParaRPr kumimoji="1" lang="ja-JP" altLang="en-US" sz="1500" b="1" dirty="0"/>
        </a:p>
      </dgm:t>
    </dgm:pt>
    <dgm:pt modelId="{E273AECF-ED20-4AFA-BCD2-719C8E85919A}" type="parTrans" cxnId="{B0AAF59E-3290-4DDD-B128-5B0A0E5BCA8A}">
      <dgm:prSet/>
      <dgm:spPr/>
      <dgm:t>
        <a:bodyPr/>
        <a:lstStyle/>
        <a:p>
          <a:endParaRPr kumimoji="1" lang="ja-JP" altLang="en-US"/>
        </a:p>
      </dgm:t>
    </dgm:pt>
    <dgm:pt modelId="{70D304E1-327F-48C9-83A9-04C3A35BD832}" type="sibTrans" cxnId="{B0AAF59E-3290-4DDD-B128-5B0A0E5BCA8A}">
      <dgm:prSet/>
      <dgm:spPr/>
      <dgm:t>
        <a:bodyPr/>
        <a:lstStyle/>
        <a:p>
          <a:endParaRPr kumimoji="1" lang="ja-JP" altLang="en-US"/>
        </a:p>
      </dgm:t>
    </dgm:pt>
    <dgm:pt modelId="{7BD84F83-EADF-4111-AC1E-41A27927B9D8}">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dirty="0" smtClean="0"/>
            <a:t>排尿・排便</a:t>
          </a:r>
          <a:r>
            <a:rPr kumimoji="1" lang="ja-JP" altLang="en-US" sz="1500" dirty="0" err="1" smtClean="0">
              <a:solidFill>
                <a:schemeClr val="bg1"/>
              </a:solidFill>
            </a:rPr>
            <a:t>い</a:t>
          </a:r>
          <a:r>
            <a:rPr kumimoji="1" lang="ja-JP" altLang="en-US" sz="1500" dirty="0" err="1" smtClean="0"/>
            <a:t>　　</a:t>
          </a:r>
          <a:r>
            <a:rPr kumimoji="1" lang="ja-JP" altLang="en-US" sz="1500" dirty="0" smtClean="0"/>
            <a:t>　　　　　  </a:t>
          </a:r>
          <a:r>
            <a:rPr kumimoji="1" lang="ja-JP" altLang="en-US" sz="1500" b="1" dirty="0" smtClean="0"/>
            <a:t>・</a:t>
          </a:r>
          <a:r>
            <a:rPr kumimoji="1" lang="ja-JP" altLang="en-US" sz="1500" dirty="0" err="1" smtClean="0"/>
            <a:t>じょく</a:t>
          </a:r>
          <a:r>
            <a:rPr kumimoji="1" lang="ja-JP" altLang="en-US" sz="1500" dirty="0" smtClean="0"/>
            <a:t>瘡・皮膚の問題</a:t>
          </a:r>
          <a:endParaRPr kumimoji="1" lang="ja-JP" altLang="en-US" sz="1500" b="1" dirty="0"/>
        </a:p>
      </dgm:t>
    </dgm:pt>
    <dgm:pt modelId="{3F9DCD32-7DE1-49F1-9014-28CD4E28744B}" type="parTrans" cxnId="{B27E3429-F045-4DAF-A1EA-6DF970D2CE0B}">
      <dgm:prSet/>
      <dgm:spPr/>
      <dgm:t>
        <a:bodyPr/>
        <a:lstStyle/>
        <a:p>
          <a:endParaRPr kumimoji="1" lang="ja-JP" altLang="en-US"/>
        </a:p>
      </dgm:t>
    </dgm:pt>
    <dgm:pt modelId="{0619050C-E1FB-44FE-863F-D5B5DCB59B18}" type="sibTrans" cxnId="{B27E3429-F045-4DAF-A1EA-6DF970D2CE0B}">
      <dgm:prSet/>
      <dgm:spPr/>
      <dgm:t>
        <a:bodyPr/>
        <a:lstStyle/>
        <a:p>
          <a:endParaRPr kumimoji="1" lang="ja-JP" altLang="en-US"/>
        </a:p>
      </dgm:t>
    </dgm:pt>
    <dgm:pt modelId="{D8DA0004-72AC-4702-A77A-531DB4E09880}">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dirty="0" smtClean="0"/>
            <a:t>口腔衛生</a:t>
          </a:r>
          <a:r>
            <a:rPr kumimoji="1" lang="ja-JP" altLang="en-US" sz="1500" dirty="0" smtClean="0">
              <a:solidFill>
                <a:schemeClr val="bg1"/>
              </a:solidFill>
            </a:rPr>
            <a:t>いい</a:t>
          </a:r>
          <a:r>
            <a:rPr kumimoji="1" lang="ja-JP" altLang="en-US" sz="1500" dirty="0" smtClean="0"/>
            <a:t>　　　　　　　</a:t>
          </a:r>
          <a:r>
            <a:rPr kumimoji="1" lang="ja-JP" altLang="en-US" sz="1500" b="1" dirty="0" smtClean="0"/>
            <a:t>・</a:t>
          </a:r>
          <a:r>
            <a:rPr kumimoji="1" lang="ja-JP" altLang="en-US" sz="1500" dirty="0" smtClean="0"/>
            <a:t>食事摂取</a:t>
          </a:r>
          <a:endParaRPr kumimoji="1" lang="ja-JP" altLang="en-US" sz="1500" b="1" dirty="0"/>
        </a:p>
      </dgm:t>
    </dgm:pt>
    <dgm:pt modelId="{03FAA4F1-7E93-43F9-896B-55A165FE4D2D}" type="parTrans" cxnId="{58118C76-9637-4E2A-95FA-5896EA7DCCBD}">
      <dgm:prSet/>
      <dgm:spPr/>
      <dgm:t>
        <a:bodyPr/>
        <a:lstStyle/>
        <a:p>
          <a:endParaRPr kumimoji="1" lang="ja-JP" altLang="en-US"/>
        </a:p>
      </dgm:t>
    </dgm:pt>
    <dgm:pt modelId="{13EAF1BA-409A-4D70-9C3E-3B1741F02CB0}" type="sibTrans" cxnId="{58118C76-9637-4E2A-95FA-5896EA7DCCBD}">
      <dgm:prSet/>
      <dgm:spPr/>
      <dgm:t>
        <a:bodyPr/>
        <a:lstStyle/>
        <a:p>
          <a:endParaRPr kumimoji="1" lang="ja-JP" altLang="en-US"/>
        </a:p>
      </dgm:t>
    </dgm:pt>
    <dgm:pt modelId="{6DF51075-D6CA-4C8A-868A-20F834E8EC6B}">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dirty="0" smtClean="0"/>
            <a:t>問題行動</a:t>
          </a:r>
          <a:r>
            <a:rPr kumimoji="1" lang="ja-JP" altLang="en-US" sz="1500" dirty="0" smtClean="0">
              <a:solidFill>
                <a:schemeClr val="bg1"/>
              </a:solidFill>
            </a:rPr>
            <a:t>いい</a:t>
          </a:r>
          <a:r>
            <a:rPr kumimoji="1" lang="ja-JP" altLang="en-US" sz="1500" dirty="0" smtClean="0"/>
            <a:t>　　　　　　　</a:t>
          </a:r>
          <a:r>
            <a:rPr kumimoji="1" lang="ja-JP" altLang="en-US" sz="1500" b="1" dirty="0" smtClean="0"/>
            <a:t>・</a:t>
          </a:r>
          <a:r>
            <a:rPr kumimoji="1" lang="ja-JP" altLang="en-US" sz="1500" dirty="0" smtClean="0"/>
            <a:t>介護力</a:t>
          </a:r>
          <a:endParaRPr kumimoji="1" lang="ja-JP" altLang="en-US" sz="1500" b="1" dirty="0"/>
        </a:p>
      </dgm:t>
    </dgm:pt>
    <dgm:pt modelId="{100F735C-BA4D-410A-8AAA-7905B8DA17D4}" type="parTrans" cxnId="{000FC657-D6A0-4599-A781-09FB67B37CDF}">
      <dgm:prSet/>
      <dgm:spPr/>
      <dgm:t>
        <a:bodyPr/>
        <a:lstStyle/>
        <a:p>
          <a:endParaRPr kumimoji="1" lang="ja-JP" altLang="en-US"/>
        </a:p>
      </dgm:t>
    </dgm:pt>
    <dgm:pt modelId="{B53F3733-85AA-4792-AEAC-87427A8FEED3}" type="sibTrans" cxnId="{000FC657-D6A0-4599-A781-09FB67B37CDF}">
      <dgm:prSet/>
      <dgm:spPr/>
      <dgm:t>
        <a:bodyPr/>
        <a:lstStyle/>
        <a:p>
          <a:endParaRPr kumimoji="1" lang="ja-JP" altLang="en-US"/>
        </a:p>
      </dgm:t>
    </dgm:pt>
    <dgm:pt modelId="{BFBDB3C5-C3A2-4282-90CC-A557EB5DE530}">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dirty="0" smtClean="0"/>
            <a:t>居住環境</a:t>
          </a:r>
          <a:r>
            <a:rPr kumimoji="1" lang="ja-JP" altLang="en-US" sz="1500" dirty="0" smtClean="0">
              <a:solidFill>
                <a:schemeClr val="bg1"/>
              </a:solidFill>
            </a:rPr>
            <a:t>いい</a:t>
          </a:r>
          <a:r>
            <a:rPr kumimoji="1" lang="ja-JP" altLang="en-US" sz="1500" dirty="0" smtClean="0"/>
            <a:t>　　　　　　　</a:t>
          </a:r>
          <a:r>
            <a:rPr kumimoji="1" lang="ja-JP" altLang="en-US" sz="1500" b="1" dirty="0" smtClean="0"/>
            <a:t>・</a:t>
          </a:r>
          <a:r>
            <a:rPr kumimoji="1" lang="ja-JP" altLang="en-US" sz="1500" dirty="0" smtClean="0"/>
            <a:t>特別な状況</a:t>
          </a:r>
          <a:endParaRPr kumimoji="1" lang="ja-JP" altLang="en-US" sz="1500" dirty="0"/>
        </a:p>
      </dgm:t>
    </dgm:pt>
    <dgm:pt modelId="{DC27319C-52AD-46E7-BAD8-5A60B1FBD510}" type="parTrans" cxnId="{700C2C5C-CBCB-4B6F-A5A3-E38389018D6A}">
      <dgm:prSet/>
      <dgm:spPr/>
      <dgm:t>
        <a:bodyPr/>
        <a:lstStyle/>
        <a:p>
          <a:endParaRPr kumimoji="1" lang="ja-JP" altLang="en-US"/>
        </a:p>
      </dgm:t>
    </dgm:pt>
    <dgm:pt modelId="{D9C919F9-1C0B-4604-A52D-2ECE08E7006A}" type="sibTrans" cxnId="{700C2C5C-CBCB-4B6F-A5A3-E38389018D6A}">
      <dgm:prSet/>
      <dgm:spPr/>
      <dgm:t>
        <a:bodyPr/>
        <a:lstStyle/>
        <a:p>
          <a:endParaRPr kumimoji="1" lang="ja-JP" altLang="en-US"/>
        </a:p>
      </dgm:t>
    </dgm:pt>
    <dgm:pt modelId="{88138317-7893-4601-9BC8-596B772702E9}" type="pres">
      <dgm:prSet presAssocID="{C13E5A8F-FE9C-4FF3-A162-1C6B61842EDB}" presName="Name0" presStyleCnt="0">
        <dgm:presLayoutVars>
          <dgm:dir/>
          <dgm:animLvl val="lvl"/>
          <dgm:resizeHandles val="exact"/>
        </dgm:presLayoutVars>
      </dgm:prSet>
      <dgm:spPr/>
      <dgm:t>
        <a:bodyPr/>
        <a:lstStyle/>
        <a:p>
          <a:endParaRPr kumimoji="1" lang="ja-JP" altLang="en-US"/>
        </a:p>
      </dgm:t>
    </dgm:pt>
    <dgm:pt modelId="{283B12EC-F8B0-4E50-B5E6-8CFFF4C43DDF}" type="pres">
      <dgm:prSet presAssocID="{1740FCF8-3C38-4371-A800-21EB4A30D7E2}" presName="composite" presStyleCnt="0"/>
      <dgm:spPr/>
    </dgm:pt>
    <dgm:pt modelId="{A12BF1D3-5CEE-4F55-AE63-B121342365BF}" type="pres">
      <dgm:prSet presAssocID="{1740FCF8-3C38-4371-A800-21EB4A30D7E2}" presName="parTx" presStyleLbl="alignNode1" presStyleIdx="0" presStyleCnt="2" custScaleY="98738">
        <dgm:presLayoutVars>
          <dgm:chMax val="0"/>
          <dgm:chPref val="0"/>
          <dgm:bulletEnabled val="1"/>
        </dgm:presLayoutVars>
      </dgm:prSet>
      <dgm:spPr/>
      <dgm:t>
        <a:bodyPr/>
        <a:lstStyle/>
        <a:p>
          <a:endParaRPr kumimoji="1" lang="ja-JP" altLang="en-US"/>
        </a:p>
      </dgm:t>
    </dgm:pt>
    <dgm:pt modelId="{88010F7C-4BED-4A60-B87F-A4DA3B02449D}" type="pres">
      <dgm:prSet presAssocID="{1740FCF8-3C38-4371-A800-21EB4A30D7E2}" presName="desTx" presStyleLbl="alignAccFollowNode1" presStyleIdx="0" presStyleCnt="2">
        <dgm:presLayoutVars>
          <dgm:bulletEnabled val="1"/>
        </dgm:presLayoutVars>
      </dgm:prSet>
      <dgm:spPr/>
      <dgm:t>
        <a:bodyPr/>
        <a:lstStyle/>
        <a:p>
          <a:endParaRPr kumimoji="1" lang="ja-JP" altLang="en-US"/>
        </a:p>
      </dgm:t>
    </dgm:pt>
    <dgm:pt modelId="{2C93C5B1-AEE8-448F-B86B-8F4C3C7DD418}" type="pres">
      <dgm:prSet presAssocID="{EDF0C34E-0122-431B-9468-095FD6210441}" presName="space" presStyleCnt="0"/>
      <dgm:spPr/>
    </dgm:pt>
    <dgm:pt modelId="{1D057105-B6A9-49EB-AF96-6EA9AE5C382B}" type="pres">
      <dgm:prSet presAssocID="{13A4BDA0-EF58-474B-88E6-59EFCB5ADC61}" presName="composite" presStyleCnt="0"/>
      <dgm:spPr/>
    </dgm:pt>
    <dgm:pt modelId="{351C679C-899C-4A38-93B7-8F40E8B87A13}" type="pres">
      <dgm:prSet presAssocID="{13A4BDA0-EF58-474B-88E6-59EFCB5ADC61}" presName="parTx" presStyleLbl="alignNode1" presStyleIdx="1" presStyleCnt="2" custScaleY="98738">
        <dgm:presLayoutVars>
          <dgm:chMax val="0"/>
          <dgm:chPref val="0"/>
          <dgm:bulletEnabled val="1"/>
        </dgm:presLayoutVars>
      </dgm:prSet>
      <dgm:spPr/>
      <dgm:t>
        <a:bodyPr/>
        <a:lstStyle/>
        <a:p>
          <a:endParaRPr kumimoji="1" lang="ja-JP" altLang="en-US"/>
        </a:p>
      </dgm:t>
    </dgm:pt>
    <dgm:pt modelId="{A81749B7-D837-444B-B256-DBD7184C9DA9}" type="pres">
      <dgm:prSet presAssocID="{13A4BDA0-EF58-474B-88E6-59EFCB5ADC61}" presName="desTx" presStyleLbl="alignAccFollowNode1" presStyleIdx="1" presStyleCnt="2" custLinFactNeighborX="-308" custLinFactNeighborY="-418">
        <dgm:presLayoutVars>
          <dgm:bulletEnabled val="1"/>
        </dgm:presLayoutVars>
      </dgm:prSet>
      <dgm:spPr/>
      <dgm:t>
        <a:bodyPr/>
        <a:lstStyle/>
        <a:p>
          <a:endParaRPr kumimoji="1" lang="ja-JP" altLang="en-US"/>
        </a:p>
      </dgm:t>
    </dgm:pt>
  </dgm:ptLst>
  <dgm:cxnLst>
    <dgm:cxn modelId="{58118C76-9637-4E2A-95FA-5896EA7DCCBD}" srcId="{13A4BDA0-EF58-474B-88E6-59EFCB5ADC61}" destId="{D8DA0004-72AC-4702-A77A-531DB4E09880}" srcOrd="4" destOrd="0" parTransId="{03FAA4F1-7E93-43F9-896B-55A165FE4D2D}" sibTransId="{13EAF1BA-409A-4D70-9C3E-3B1741F02CB0}"/>
    <dgm:cxn modelId="{8980F8FD-1049-4E36-BDCD-7B6CA19CD865}" srcId="{1740FCF8-3C38-4371-A800-21EB4A30D7E2}" destId="{2C2193A8-491F-4C35-8A3B-B8C2FEE293D4}" srcOrd="8" destOrd="0" parTransId="{58BD7681-0086-441E-8E2B-35AD63C96557}" sibTransId="{828018B9-A191-4D6D-9BBC-CF39BABE774B}"/>
    <dgm:cxn modelId="{B5B41F41-ACA5-48DB-A610-2E1EC54DD897}" type="presOf" srcId="{6DF51075-D6CA-4C8A-868A-20F834E8EC6B}" destId="{A81749B7-D837-444B-B256-DBD7184C9DA9}" srcOrd="0" destOrd="5" presId="urn:microsoft.com/office/officeart/2005/8/layout/hList1"/>
    <dgm:cxn modelId="{6B7555EC-7E5A-474F-BCF7-8D953A256E7F}" type="presOf" srcId="{93135449-CF1F-4588-BEDF-6EEB25A17885}" destId="{88010F7C-4BED-4A60-B87F-A4DA3B02449D}" srcOrd="0" destOrd="1" presId="urn:microsoft.com/office/officeart/2005/8/layout/hList1"/>
    <dgm:cxn modelId="{E5E4D6CB-72F7-4823-BC19-FB0CD0238921}" type="presOf" srcId="{5324B8B5-07A0-4FAA-A3DF-2E1E80EE1A4D}" destId="{A81749B7-D837-444B-B256-DBD7184C9DA9}" srcOrd="0" destOrd="2" presId="urn:microsoft.com/office/officeart/2005/8/layout/hList1"/>
    <dgm:cxn modelId="{8188C41C-50F8-41A3-890A-F34DE376EC5C}" srcId="{C13E5A8F-FE9C-4FF3-A162-1C6B61842EDB}" destId="{13A4BDA0-EF58-474B-88E6-59EFCB5ADC61}" srcOrd="1" destOrd="0" parTransId="{0BC44062-1318-4098-8C17-47A9E9876FC2}" sibTransId="{35F07642-8FEB-4EFC-8A13-6084CF551555}"/>
    <dgm:cxn modelId="{8D34EE79-1930-49E0-8830-F4C5C188207E}" srcId="{1740FCF8-3C38-4371-A800-21EB4A30D7E2}" destId="{F469C544-4D83-451E-9716-9C64395CE14D}" srcOrd="0" destOrd="0" parTransId="{FA70CE43-2628-4C50-8660-C77E68D9EFDE}" sibTransId="{60FCA655-54D6-4D3A-9E03-B708E7F7DB7D}"/>
    <dgm:cxn modelId="{E67098B7-EB76-4F72-89D2-80E97278192B}" type="presOf" srcId="{14D0CB51-3096-4889-9B3A-7CCB16DB505F}" destId="{A81749B7-D837-444B-B256-DBD7184C9DA9}" srcOrd="0" destOrd="0" presId="urn:microsoft.com/office/officeart/2005/8/layout/hList1"/>
    <dgm:cxn modelId="{1645E342-27BD-4090-8CD1-AA4E9C3E2523}" type="presOf" srcId="{5749598D-E14C-4B7D-93DC-7D09ED83F171}" destId="{88010F7C-4BED-4A60-B87F-A4DA3B02449D}" srcOrd="0" destOrd="7" presId="urn:microsoft.com/office/officeart/2005/8/layout/hList1"/>
    <dgm:cxn modelId="{43ACD633-CE57-4A46-89DD-4482A811415A}" type="presOf" srcId="{22FA525E-35F1-4EAC-806E-AD32EA86D4E9}" destId="{88010F7C-4BED-4A60-B87F-A4DA3B02449D}" srcOrd="0" destOrd="3" presId="urn:microsoft.com/office/officeart/2005/8/layout/hList1"/>
    <dgm:cxn modelId="{A1EF36D6-A1F1-42DD-9171-335B0A5AD62E}" type="presOf" srcId="{1740FCF8-3C38-4371-A800-21EB4A30D7E2}" destId="{A12BF1D3-5CEE-4F55-AE63-B121342365BF}" srcOrd="0" destOrd="0" presId="urn:microsoft.com/office/officeart/2005/8/layout/hList1"/>
    <dgm:cxn modelId="{5322883A-62D3-452B-B5E6-DAEA56DD6ECE}" type="presOf" srcId="{13A4BDA0-EF58-474B-88E6-59EFCB5ADC61}" destId="{351C679C-899C-4A38-93B7-8F40E8B87A13}" srcOrd="0" destOrd="0" presId="urn:microsoft.com/office/officeart/2005/8/layout/hList1"/>
    <dgm:cxn modelId="{BA4600FC-EDD5-4FF2-A212-3AAC29D69726}" type="presOf" srcId="{BFBDB3C5-C3A2-4282-90CC-A557EB5DE530}" destId="{A81749B7-D837-444B-B256-DBD7184C9DA9}" srcOrd="0" destOrd="6" presId="urn:microsoft.com/office/officeart/2005/8/layout/hList1"/>
    <dgm:cxn modelId="{88EA0492-510A-4342-B5E7-A0B8BFDD7E49}" type="presOf" srcId="{BF53114B-169A-4819-A1A9-6AA9DE996ADA}" destId="{88010F7C-4BED-4A60-B87F-A4DA3B02449D}" srcOrd="0" destOrd="4" presId="urn:microsoft.com/office/officeart/2005/8/layout/hList1"/>
    <dgm:cxn modelId="{57316057-F7C3-4BB9-B7FE-5FB7F5DA33C8}" type="presOf" srcId="{7BD84F83-EADF-4111-AC1E-41A27927B9D8}" destId="{A81749B7-D837-444B-B256-DBD7184C9DA9}" srcOrd="0" destOrd="3" presId="urn:microsoft.com/office/officeart/2005/8/layout/hList1"/>
    <dgm:cxn modelId="{1E28B5C1-F3E7-4C6D-9140-58581BE2064E}" type="presOf" srcId="{B330DCEF-FD95-4D27-9085-1447D0D98F48}" destId="{88010F7C-4BED-4A60-B87F-A4DA3B02449D}" srcOrd="0" destOrd="2" presId="urn:microsoft.com/office/officeart/2005/8/layout/hList1"/>
    <dgm:cxn modelId="{0994008B-9D29-438B-8792-2B245A0B4EE6}" srcId="{1740FCF8-3C38-4371-A800-21EB4A30D7E2}" destId="{22FA525E-35F1-4EAC-806E-AD32EA86D4E9}" srcOrd="3" destOrd="0" parTransId="{0A1F80F6-BE18-4F2E-A5FF-17D201B20AF0}" sibTransId="{6D06EDDD-4AD1-4059-ACE1-5FC8A562849C}"/>
    <dgm:cxn modelId="{B0AAF59E-3290-4DDD-B128-5B0A0E5BCA8A}" srcId="{13A4BDA0-EF58-474B-88E6-59EFCB5ADC61}" destId="{5324B8B5-07A0-4FAA-A3DF-2E1E80EE1A4D}" srcOrd="2" destOrd="0" parTransId="{E273AECF-ED20-4AFA-BCD2-719C8E85919A}" sibTransId="{70D304E1-327F-48C9-83A9-04C3A35BD832}"/>
    <dgm:cxn modelId="{765363C2-DB8F-415C-B2C7-819385A57978}" srcId="{C13E5A8F-FE9C-4FF3-A162-1C6B61842EDB}" destId="{1740FCF8-3C38-4371-A800-21EB4A30D7E2}" srcOrd="0" destOrd="0" parTransId="{0D4E2F28-8D6D-4F63-A1E7-491D862D1E65}" sibTransId="{EDF0C34E-0122-431B-9468-095FD6210441}"/>
    <dgm:cxn modelId="{817F0C2A-DF89-4CD4-8EBD-8242D0F731DC}" srcId="{1740FCF8-3C38-4371-A800-21EB4A30D7E2}" destId="{5749598D-E14C-4B7D-93DC-7D09ED83F171}" srcOrd="7" destOrd="0" parTransId="{C7419789-882C-47E1-92A2-609D7DFBC7DB}" sibTransId="{C0C95E9D-68BD-42F5-A1E2-ACEA7894B62B}"/>
    <dgm:cxn modelId="{8AC77838-80D4-4F94-9594-208709549D7C}" srcId="{1740FCF8-3C38-4371-A800-21EB4A30D7E2}" destId="{B330DCEF-FD95-4D27-9085-1447D0D98F48}" srcOrd="2" destOrd="0" parTransId="{C0CD59E2-594E-4736-9144-F498C806441E}" sibTransId="{C22CD119-38AA-485E-93F9-E430C8CCBA1A}"/>
    <dgm:cxn modelId="{EA495117-7EAC-4399-858D-82CD148118A5}" type="presOf" srcId="{7ED83712-5EBC-4EA4-A449-002001526C14}" destId="{A81749B7-D837-444B-B256-DBD7184C9DA9}" srcOrd="0" destOrd="1" presId="urn:microsoft.com/office/officeart/2005/8/layout/hList1"/>
    <dgm:cxn modelId="{7BA99D43-09FC-4B73-883A-C6B6AB0B6AC2}" srcId="{1740FCF8-3C38-4371-A800-21EB4A30D7E2}" destId="{93135449-CF1F-4588-BEDF-6EEB25A17885}" srcOrd="1" destOrd="0" parTransId="{F059C2D6-31D2-4077-A537-A18722B781CC}" sibTransId="{9BA5ECF1-EBCD-403B-B1EF-1E8C16E4A591}"/>
    <dgm:cxn modelId="{F443E801-D177-42A0-A030-3EE40EB66557}" srcId="{1740FCF8-3C38-4371-A800-21EB4A30D7E2}" destId="{BF53114B-169A-4819-A1A9-6AA9DE996ADA}" srcOrd="4" destOrd="0" parTransId="{79BAC0E6-C18E-4CA7-B1DF-A41B574D7C96}" sibTransId="{25EE7EAE-5BA2-47EF-8BB5-BC2B56487558}"/>
    <dgm:cxn modelId="{074183D0-78FF-4377-9D09-E79AA9F9CA6B}" type="presOf" srcId="{D8DA0004-72AC-4702-A77A-531DB4E09880}" destId="{A81749B7-D837-444B-B256-DBD7184C9DA9}" srcOrd="0" destOrd="4" presId="urn:microsoft.com/office/officeart/2005/8/layout/hList1"/>
    <dgm:cxn modelId="{000FC657-D6A0-4599-A781-09FB67B37CDF}" srcId="{13A4BDA0-EF58-474B-88E6-59EFCB5ADC61}" destId="{6DF51075-D6CA-4C8A-868A-20F834E8EC6B}" srcOrd="5" destOrd="0" parTransId="{100F735C-BA4D-410A-8AAA-7905B8DA17D4}" sibTransId="{B53F3733-85AA-4792-AEAC-87427A8FEED3}"/>
    <dgm:cxn modelId="{2F9ACAB4-8847-44D7-9B13-441204418EC0}" srcId="{1740FCF8-3C38-4371-A800-21EB4A30D7E2}" destId="{EF3743B5-5FC8-4205-A920-DD54850C2A6C}" srcOrd="5" destOrd="0" parTransId="{DCEED075-BEED-44E3-93CD-3EF0806870CF}" sibTransId="{7E61D47A-22BD-4ACE-A24B-FEEB01610AFB}"/>
    <dgm:cxn modelId="{B27E3429-F045-4DAF-A1EA-6DF970D2CE0B}" srcId="{13A4BDA0-EF58-474B-88E6-59EFCB5ADC61}" destId="{7BD84F83-EADF-4111-AC1E-41A27927B9D8}" srcOrd="3" destOrd="0" parTransId="{3F9DCD32-7DE1-49F1-9014-28CD4E28744B}" sibTransId="{0619050C-E1FB-44FE-863F-D5B5DCB59B18}"/>
    <dgm:cxn modelId="{CAC68B13-FCAC-4B0C-B261-C957ED35258A}" type="presOf" srcId="{2C2193A8-491F-4C35-8A3B-B8C2FEE293D4}" destId="{88010F7C-4BED-4A60-B87F-A4DA3B02449D}" srcOrd="0" destOrd="8" presId="urn:microsoft.com/office/officeart/2005/8/layout/hList1"/>
    <dgm:cxn modelId="{679B4BC4-E819-4B75-BCBB-C8D03E616776}" type="presOf" srcId="{C13E5A8F-FE9C-4FF3-A162-1C6B61842EDB}" destId="{88138317-7893-4601-9BC8-596B772702E9}" srcOrd="0" destOrd="0" presId="urn:microsoft.com/office/officeart/2005/8/layout/hList1"/>
    <dgm:cxn modelId="{6164928D-6480-4B19-A51E-00C9C3913AB4}" srcId="{13A4BDA0-EF58-474B-88E6-59EFCB5ADC61}" destId="{7ED83712-5EBC-4EA4-A449-002001526C14}" srcOrd="1" destOrd="0" parTransId="{D565D3CB-1E86-49BA-84A7-19A3A607F1A4}" sibTransId="{C5D3274A-86AF-4103-8F89-504FE72BB409}"/>
    <dgm:cxn modelId="{E2EDED34-355A-4193-81EC-36C840C6C906}" srcId="{1740FCF8-3C38-4371-A800-21EB4A30D7E2}" destId="{B1DFFEC3-8103-4B48-8E6E-54BC7F73A8C7}" srcOrd="6" destOrd="0" parTransId="{7D1D9F23-8185-4ECB-A2FE-927D6650AD34}" sibTransId="{087B539C-94DB-4537-8B5E-D0FAEE877393}"/>
    <dgm:cxn modelId="{EFCF9ABD-367A-4A6A-A650-0B9DE28DF856}" type="presOf" srcId="{EF3743B5-5FC8-4205-A920-DD54850C2A6C}" destId="{88010F7C-4BED-4A60-B87F-A4DA3B02449D}" srcOrd="0" destOrd="5" presId="urn:microsoft.com/office/officeart/2005/8/layout/hList1"/>
    <dgm:cxn modelId="{0100AA0B-2A37-4B6F-902C-1A8843729598}" type="presOf" srcId="{F469C544-4D83-451E-9716-9C64395CE14D}" destId="{88010F7C-4BED-4A60-B87F-A4DA3B02449D}" srcOrd="0" destOrd="0" presId="urn:microsoft.com/office/officeart/2005/8/layout/hList1"/>
    <dgm:cxn modelId="{700C2C5C-CBCB-4B6F-A5A3-E38389018D6A}" srcId="{13A4BDA0-EF58-474B-88E6-59EFCB5ADC61}" destId="{BFBDB3C5-C3A2-4282-90CC-A557EB5DE530}" srcOrd="6" destOrd="0" parTransId="{DC27319C-52AD-46E7-BAD8-5A60B1FBD510}" sibTransId="{D9C919F9-1C0B-4604-A52D-2ECE08E7006A}"/>
    <dgm:cxn modelId="{B0128F82-7E10-49A9-9A0E-9CE6DDD4EFD4}" srcId="{13A4BDA0-EF58-474B-88E6-59EFCB5ADC61}" destId="{14D0CB51-3096-4889-9B3A-7CCB16DB505F}" srcOrd="0" destOrd="0" parTransId="{68DEF9BA-9241-472F-ABF1-318E69A4775A}" sibTransId="{625691AE-0B0E-4B6A-BBB5-B1C18E1F715A}"/>
    <dgm:cxn modelId="{CB7F0FBF-2948-47DA-82F7-0F89E94F2227}" type="presOf" srcId="{B1DFFEC3-8103-4B48-8E6E-54BC7F73A8C7}" destId="{88010F7C-4BED-4A60-B87F-A4DA3B02449D}" srcOrd="0" destOrd="6" presId="urn:microsoft.com/office/officeart/2005/8/layout/hList1"/>
    <dgm:cxn modelId="{AC5091B8-2AE3-4CAB-BC37-144A75BB7978}" type="presParOf" srcId="{88138317-7893-4601-9BC8-596B772702E9}" destId="{283B12EC-F8B0-4E50-B5E6-8CFFF4C43DDF}" srcOrd="0" destOrd="0" presId="urn:microsoft.com/office/officeart/2005/8/layout/hList1"/>
    <dgm:cxn modelId="{C5683B3D-6E22-4F2E-BA34-E997463B87EE}" type="presParOf" srcId="{283B12EC-F8B0-4E50-B5E6-8CFFF4C43DDF}" destId="{A12BF1D3-5CEE-4F55-AE63-B121342365BF}" srcOrd="0" destOrd="0" presId="urn:microsoft.com/office/officeart/2005/8/layout/hList1"/>
    <dgm:cxn modelId="{9AA1BC34-80B6-44F2-AF37-94A47D7672A8}" type="presParOf" srcId="{283B12EC-F8B0-4E50-B5E6-8CFFF4C43DDF}" destId="{88010F7C-4BED-4A60-B87F-A4DA3B02449D}" srcOrd="1" destOrd="0" presId="urn:microsoft.com/office/officeart/2005/8/layout/hList1"/>
    <dgm:cxn modelId="{D0FD2DBE-9E9B-4828-83A6-F60A81F24DFA}" type="presParOf" srcId="{88138317-7893-4601-9BC8-596B772702E9}" destId="{2C93C5B1-AEE8-448F-B86B-8F4C3C7DD418}" srcOrd="1" destOrd="0" presId="urn:microsoft.com/office/officeart/2005/8/layout/hList1"/>
    <dgm:cxn modelId="{C3685F77-3A51-45F3-8FAA-8F44DB0AE482}" type="presParOf" srcId="{88138317-7893-4601-9BC8-596B772702E9}" destId="{1D057105-B6A9-49EB-AF96-6EA9AE5C382B}" srcOrd="2" destOrd="0" presId="urn:microsoft.com/office/officeart/2005/8/layout/hList1"/>
    <dgm:cxn modelId="{0EE57075-52D5-46BA-98F2-9DE47377A721}" type="presParOf" srcId="{1D057105-B6A9-49EB-AF96-6EA9AE5C382B}" destId="{351C679C-899C-4A38-93B7-8F40E8B87A13}" srcOrd="0" destOrd="0" presId="urn:microsoft.com/office/officeart/2005/8/layout/hList1"/>
    <dgm:cxn modelId="{4FC4B77E-95A0-432E-898E-FB59989882BE}" type="presParOf" srcId="{1D057105-B6A9-49EB-AF96-6EA9AE5C382B}" destId="{A81749B7-D837-444B-B256-DBD7184C9D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BDC75F-DDD7-4ADD-9509-1EAEE0299D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E6251AB6-A067-428B-BA43-50CA3A0F3681}">
      <dgm:prSet phldrT="[テキスト]" custT="1"/>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kumimoji="1" lang="ja-JP" altLang="en-US" sz="1500" b="1" dirty="0" smtClean="0">
              <a:solidFill>
                <a:schemeClr val="tx1"/>
              </a:solidFill>
            </a:rPr>
            <a:t>指定居宅介護支援等の事業の人員及び運営に関する基準　第２２条</a:t>
          </a:r>
          <a:endParaRPr kumimoji="1" lang="ja-JP" altLang="en-US" sz="1500" b="1" dirty="0"/>
        </a:p>
      </dgm:t>
    </dgm:pt>
    <dgm:pt modelId="{6B58367D-8B48-4127-AA87-CBFF59F56B9B}" type="parTrans" cxnId="{100F4D65-B883-4A45-9A88-9DD38BCE9864}">
      <dgm:prSet/>
      <dgm:spPr/>
      <dgm:t>
        <a:bodyPr/>
        <a:lstStyle/>
        <a:p>
          <a:endParaRPr kumimoji="1" lang="ja-JP" altLang="en-US"/>
        </a:p>
      </dgm:t>
    </dgm:pt>
    <dgm:pt modelId="{CFB9A789-FEC3-4439-BA7E-5101D22634DB}" type="sibTrans" cxnId="{100F4D65-B883-4A45-9A88-9DD38BCE9864}">
      <dgm:prSet/>
      <dgm:spPr/>
      <dgm:t>
        <a:bodyPr/>
        <a:lstStyle/>
        <a:p>
          <a:endParaRPr kumimoji="1" lang="ja-JP" altLang="en-US"/>
        </a:p>
      </dgm:t>
    </dgm:pt>
    <dgm:pt modelId="{B956AE5F-1229-4277-8F96-46E2471D1347}">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kumimoji="1" lang="ja-JP" altLang="en-US" sz="1500" dirty="0" smtClean="0">
              <a:solidFill>
                <a:schemeClr val="tx1"/>
              </a:solidFill>
            </a:rPr>
            <a:t>介護支援専門員は、居宅サービス計画に福祉用具貸与を位置付ける場合にあっては、その利用の妥当性を検討し、当該計画に福祉用具貸与が必要な理由を記載するとともに、必要に応じて随時サービス担当者会議を開催し、継続して福祉用具貸与を受ける必要性について検証をした上で、継続して福祉用具貸与を受ける必要がある場合にはその理由を居宅サービス計画に記載しなければならない。</a:t>
          </a:r>
          <a:endParaRPr kumimoji="1" lang="ja-JP" altLang="en-US" sz="1500" dirty="0"/>
        </a:p>
      </dgm:t>
    </dgm:pt>
    <dgm:pt modelId="{F8D1D60C-B87D-4D81-9366-6C45C2F38AE0}" type="parTrans" cxnId="{9B807799-2867-4454-AACD-F802EFFF48DD}">
      <dgm:prSet/>
      <dgm:spPr/>
      <dgm:t>
        <a:bodyPr/>
        <a:lstStyle/>
        <a:p>
          <a:endParaRPr kumimoji="1" lang="ja-JP" altLang="en-US"/>
        </a:p>
      </dgm:t>
    </dgm:pt>
    <dgm:pt modelId="{209047EC-8CB8-4CDD-BE09-008F068E7A87}" type="sibTrans" cxnId="{9B807799-2867-4454-AACD-F802EFFF48DD}">
      <dgm:prSet/>
      <dgm:spPr/>
      <dgm:t>
        <a:bodyPr/>
        <a:lstStyle/>
        <a:p>
          <a:endParaRPr kumimoji="1" lang="ja-JP" altLang="en-US"/>
        </a:p>
      </dgm:t>
    </dgm:pt>
    <dgm:pt modelId="{B96C3431-39BB-485C-9140-7905F43AFF5A}" type="pres">
      <dgm:prSet presAssocID="{42BDC75F-DDD7-4ADD-9509-1EAEE0299DFB}" presName="Name0" presStyleCnt="0">
        <dgm:presLayoutVars>
          <dgm:dir/>
          <dgm:animLvl val="lvl"/>
          <dgm:resizeHandles val="exact"/>
        </dgm:presLayoutVars>
      </dgm:prSet>
      <dgm:spPr/>
      <dgm:t>
        <a:bodyPr/>
        <a:lstStyle/>
        <a:p>
          <a:endParaRPr kumimoji="1" lang="ja-JP" altLang="en-US"/>
        </a:p>
      </dgm:t>
    </dgm:pt>
    <dgm:pt modelId="{AFB33622-B24B-46A2-8531-42FE3B819312}" type="pres">
      <dgm:prSet presAssocID="{E6251AB6-A067-428B-BA43-50CA3A0F3681}" presName="composite" presStyleCnt="0"/>
      <dgm:spPr/>
    </dgm:pt>
    <dgm:pt modelId="{F3EEED00-2DA1-438D-8ABB-B09310D312EC}" type="pres">
      <dgm:prSet presAssocID="{E6251AB6-A067-428B-BA43-50CA3A0F3681}" presName="parTx" presStyleLbl="alignNode1" presStyleIdx="0" presStyleCnt="1" custScaleY="91463" custLinFactNeighborX="6136">
        <dgm:presLayoutVars>
          <dgm:chMax val="0"/>
          <dgm:chPref val="0"/>
          <dgm:bulletEnabled val="1"/>
        </dgm:presLayoutVars>
      </dgm:prSet>
      <dgm:spPr/>
      <dgm:t>
        <a:bodyPr/>
        <a:lstStyle/>
        <a:p>
          <a:endParaRPr kumimoji="1" lang="ja-JP" altLang="en-US"/>
        </a:p>
      </dgm:t>
    </dgm:pt>
    <dgm:pt modelId="{7DFCFDD5-BC1E-4823-928C-066C033E1A69}" type="pres">
      <dgm:prSet presAssocID="{E6251AB6-A067-428B-BA43-50CA3A0F3681}" presName="desTx" presStyleLbl="alignAccFollowNode1" presStyleIdx="0" presStyleCnt="1" custScaleY="100000" custLinFactNeighborX="167" custLinFactNeighborY="16631">
        <dgm:presLayoutVars>
          <dgm:bulletEnabled val="1"/>
        </dgm:presLayoutVars>
      </dgm:prSet>
      <dgm:spPr/>
      <dgm:t>
        <a:bodyPr/>
        <a:lstStyle/>
        <a:p>
          <a:endParaRPr kumimoji="1" lang="ja-JP" altLang="en-US"/>
        </a:p>
      </dgm:t>
    </dgm:pt>
  </dgm:ptLst>
  <dgm:cxnLst>
    <dgm:cxn modelId="{14B4180E-697E-4F00-B4B7-EC7F39F2A91D}" type="presOf" srcId="{B956AE5F-1229-4277-8F96-46E2471D1347}" destId="{7DFCFDD5-BC1E-4823-928C-066C033E1A69}" srcOrd="0" destOrd="0" presId="urn:microsoft.com/office/officeart/2005/8/layout/hList1"/>
    <dgm:cxn modelId="{D4FBDDB4-BE80-46AE-A558-06FBB7F07A23}" type="presOf" srcId="{42BDC75F-DDD7-4ADD-9509-1EAEE0299DFB}" destId="{B96C3431-39BB-485C-9140-7905F43AFF5A}" srcOrd="0" destOrd="0" presId="urn:microsoft.com/office/officeart/2005/8/layout/hList1"/>
    <dgm:cxn modelId="{100F4D65-B883-4A45-9A88-9DD38BCE9864}" srcId="{42BDC75F-DDD7-4ADD-9509-1EAEE0299DFB}" destId="{E6251AB6-A067-428B-BA43-50CA3A0F3681}" srcOrd="0" destOrd="0" parTransId="{6B58367D-8B48-4127-AA87-CBFF59F56B9B}" sibTransId="{CFB9A789-FEC3-4439-BA7E-5101D22634DB}"/>
    <dgm:cxn modelId="{9B807799-2867-4454-AACD-F802EFFF48DD}" srcId="{E6251AB6-A067-428B-BA43-50CA3A0F3681}" destId="{B956AE5F-1229-4277-8F96-46E2471D1347}" srcOrd="0" destOrd="0" parTransId="{F8D1D60C-B87D-4D81-9366-6C45C2F38AE0}" sibTransId="{209047EC-8CB8-4CDD-BE09-008F068E7A87}"/>
    <dgm:cxn modelId="{8D063AEC-2A02-4125-8F36-675DADD6D21B}" type="presOf" srcId="{E6251AB6-A067-428B-BA43-50CA3A0F3681}" destId="{F3EEED00-2DA1-438D-8ABB-B09310D312EC}" srcOrd="0" destOrd="0" presId="urn:microsoft.com/office/officeart/2005/8/layout/hList1"/>
    <dgm:cxn modelId="{F3F9186A-9AF1-4914-AB28-860C59D75ADA}" type="presParOf" srcId="{B96C3431-39BB-485C-9140-7905F43AFF5A}" destId="{AFB33622-B24B-46A2-8531-42FE3B819312}" srcOrd="0" destOrd="0" presId="urn:microsoft.com/office/officeart/2005/8/layout/hList1"/>
    <dgm:cxn modelId="{4DD7F6C1-06D2-4F18-BDF0-291EE1264F7B}" type="presParOf" srcId="{AFB33622-B24B-46A2-8531-42FE3B819312}" destId="{F3EEED00-2DA1-438D-8ABB-B09310D312EC}" srcOrd="0" destOrd="0" presId="urn:microsoft.com/office/officeart/2005/8/layout/hList1"/>
    <dgm:cxn modelId="{5B55437E-0D5F-42A9-A7E5-8E09795833AD}" type="presParOf" srcId="{AFB33622-B24B-46A2-8531-42FE3B819312}" destId="{7DFCFDD5-BC1E-4823-928C-066C033E1A69}"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4179F7-C92A-4E59-BCE5-5B01B0BBE39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3B6B8F65-4D44-48CD-A2F4-311D07675785}">
      <dgm:prSet phldrT="[テキスト]" custT="1"/>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b="1" dirty="0" smtClean="0">
              <a:solidFill>
                <a:schemeClr val="tx1"/>
              </a:solidFill>
            </a:rPr>
            <a:t>運営基準減算の算定要件</a:t>
          </a:r>
          <a:endParaRPr kumimoji="1" lang="ja-JP" altLang="en-US" sz="1500" b="1" dirty="0">
            <a:solidFill>
              <a:schemeClr val="tx1"/>
            </a:solidFill>
          </a:endParaRPr>
        </a:p>
      </dgm:t>
    </dgm:pt>
    <dgm:pt modelId="{05A18E7D-4909-4C69-9C2D-F784A8066C96}" type="parTrans" cxnId="{0F02A279-A22D-48F6-973D-EC5BA3FCD21F}">
      <dgm:prSet/>
      <dgm:spPr/>
      <dgm:t>
        <a:bodyPr/>
        <a:lstStyle/>
        <a:p>
          <a:endParaRPr kumimoji="1" lang="ja-JP" altLang="en-US" sz="1500"/>
        </a:p>
      </dgm:t>
    </dgm:pt>
    <dgm:pt modelId="{A9B154F8-C7DB-4DE3-B3B3-1535217A78A0}" type="sibTrans" cxnId="{0F02A279-A22D-48F6-973D-EC5BA3FCD21F}">
      <dgm:prSet/>
      <dgm:spPr/>
      <dgm:t>
        <a:bodyPr/>
        <a:lstStyle/>
        <a:p>
          <a:endParaRPr kumimoji="1" lang="ja-JP" altLang="en-US" sz="1500"/>
        </a:p>
      </dgm:t>
    </dgm:pt>
    <dgm:pt modelId="{E7D17BB6-2071-479C-97D1-6F8C33DB3501}">
      <dgm:prSet phldrT="[テキスト]" custT="1"/>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dirty="0" smtClean="0"/>
            <a:t>居宅介護支援基準省令第４条第２項並びに第１３条第７号、第９号から第１１号まで、第１４号及び第１５号で定められた介護支援専門員が行うべき業務を行っていない場合。</a:t>
          </a:r>
          <a:endParaRPr kumimoji="1" lang="ja-JP" altLang="en-US" sz="1500" dirty="0"/>
        </a:p>
      </dgm:t>
    </dgm:pt>
    <dgm:pt modelId="{19CA61FF-F5F0-4887-8AAD-11B8C4687649}" type="parTrans" cxnId="{5E26F42B-5BF6-4C46-B4B6-5E808479BD38}">
      <dgm:prSet/>
      <dgm:spPr/>
      <dgm:t>
        <a:bodyPr/>
        <a:lstStyle/>
        <a:p>
          <a:endParaRPr kumimoji="1" lang="ja-JP" altLang="en-US" sz="1500"/>
        </a:p>
      </dgm:t>
    </dgm:pt>
    <dgm:pt modelId="{76163D48-0B34-4CC1-B8C0-E2D9B3EAE9B4}" type="sibTrans" cxnId="{5E26F42B-5BF6-4C46-B4B6-5E808479BD38}">
      <dgm:prSet/>
      <dgm:spPr/>
      <dgm:t>
        <a:bodyPr/>
        <a:lstStyle/>
        <a:p>
          <a:endParaRPr kumimoji="1" lang="ja-JP" altLang="en-US" sz="1500"/>
        </a:p>
      </dgm:t>
    </dgm:pt>
    <dgm:pt modelId="{AD6D5746-B788-4044-9026-D21DAE59BB30}" type="pres">
      <dgm:prSet presAssocID="{414179F7-C92A-4E59-BCE5-5B01B0BBE390}" presName="Name0" presStyleCnt="0">
        <dgm:presLayoutVars>
          <dgm:dir/>
          <dgm:animLvl val="lvl"/>
          <dgm:resizeHandles val="exact"/>
        </dgm:presLayoutVars>
      </dgm:prSet>
      <dgm:spPr/>
      <dgm:t>
        <a:bodyPr/>
        <a:lstStyle/>
        <a:p>
          <a:endParaRPr kumimoji="1" lang="ja-JP" altLang="en-US"/>
        </a:p>
      </dgm:t>
    </dgm:pt>
    <dgm:pt modelId="{D5893CA6-AEA3-43EF-95FE-B027054B2904}" type="pres">
      <dgm:prSet presAssocID="{3B6B8F65-4D44-48CD-A2F4-311D07675785}" presName="composite" presStyleCnt="0"/>
      <dgm:spPr/>
    </dgm:pt>
    <dgm:pt modelId="{D2B8CB16-71E4-49A9-AD39-7A53C5E28145}" type="pres">
      <dgm:prSet presAssocID="{3B6B8F65-4D44-48CD-A2F4-311D07675785}" presName="parTx" presStyleLbl="alignNode1" presStyleIdx="0" presStyleCnt="1" custScaleY="65217" custLinFactNeighborY="-13906">
        <dgm:presLayoutVars>
          <dgm:chMax val="0"/>
          <dgm:chPref val="0"/>
          <dgm:bulletEnabled val="1"/>
        </dgm:presLayoutVars>
      </dgm:prSet>
      <dgm:spPr/>
      <dgm:t>
        <a:bodyPr/>
        <a:lstStyle/>
        <a:p>
          <a:endParaRPr kumimoji="1" lang="ja-JP" altLang="en-US"/>
        </a:p>
      </dgm:t>
    </dgm:pt>
    <dgm:pt modelId="{D5703EBB-05E9-47E4-A630-921531B040D6}" type="pres">
      <dgm:prSet presAssocID="{3B6B8F65-4D44-48CD-A2F4-311D07675785}" presName="desTx" presStyleLbl="alignAccFollowNode1" presStyleIdx="0" presStyleCnt="1" custLinFactNeighborY="1371">
        <dgm:presLayoutVars>
          <dgm:bulletEnabled val="1"/>
        </dgm:presLayoutVars>
      </dgm:prSet>
      <dgm:spPr/>
      <dgm:t>
        <a:bodyPr/>
        <a:lstStyle/>
        <a:p>
          <a:endParaRPr kumimoji="1" lang="ja-JP" altLang="en-US"/>
        </a:p>
      </dgm:t>
    </dgm:pt>
  </dgm:ptLst>
  <dgm:cxnLst>
    <dgm:cxn modelId="{FBF33F05-BB6E-4849-AA50-82C77EFE452E}" type="presOf" srcId="{E7D17BB6-2071-479C-97D1-6F8C33DB3501}" destId="{D5703EBB-05E9-47E4-A630-921531B040D6}" srcOrd="0" destOrd="0" presId="urn:microsoft.com/office/officeart/2005/8/layout/hList1"/>
    <dgm:cxn modelId="{7E57542C-2CFE-4EDC-A33A-87CA18B51D16}" type="presOf" srcId="{3B6B8F65-4D44-48CD-A2F4-311D07675785}" destId="{D2B8CB16-71E4-49A9-AD39-7A53C5E28145}" srcOrd="0" destOrd="0" presId="urn:microsoft.com/office/officeart/2005/8/layout/hList1"/>
    <dgm:cxn modelId="{3B3015E2-344F-4C44-A1D2-A37B6C6AA9EB}" type="presOf" srcId="{414179F7-C92A-4E59-BCE5-5B01B0BBE390}" destId="{AD6D5746-B788-4044-9026-D21DAE59BB30}" srcOrd="0" destOrd="0" presId="urn:microsoft.com/office/officeart/2005/8/layout/hList1"/>
    <dgm:cxn modelId="{0F02A279-A22D-48F6-973D-EC5BA3FCD21F}" srcId="{414179F7-C92A-4E59-BCE5-5B01B0BBE390}" destId="{3B6B8F65-4D44-48CD-A2F4-311D07675785}" srcOrd="0" destOrd="0" parTransId="{05A18E7D-4909-4C69-9C2D-F784A8066C96}" sibTransId="{A9B154F8-C7DB-4DE3-B3B3-1535217A78A0}"/>
    <dgm:cxn modelId="{5E26F42B-5BF6-4C46-B4B6-5E808479BD38}" srcId="{3B6B8F65-4D44-48CD-A2F4-311D07675785}" destId="{E7D17BB6-2071-479C-97D1-6F8C33DB3501}" srcOrd="0" destOrd="0" parTransId="{19CA61FF-F5F0-4887-8AAD-11B8C4687649}" sibTransId="{76163D48-0B34-4CC1-B8C0-E2D9B3EAE9B4}"/>
    <dgm:cxn modelId="{E514FCF2-EF6F-4D23-9ABD-3A06AB3C60B2}" type="presParOf" srcId="{AD6D5746-B788-4044-9026-D21DAE59BB30}" destId="{D5893CA6-AEA3-43EF-95FE-B027054B2904}" srcOrd="0" destOrd="0" presId="urn:microsoft.com/office/officeart/2005/8/layout/hList1"/>
    <dgm:cxn modelId="{BF0D34EF-D98F-4F47-8C63-C44C3B0CF340}" type="presParOf" srcId="{D5893CA6-AEA3-43EF-95FE-B027054B2904}" destId="{D2B8CB16-71E4-49A9-AD39-7A53C5E28145}" srcOrd="0" destOrd="0" presId="urn:microsoft.com/office/officeart/2005/8/layout/hList1"/>
    <dgm:cxn modelId="{8EC53CE2-7D4C-41A0-879E-063DEBD8B6F5}" type="presParOf" srcId="{D5893CA6-AEA3-43EF-95FE-B027054B2904}" destId="{D5703EBB-05E9-47E4-A630-921531B040D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34BE44-E9CA-4B2A-B6F1-1F0EDE3C9F5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34D873A8-684D-4444-A84E-FD7243FED972}">
      <dgm:prSet phldrT="[テキスト]" custT="1"/>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sz="1500" b="1" dirty="0" smtClean="0">
              <a:solidFill>
                <a:schemeClr val="tx1"/>
              </a:solidFill>
            </a:rPr>
            <a:t>指定居宅介護支援等の事業の人員及び運営に関する基準　第１３条第１４号</a:t>
          </a:r>
          <a:endParaRPr kumimoji="1" lang="ja-JP" altLang="en-US" sz="1500" b="1" dirty="0">
            <a:solidFill>
              <a:schemeClr val="tx1"/>
            </a:solidFill>
          </a:endParaRPr>
        </a:p>
      </dgm:t>
    </dgm:pt>
    <dgm:pt modelId="{46894C47-FCC2-4941-AA2E-EBE4A1DA8B41}" type="parTrans" cxnId="{B6EA0BE1-F56A-4430-83F1-A2C9BA0AFD7A}">
      <dgm:prSet/>
      <dgm:spPr/>
      <dgm:t>
        <a:bodyPr/>
        <a:lstStyle/>
        <a:p>
          <a:endParaRPr kumimoji="1" lang="ja-JP" altLang="en-US"/>
        </a:p>
      </dgm:t>
    </dgm:pt>
    <dgm:pt modelId="{288ED5AD-C17F-4123-9F56-9EE809EBF248}" type="sibTrans" cxnId="{B6EA0BE1-F56A-4430-83F1-A2C9BA0AFD7A}">
      <dgm:prSet/>
      <dgm:spPr/>
      <dgm:t>
        <a:bodyPr/>
        <a:lstStyle/>
        <a:p>
          <a:endParaRPr kumimoji="1" lang="ja-JP" altLang="en-US"/>
        </a:p>
      </dgm:t>
    </dgm:pt>
    <dgm:pt modelId="{DE75B0B5-6665-4E43-825E-8FFC4D15ACD1}">
      <dgm:prSet phldrT="[テキスト]"/>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dirty="0" smtClean="0"/>
            <a:t>介護支援専門員は、モニタリングに当たっては、利用者及びその家族、指定居宅サービス事業者当との連絡を継続的に行うこととし、特段の事情のない限り、次に定めるところにより行わなければならない。</a:t>
          </a:r>
          <a:endParaRPr kumimoji="1" lang="ja-JP" altLang="en-US" dirty="0"/>
        </a:p>
      </dgm:t>
    </dgm:pt>
    <dgm:pt modelId="{AAF8E01E-DD62-4966-9FD6-0F6F2A0D65F3}" type="parTrans" cxnId="{868CB4C0-355E-4C59-A397-1D8B64BD3BA3}">
      <dgm:prSet/>
      <dgm:spPr/>
      <dgm:t>
        <a:bodyPr/>
        <a:lstStyle/>
        <a:p>
          <a:endParaRPr kumimoji="1" lang="ja-JP" altLang="en-US"/>
        </a:p>
      </dgm:t>
    </dgm:pt>
    <dgm:pt modelId="{98FE56FD-EE2A-4711-ADA4-F48145F72A40}" type="sibTrans" cxnId="{868CB4C0-355E-4C59-A397-1D8B64BD3BA3}">
      <dgm:prSet/>
      <dgm:spPr/>
      <dgm:t>
        <a:bodyPr/>
        <a:lstStyle/>
        <a:p>
          <a:endParaRPr kumimoji="1" lang="ja-JP" altLang="en-US"/>
        </a:p>
      </dgm:t>
    </dgm:pt>
    <dgm:pt modelId="{348035ED-87A0-4AA3-B58D-A52E80815F36}">
      <dgm:prSet phldrT="[テキスト]"/>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dirty="0" smtClean="0"/>
            <a:t>イ　少なくとも一月に一回、利用者の居宅を訪問し、利用者に面接すること。</a:t>
          </a:r>
          <a:endParaRPr kumimoji="1" lang="ja-JP" altLang="en-US" dirty="0"/>
        </a:p>
      </dgm:t>
    </dgm:pt>
    <dgm:pt modelId="{C4D06158-F4C3-4408-A1D8-3ABBD6F49F27}" type="parTrans" cxnId="{2F45A9CC-E6F4-4F2C-A890-A9C175B8B522}">
      <dgm:prSet/>
      <dgm:spPr/>
      <dgm:t>
        <a:bodyPr/>
        <a:lstStyle/>
        <a:p>
          <a:endParaRPr kumimoji="1" lang="ja-JP" altLang="en-US"/>
        </a:p>
      </dgm:t>
    </dgm:pt>
    <dgm:pt modelId="{47F6A52F-3A89-427A-8699-051BAE1CE986}" type="sibTrans" cxnId="{2F45A9CC-E6F4-4F2C-A890-A9C175B8B522}">
      <dgm:prSet/>
      <dgm:spPr/>
      <dgm:t>
        <a:bodyPr/>
        <a:lstStyle/>
        <a:p>
          <a:endParaRPr kumimoji="1" lang="ja-JP" altLang="en-US"/>
        </a:p>
      </dgm:t>
    </dgm:pt>
    <dgm:pt modelId="{455BC90D-D823-4B75-B8F4-418E6C22FA81}">
      <dgm:prSet phldrT="[テキスト]"/>
      <dgm:spPr>
        <a:solidFill>
          <a:schemeClr val="bg1">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kumimoji="1" lang="ja-JP" altLang="en-US" dirty="0" smtClean="0"/>
            <a:t>ロ　少なくとも一月に一回、モニタリングの結果を記録すること。</a:t>
          </a:r>
          <a:endParaRPr kumimoji="1" lang="ja-JP" altLang="en-US" dirty="0"/>
        </a:p>
      </dgm:t>
    </dgm:pt>
    <dgm:pt modelId="{EDC95CDB-7407-4644-9592-2BA730E9D6F1}" type="parTrans" cxnId="{B634169F-3D6F-42E9-BC62-E1D7F9E3492F}">
      <dgm:prSet/>
      <dgm:spPr/>
      <dgm:t>
        <a:bodyPr/>
        <a:lstStyle/>
        <a:p>
          <a:endParaRPr kumimoji="1" lang="ja-JP" altLang="en-US"/>
        </a:p>
      </dgm:t>
    </dgm:pt>
    <dgm:pt modelId="{8E17ECC1-0023-44DE-AF30-935CE56344E1}" type="sibTrans" cxnId="{B634169F-3D6F-42E9-BC62-E1D7F9E3492F}">
      <dgm:prSet/>
      <dgm:spPr/>
      <dgm:t>
        <a:bodyPr/>
        <a:lstStyle/>
        <a:p>
          <a:endParaRPr kumimoji="1" lang="ja-JP" altLang="en-US"/>
        </a:p>
      </dgm:t>
    </dgm:pt>
    <dgm:pt modelId="{1EBA0E5C-7319-4DB4-B29A-4B656B62DAE7}" type="pres">
      <dgm:prSet presAssocID="{B934BE44-E9CA-4B2A-B6F1-1F0EDE3C9F56}" presName="Name0" presStyleCnt="0">
        <dgm:presLayoutVars>
          <dgm:dir/>
          <dgm:animLvl val="lvl"/>
          <dgm:resizeHandles val="exact"/>
        </dgm:presLayoutVars>
      </dgm:prSet>
      <dgm:spPr/>
      <dgm:t>
        <a:bodyPr/>
        <a:lstStyle/>
        <a:p>
          <a:endParaRPr kumimoji="1" lang="ja-JP" altLang="en-US"/>
        </a:p>
      </dgm:t>
    </dgm:pt>
    <dgm:pt modelId="{8B54886F-96EF-4220-AA97-DB2268393151}" type="pres">
      <dgm:prSet presAssocID="{34D873A8-684D-4444-A84E-FD7243FED972}" presName="composite" presStyleCnt="0"/>
      <dgm:spPr/>
    </dgm:pt>
    <dgm:pt modelId="{FE7B7E77-E473-4757-9D9F-423ED7E0909C}" type="pres">
      <dgm:prSet presAssocID="{34D873A8-684D-4444-A84E-FD7243FED972}" presName="parTx" presStyleLbl="alignNode1" presStyleIdx="0" presStyleCnt="1">
        <dgm:presLayoutVars>
          <dgm:chMax val="0"/>
          <dgm:chPref val="0"/>
          <dgm:bulletEnabled val="1"/>
        </dgm:presLayoutVars>
      </dgm:prSet>
      <dgm:spPr/>
      <dgm:t>
        <a:bodyPr/>
        <a:lstStyle/>
        <a:p>
          <a:endParaRPr kumimoji="1" lang="ja-JP" altLang="en-US"/>
        </a:p>
      </dgm:t>
    </dgm:pt>
    <dgm:pt modelId="{F1EDEFC8-AD3E-4E37-AF50-68A6B8842244}" type="pres">
      <dgm:prSet presAssocID="{34D873A8-684D-4444-A84E-FD7243FED972}" presName="desTx" presStyleLbl="alignAccFollowNode1" presStyleIdx="0" presStyleCnt="1">
        <dgm:presLayoutVars>
          <dgm:bulletEnabled val="1"/>
        </dgm:presLayoutVars>
      </dgm:prSet>
      <dgm:spPr/>
      <dgm:t>
        <a:bodyPr/>
        <a:lstStyle/>
        <a:p>
          <a:endParaRPr kumimoji="1" lang="ja-JP" altLang="en-US"/>
        </a:p>
      </dgm:t>
    </dgm:pt>
  </dgm:ptLst>
  <dgm:cxnLst>
    <dgm:cxn modelId="{B634169F-3D6F-42E9-BC62-E1D7F9E3492F}" srcId="{34D873A8-684D-4444-A84E-FD7243FED972}" destId="{455BC90D-D823-4B75-B8F4-418E6C22FA81}" srcOrd="2" destOrd="0" parTransId="{EDC95CDB-7407-4644-9592-2BA730E9D6F1}" sibTransId="{8E17ECC1-0023-44DE-AF30-935CE56344E1}"/>
    <dgm:cxn modelId="{B6EA0BE1-F56A-4430-83F1-A2C9BA0AFD7A}" srcId="{B934BE44-E9CA-4B2A-B6F1-1F0EDE3C9F56}" destId="{34D873A8-684D-4444-A84E-FD7243FED972}" srcOrd="0" destOrd="0" parTransId="{46894C47-FCC2-4941-AA2E-EBE4A1DA8B41}" sibTransId="{288ED5AD-C17F-4123-9F56-9EE809EBF248}"/>
    <dgm:cxn modelId="{57EC31B6-C285-43D4-B965-9949A9494C4C}" type="presOf" srcId="{348035ED-87A0-4AA3-B58D-A52E80815F36}" destId="{F1EDEFC8-AD3E-4E37-AF50-68A6B8842244}" srcOrd="0" destOrd="1" presId="urn:microsoft.com/office/officeart/2005/8/layout/hList1"/>
    <dgm:cxn modelId="{5E37CA71-E8E7-4BEF-9655-F6786EEF2142}" type="presOf" srcId="{34D873A8-684D-4444-A84E-FD7243FED972}" destId="{FE7B7E77-E473-4757-9D9F-423ED7E0909C}" srcOrd="0" destOrd="0" presId="urn:microsoft.com/office/officeart/2005/8/layout/hList1"/>
    <dgm:cxn modelId="{15E74C3F-EEE1-4EE0-9247-356FD22DA0F1}" type="presOf" srcId="{DE75B0B5-6665-4E43-825E-8FFC4D15ACD1}" destId="{F1EDEFC8-AD3E-4E37-AF50-68A6B8842244}" srcOrd="0" destOrd="0" presId="urn:microsoft.com/office/officeart/2005/8/layout/hList1"/>
    <dgm:cxn modelId="{52789F77-BC32-4EFF-8702-9F9DDBDF7B92}" type="presOf" srcId="{B934BE44-E9CA-4B2A-B6F1-1F0EDE3C9F56}" destId="{1EBA0E5C-7319-4DB4-B29A-4B656B62DAE7}" srcOrd="0" destOrd="0" presId="urn:microsoft.com/office/officeart/2005/8/layout/hList1"/>
    <dgm:cxn modelId="{868CB4C0-355E-4C59-A397-1D8B64BD3BA3}" srcId="{34D873A8-684D-4444-A84E-FD7243FED972}" destId="{DE75B0B5-6665-4E43-825E-8FFC4D15ACD1}" srcOrd="0" destOrd="0" parTransId="{AAF8E01E-DD62-4966-9FD6-0F6F2A0D65F3}" sibTransId="{98FE56FD-EE2A-4711-ADA4-F48145F72A40}"/>
    <dgm:cxn modelId="{2C2F7006-B02B-4A75-A2A8-A6F9AD6C2E89}" type="presOf" srcId="{455BC90D-D823-4B75-B8F4-418E6C22FA81}" destId="{F1EDEFC8-AD3E-4E37-AF50-68A6B8842244}" srcOrd="0" destOrd="2" presId="urn:microsoft.com/office/officeart/2005/8/layout/hList1"/>
    <dgm:cxn modelId="{2F45A9CC-E6F4-4F2C-A890-A9C175B8B522}" srcId="{34D873A8-684D-4444-A84E-FD7243FED972}" destId="{348035ED-87A0-4AA3-B58D-A52E80815F36}" srcOrd="1" destOrd="0" parTransId="{C4D06158-F4C3-4408-A1D8-3ABBD6F49F27}" sibTransId="{47F6A52F-3A89-427A-8699-051BAE1CE986}"/>
    <dgm:cxn modelId="{348A7DC0-1D43-4A6D-84F8-E3AC8F04F34A}" type="presParOf" srcId="{1EBA0E5C-7319-4DB4-B29A-4B656B62DAE7}" destId="{8B54886F-96EF-4220-AA97-DB2268393151}" srcOrd="0" destOrd="0" presId="urn:microsoft.com/office/officeart/2005/8/layout/hList1"/>
    <dgm:cxn modelId="{7BDA9C2C-815F-4071-A6CE-019EB1C20A86}" type="presParOf" srcId="{8B54886F-96EF-4220-AA97-DB2268393151}" destId="{FE7B7E77-E473-4757-9D9F-423ED7E0909C}" srcOrd="0" destOrd="0" presId="urn:microsoft.com/office/officeart/2005/8/layout/hList1"/>
    <dgm:cxn modelId="{0D5B5BAC-FFE2-4F83-B6D2-2EC91999E7F9}" type="presParOf" srcId="{8B54886F-96EF-4220-AA97-DB2268393151}" destId="{F1EDEFC8-AD3E-4E37-AF50-68A6B8842244}"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D6B2D4-56D4-4DE1-8B0D-BF0165D543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530095E7-0068-4811-A854-DA69095A2D3F}">
      <dgm:prSet phldrT="[テキスト]" custT="1"/>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kumimoji="1" lang="ja-JP" altLang="en-US" sz="1700" b="1" dirty="0" smtClean="0">
              <a:solidFill>
                <a:schemeClr val="tx1"/>
              </a:solidFill>
            </a:rPr>
            <a:t>担当者の召集状況</a:t>
          </a:r>
          <a:endParaRPr kumimoji="1" lang="ja-JP" altLang="en-US" sz="1700" b="1" dirty="0">
            <a:solidFill>
              <a:schemeClr val="tx1"/>
            </a:solidFill>
          </a:endParaRPr>
        </a:p>
      </dgm:t>
    </dgm:pt>
    <dgm:pt modelId="{204A3D8E-E636-4EBC-A983-D03C0E685003}" type="parTrans" cxnId="{0F40D78A-3329-487D-91A8-F09B4ADFEB42}">
      <dgm:prSet/>
      <dgm:spPr/>
      <dgm:t>
        <a:bodyPr/>
        <a:lstStyle/>
        <a:p>
          <a:endParaRPr kumimoji="1" lang="ja-JP" altLang="en-US" sz="1700"/>
        </a:p>
      </dgm:t>
    </dgm:pt>
    <dgm:pt modelId="{449DFD4F-CB71-4D00-AFD8-9391037D7CC3}" type="sibTrans" cxnId="{0F40D78A-3329-487D-91A8-F09B4ADFEB42}">
      <dgm:prSet/>
      <dgm:spPr/>
      <dgm:t>
        <a:bodyPr/>
        <a:lstStyle/>
        <a:p>
          <a:endParaRPr kumimoji="1" lang="ja-JP" altLang="en-US" sz="1700"/>
        </a:p>
      </dgm:t>
    </dgm:pt>
    <dgm:pt modelId="{2BD6694B-F76A-4840-8E1A-CDAAA3ED6147}">
      <dgm:prSet phldrT="[テキスト]" custT="1"/>
      <dgm:spPr/>
      <dgm:t>
        <a:bodyPr/>
        <a:lstStyle/>
        <a:p>
          <a:r>
            <a:rPr kumimoji="1" lang="ja-JP" altLang="en-US" sz="1400" dirty="0" smtClean="0"/>
            <a:t>召集されていない担当者がいる</a:t>
          </a:r>
          <a:endParaRPr kumimoji="1" lang="ja-JP" altLang="en-US" sz="1400" dirty="0"/>
        </a:p>
      </dgm:t>
    </dgm:pt>
    <dgm:pt modelId="{46408D9D-B1D6-4955-8DDB-61C4801F73EF}" type="parTrans" cxnId="{23AA4FE1-9C24-4FE6-B4A3-3A297A2A2D8B}">
      <dgm:prSet/>
      <dgm:spPr/>
      <dgm:t>
        <a:bodyPr/>
        <a:lstStyle/>
        <a:p>
          <a:endParaRPr kumimoji="1" lang="ja-JP" altLang="en-US" sz="1700"/>
        </a:p>
      </dgm:t>
    </dgm:pt>
    <dgm:pt modelId="{17BE14C5-16F9-411D-9EBA-713CDB7A115A}" type="sibTrans" cxnId="{23AA4FE1-9C24-4FE6-B4A3-3A297A2A2D8B}">
      <dgm:prSet/>
      <dgm:spPr/>
      <dgm:t>
        <a:bodyPr/>
        <a:lstStyle/>
        <a:p>
          <a:endParaRPr kumimoji="1" lang="ja-JP" altLang="en-US" sz="1700"/>
        </a:p>
      </dgm:t>
    </dgm:pt>
    <dgm:pt modelId="{4CDA9163-B2B3-46E4-B970-EFB7E8976126}">
      <dgm:prSet phldrT="[テキスト]" custT="1"/>
      <dgm:spPr/>
      <dgm:t>
        <a:bodyPr/>
        <a:lstStyle/>
        <a:p>
          <a:r>
            <a:rPr kumimoji="1" lang="ja-JP" altLang="en-US" sz="1400" dirty="0" smtClean="0"/>
            <a:t>召集できないやむを得ない理由の記載がない</a:t>
          </a:r>
          <a:endParaRPr kumimoji="1" lang="ja-JP" altLang="en-US" sz="1400" dirty="0"/>
        </a:p>
      </dgm:t>
    </dgm:pt>
    <dgm:pt modelId="{9EF2CB31-1034-44D9-8BBB-EBACB47D8C81}" type="parTrans" cxnId="{DEA2BF62-AA9D-41AF-AA98-85D3328F7C7D}">
      <dgm:prSet/>
      <dgm:spPr/>
      <dgm:t>
        <a:bodyPr/>
        <a:lstStyle/>
        <a:p>
          <a:endParaRPr kumimoji="1" lang="ja-JP" altLang="en-US"/>
        </a:p>
      </dgm:t>
    </dgm:pt>
    <dgm:pt modelId="{8D03FC0C-41E1-4839-B978-30CFCDF978C7}" type="sibTrans" cxnId="{DEA2BF62-AA9D-41AF-AA98-85D3328F7C7D}">
      <dgm:prSet/>
      <dgm:spPr/>
      <dgm:t>
        <a:bodyPr/>
        <a:lstStyle/>
        <a:p>
          <a:endParaRPr kumimoji="1" lang="ja-JP" altLang="en-US"/>
        </a:p>
      </dgm:t>
    </dgm:pt>
    <dgm:pt modelId="{C220856E-8E30-4EBE-93DB-98E12C3D28BD}" type="pres">
      <dgm:prSet presAssocID="{45D6B2D4-56D4-4DE1-8B0D-BF0165D54338}" presName="linear" presStyleCnt="0">
        <dgm:presLayoutVars>
          <dgm:animLvl val="lvl"/>
          <dgm:resizeHandles val="exact"/>
        </dgm:presLayoutVars>
      </dgm:prSet>
      <dgm:spPr/>
      <dgm:t>
        <a:bodyPr/>
        <a:lstStyle/>
        <a:p>
          <a:endParaRPr kumimoji="1" lang="ja-JP" altLang="en-US"/>
        </a:p>
      </dgm:t>
    </dgm:pt>
    <dgm:pt modelId="{7B12A0F6-8F7C-4104-8057-8B63F6D0189A}" type="pres">
      <dgm:prSet presAssocID="{530095E7-0068-4811-A854-DA69095A2D3F}" presName="parentText" presStyleLbl="node1" presStyleIdx="0" presStyleCnt="1" custScaleY="59172">
        <dgm:presLayoutVars>
          <dgm:chMax val="0"/>
          <dgm:bulletEnabled val="1"/>
        </dgm:presLayoutVars>
      </dgm:prSet>
      <dgm:spPr/>
      <dgm:t>
        <a:bodyPr/>
        <a:lstStyle/>
        <a:p>
          <a:endParaRPr kumimoji="1" lang="ja-JP" altLang="en-US"/>
        </a:p>
      </dgm:t>
    </dgm:pt>
    <dgm:pt modelId="{5E4C5304-8762-4A93-B311-EF5B899ADD41}" type="pres">
      <dgm:prSet presAssocID="{530095E7-0068-4811-A854-DA69095A2D3F}" presName="childText" presStyleLbl="revTx" presStyleIdx="0" presStyleCnt="1" custLinFactNeighborX="68" custLinFactNeighborY="1139">
        <dgm:presLayoutVars>
          <dgm:bulletEnabled val="1"/>
        </dgm:presLayoutVars>
      </dgm:prSet>
      <dgm:spPr/>
      <dgm:t>
        <a:bodyPr/>
        <a:lstStyle/>
        <a:p>
          <a:endParaRPr kumimoji="1" lang="ja-JP" altLang="en-US"/>
        </a:p>
      </dgm:t>
    </dgm:pt>
  </dgm:ptLst>
  <dgm:cxnLst>
    <dgm:cxn modelId="{0F40D78A-3329-487D-91A8-F09B4ADFEB42}" srcId="{45D6B2D4-56D4-4DE1-8B0D-BF0165D54338}" destId="{530095E7-0068-4811-A854-DA69095A2D3F}" srcOrd="0" destOrd="0" parTransId="{204A3D8E-E636-4EBC-A983-D03C0E685003}" sibTransId="{449DFD4F-CB71-4D00-AFD8-9391037D7CC3}"/>
    <dgm:cxn modelId="{DEA2BF62-AA9D-41AF-AA98-85D3328F7C7D}" srcId="{530095E7-0068-4811-A854-DA69095A2D3F}" destId="{4CDA9163-B2B3-46E4-B970-EFB7E8976126}" srcOrd="1" destOrd="0" parTransId="{9EF2CB31-1034-44D9-8BBB-EBACB47D8C81}" sibTransId="{8D03FC0C-41E1-4839-B978-30CFCDF978C7}"/>
    <dgm:cxn modelId="{C35DCAB3-138C-4267-8CD9-08B34A161475}" type="presOf" srcId="{2BD6694B-F76A-4840-8E1A-CDAAA3ED6147}" destId="{5E4C5304-8762-4A93-B311-EF5B899ADD41}" srcOrd="0" destOrd="0" presId="urn:microsoft.com/office/officeart/2005/8/layout/vList2"/>
    <dgm:cxn modelId="{F7B83B7E-3A1E-498B-A66B-9CF5988A6028}" type="presOf" srcId="{45D6B2D4-56D4-4DE1-8B0D-BF0165D54338}" destId="{C220856E-8E30-4EBE-93DB-98E12C3D28BD}" srcOrd="0" destOrd="0" presId="urn:microsoft.com/office/officeart/2005/8/layout/vList2"/>
    <dgm:cxn modelId="{1EE2546F-BAA2-444C-AE6C-85EC6A042994}" type="presOf" srcId="{530095E7-0068-4811-A854-DA69095A2D3F}" destId="{7B12A0F6-8F7C-4104-8057-8B63F6D0189A}" srcOrd="0" destOrd="0" presId="urn:microsoft.com/office/officeart/2005/8/layout/vList2"/>
    <dgm:cxn modelId="{2C983656-E15D-4CC1-8DAD-73F403B3BBBC}" type="presOf" srcId="{4CDA9163-B2B3-46E4-B970-EFB7E8976126}" destId="{5E4C5304-8762-4A93-B311-EF5B899ADD41}" srcOrd="0" destOrd="1" presId="urn:microsoft.com/office/officeart/2005/8/layout/vList2"/>
    <dgm:cxn modelId="{23AA4FE1-9C24-4FE6-B4A3-3A297A2A2D8B}" srcId="{530095E7-0068-4811-A854-DA69095A2D3F}" destId="{2BD6694B-F76A-4840-8E1A-CDAAA3ED6147}" srcOrd="0" destOrd="0" parTransId="{46408D9D-B1D6-4955-8DDB-61C4801F73EF}" sibTransId="{17BE14C5-16F9-411D-9EBA-713CDB7A115A}"/>
    <dgm:cxn modelId="{9A46B5AD-1E9B-4D1D-9013-2A629B4E18C1}" type="presParOf" srcId="{C220856E-8E30-4EBE-93DB-98E12C3D28BD}" destId="{7B12A0F6-8F7C-4104-8057-8B63F6D0189A}" srcOrd="0" destOrd="0" presId="urn:microsoft.com/office/officeart/2005/8/layout/vList2"/>
    <dgm:cxn modelId="{8B3E5FD5-ED3E-42CB-80CF-7745D9F03D72}" type="presParOf" srcId="{C220856E-8E30-4EBE-93DB-98E12C3D28BD}" destId="{5E4C5304-8762-4A93-B311-EF5B899ADD4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FE66F-5C65-4B54-9A23-5689F1772931}">
      <dsp:nvSpPr>
        <dsp:cNvPr id="0" name=""/>
        <dsp:cNvSpPr/>
      </dsp:nvSpPr>
      <dsp:spPr>
        <a:xfrm>
          <a:off x="0" y="29622"/>
          <a:ext cx="9601200" cy="452790"/>
        </a:xfrm>
        <a:prstGeom prst="round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tabLst>
              <a:tab pos="8789988" algn="l"/>
            </a:tabLst>
          </a:pPr>
          <a:r>
            <a:rPr kumimoji="1" lang="ja-JP" altLang="en-US" sz="1800" b="1" u="none" kern="1200" spc="600" dirty="0" smtClean="0">
              <a:solidFill>
                <a:schemeClr val="tx1"/>
              </a:solidFill>
            </a:rPr>
            <a:t>居宅サービス計画等への記載</a:t>
          </a:r>
          <a:r>
            <a:rPr kumimoji="1" lang="en-US" altLang="ja-JP" sz="1800" b="1" u="dottedHeavy" kern="1200" spc="600" baseline="40000" dirty="0" smtClean="0">
              <a:solidFill>
                <a:schemeClr val="tx1"/>
              </a:solidFill>
            </a:rPr>
            <a:t>	</a:t>
          </a:r>
          <a:r>
            <a:rPr kumimoji="1" lang="ja-JP" altLang="en-US" sz="1800" b="1" u="none" kern="1200" spc="600" dirty="0" smtClean="0">
              <a:solidFill>
                <a:schemeClr val="tx1"/>
              </a:solidFill>
            </a:rPr>
            <a:t>３</a:t>
          </a:r>
          <a:endParaRPr kumimoji="1" lang="ja-JP" altLang="en-US" sz="1800" b="1" u="none" kern="1200" spc="600" dirty="0">
            <a:solidFill>
              <a:schemeClr val="tx1"/>
            </a:solidFill>
          </a:endParaRPr>
        </a:p>
      </dsp:txBody>
      <dsp:txXfrm>
        <a:off x="22103" y="51725"/>
        <a:ext cx="9556994" cy="408584"/>
      </dsp:txXfrm>
    </dsp:sp>
    <dsp:sp modelId="{508782DF-85C1-4ECD-9E66-B4D13F723A96}">
      <dsp:nvSpPr>
        <dsp:cNvPr id="0" name=""/>
        <dsp:cNvSpPr/>
      </dsp:nvSpPr>
      <dsp:spPr>
        <a:xfrm>
          <a:off x="0" y="482412"/>
          <a:ext cx="9601200" cy="819720"/>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304838" tIns="19050" rIns="106680" bIns="19050" numCol="1" spcCol="1270" anchor="t" anchorCtr="0">
          <a:noAutofit/>
        </a:bodyPr>
        <a:lstStyle/>
        <a:p>
          <a:pPr marL="114300" lvl="1" indent="-114300" algn="l" defTabSz="666750">
            <a:lnSpc>
              <a:spcPct val="90000"/>
            </a:lnSpc>
            <a:spcBef>
              <a:spcPct val="0"/>
            </a:spcBef>
            <a:spcAft>
              <a:spcPct val="20000"/>
            </a:spcAft>
            <a:buChar char="••"/>
            <a:tabLst>
              <a:tab pos="7889875" algn="l"/>
            </a:tabLst>
          </a:pPr>
          <a:r>
            <a:rPr kumimoji="1" lang="ja-JP" altLang="en-US" sz="1500" kern="1200" dirty="0" smtClean="0">
              <a:solidFill>
                <a:schemeClr val="tx1"/>
              </a:solidFill>
            </a:rPr>
            <a:t>アセスメントシートへの記載</a:t>
          </a:r>
          <a:r>
            <a:rPr kumimoji="1" lang="en-US" altLang="ja-JP" sz="1500" u="dottedHeavy" kern="1200" baseline="40000" dirty="0" smtClean="0">
              <a:solidFill>
                <a:schemeClr val="tx1"/>
              </a:solidFill>
            </a:rPr>
            <a:t>	</a:t>
          </a:r>
          <a:r>
            <a:rPr kumimoji="1" lang="ja-JP" altLang="en-US" sz="1500" kern="1200" dirty="0" smtClean="0">
              <a:solidFill>
                <a:schemeClr val="tx1"/>
              </a:solidFill>
            </a:rPr>
            <a:t>４</a:t>
          </a:r>
          <a:endParaRPr kumimoji="1" lang="ja-JP" altLang="en-US" sz="1500" kern="1200" dirty="0">
            <a:solidFill>
              <a:schemeClr val="tx1"/>
            </a:solidFill>
          </a:endParaRPr>
        </a:p>
        <a:p>
          <a:pPr marL="114300" lvl="1" indent="-114300" algn="l" defTabSz="666750">
            <a:lnSpc>
              <a:spcPct val="90000"/>
            </a:lnSpc>
            <a:spcBef>
              <a:spcPct val="0"/>
            </a:spcBef>
            <a:spcAft>
              <a:spcPct val="20000"/>
            </a:spcAft>
            <a:buChar char="••"/>
            <a:tabLst>
              <a:tab pos="7889875" algn="l"/>
            </a:tabLst>
          </a:pPr>
          <a:r>
            <a:rPr kumimoji="1" lang="ja-JP" altLang="en-US" sz="1500" kern="1200" dirty="0" smtClean="0">
              <a:solidFill>
                <a:schemeClr val="tx1"/>
              </a:solidFill>
            </a:rPr>
            <a:t>福祉用具貸与の必要性と継続利用の検証に関する記載</a:t>
          </a:r>
          <a:r>
            <a:rPr kumimoji="1" lang="en-US" altLang="ja-JP" sz="1500" u="dottedHeavy" kern="1200" baseline="40000" dirty="0" smtClean="0">
              <a:solidFill>
                <a:schemeClr val="tx1"/>
              </a:solidFill>
            </a:rPr>
            <a:t>	</a:t>
          </a:r>
          <a:r>
            <a:rPr kumimoji="1" lang="ja-JP" altLang="en-US" sz="1500" kern="1200" dirty="0" smtClean="0">
              <a:solidFill>
                <a:schemeClr val="tx1"/>
              </a:solidFill>
            </a:rPr>
            <a:t>８</a:t>
          </a:r>
          <a:endParaRPr kumimoji="1" lang="ja-JP" altLang="en-US" sz="1500" kern="1200" dirty="0">
            <a:solidFill>
              <a:schemeClr val="tx1"/>
            </a:solidFill>
          </a:endParaRPr>
        </a:p>
        <a:p>
          <a:pPr marL="114300" lvl="1" indent="-114300" algn="l" defTabSz="666750">
            <a:lnSpc>
              <a:spcPct val="90000"/>
            </a:lnSpc>
            <a:spcBef>
              <a:spcPct val="0"/>
            </a:spcBef>
            <a:spcAft>
              <a:spcPct val="20000"/>
            </a:spcAft>
            <a:buChar char="••"/>
            <a:tabLst>
              <a:tab pos="7889875" algn="l"/>
            </a:tabLst>
          </a:pPr>
          <a:r>
            <a:rPr kumimoji="1" lang="ja-JP" altLang="en-US" sz="1500" kern="1200" dirty="0" smtClean="0">
              <a:solidFill>
                <a:schemeClr val="tx1"/>
              </a:solidFill>
            </a:rPr>
            <a:t>居宅介護支援経過への記載</a:t>
          </a:r>
          <a:r>
            <a:rPr kumimoji="1" lang="en-US" altLang="ja-JP" sz="1500" u="dottedHeavy" kern="1200" baseline="40000" dirty="0" smtClean="0">
              <a:solidFill>
                <a:schemeClr val="tx1"/>
              </a:solidFill>
            </a:rPr>
            <a:t>	</a:t>
          </a:r>
          <a:r>
            <a:rPr kumimoji="1" lang="ja-JP" altLang="en-US" sz="1500" kern="1200" dirty="0" smtClean="0">
              <a:solidFill>
                <a:schemeClr val="tx1"/>
              </a:solidFill>
            </a:rPr>
            <a:t>１２</a:t>
          </a:r>
          <a:endParaRPr kumimoji="1" lang="ja-JP" altLang="en-US" sz="1500" kern="1200" dirty="0">
            <a:solidFill>
              <a:schemeClr val="tx1"/>
            </a:solidFill>
          </a:endParaRPr>
        </a:p>
      </dsp:txBody>
      <dsp:txXfrm>
        <a:off x="0" y="482412"/>
        <a:ext cx="9601200" cy="819720"/>
      </dsp:txXfrm>
    </dsp:sp>
    <dsp:sp modelId="{9A160BB2-30BC-4D34-A4E4-8A9652AD4F89}">
      <dsp:nvSpPr>
        <dsp:cNvPr id="0" name=""/>
        <dsp:cNvSpPr/>
      </dsp:nvSpPr>
      <dsp:spPr>
        <a:xfrm>
          <a:off x="0" y="1302132"/>
          <a:ext cx="9601200" cy="452790"/>
        </a:xfrm>
        <a:prstGeom prst="round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tabLst>
              <a:tab pos="8785225" algn="l"/>
            </a:tabLst>
          </a:pPr>
          <a:r>
            <a:rPr kumimoji="1" lang="ja-JP" altLang="en-US" sz="1800" b="1" u="none" kern="1200" spc="600" dirty="0" smtClean="0">
              <a:solidFill>
                <a:schemeClr val="tx1"/>
              </a:solidFill>
            </a:rPr>
            <a:t>サービス担当者会議の開催状況</a:t>
          </a:r>
          <a:r>
            <a:rPr kumimoji="1" lang="en-US" altLang="ja-JP" sz="1800" b="1" u="dottedHeavy" kern="1200" spc="600" baseline="40000" dirty="0" smtClean="0">
              <a:solidFill>
                <a:schemeClr val="tx1"/>
              </a:solidFill>
            </a:rPr>
            <a:t>	</a:t>
          </a:r>
          <a:r>
            <a:rPr kumimoji="1" lang="ja-JP" altLang="en-US" sz="1800" b="1" u="none" kern="1200" spc="600" dirty="0" smtClean="0">
              <a:solidFill>
                <a:schemeClr val="tx1"/>
              </a:solidFill>
            </a:rPr>
            <a:t>１７</a:t>
          </a:r>
          <a:endParaRPr kumimoji="1" lang="ja-JP" altLang="en-US" sz="1800" b="1" u="none" kern="1200" spc="600" dirty="0">
            <a:solidFill>
              <a:schemeClr val="tx1"/>
            </a:solidFill>
          </a:endParaRPr>
        </a:p>
      </dsp:txBody>
      <dsp:txXfrm>
        <a:off x="22103" y="1324235"/>
        <a:ext cx="9556994" cy="408584"/>
      </dsp:txXfrm>
    </dsp:sp>
    <dsp:sp modelId="{AD325BC7-D2AF-4D6B-B2D1-58990435492F}">
      <dsp:nvSpPr>
        <dsp:cNvPr id="0" name=""/>
        <dsp:cNvSpPr/>
      </dsp:nvSpPr>
      <dsp:spPr>
        <a:xfrm>
          <a:off x="0" y="1754922"/>
          <a:ext cx="9601200" cy="540270"/>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304838" tIns="19050" rIns="106680" bIns="19050" numCol="1" spcCol="1270" anchor="t" anchorCtr="0">
          <a:noAutofit/>
        </a:bodyPr>
        <a:lstStyle/>
        <a:p>
          <a:pPr marL="114300" lvl="1" indent="-114300" algn="l" defTabSz="666750">
            <a:lnSpc>
              <a:spcPct val="90000"/>
            </a:lnSpc>
            <a:spcBef>
              <a:spcPct val="0"/>
            </a:spcBef>
            <a:spcAft>
              <a:spcPct val="20000"/>
            </a:spcAft>
            <a:buChar char="••"/>
            <a:tabLst>
              <a:tab pos="7886700" algn="l"/>
            </a:tabLst>
          </a:pPr>
          <a:r>
            <a:rPr kumimoji="1" lang="ja-JP" altLang="en-US" sz="1500" kern="1200" dirty="0" smtClean="0">
              <a:solidFill>
                <a:schemeClr val="tx1"/>
              </a:solidFill>
            </a:rPr>
            <a:t>担当者の召集状況</a:t>
          </a:r>
          <a:r>
            <a:rPr kumimoji="1" lang="en-US" altLang="ja-JP" sz="1500" u="dottedHeavy" kern="1200" baseline="40000" dirty="0" smtClean="0">
              <a:solidFill>
                <a:schemeClr val="tx1"/>
              </a:solidFill>
            </a:rPr>
            <a:t>	</a:t>
          </a:r>
          <a:r>
            <a:rPr kumimoji="1" lang="ja-JP" altLang="en-US" sz="1500" kern="1200" dirty="0" smtClean="0">
              <a:solidFill>
                <a:schemeClr val="tx1"/>
              </a:solidFill>
            </a:rPr>
            <a:t>１８</a:t>
          </a:r>
          <a:endParaRPr kumimoji="1" lang="ja-JP" altLang="en-US" sz="1500" kern="1200" dirty="0">
            <a:solidFill>
              <a:schemeClr val="tx1"/>
            </a:solidFill>
          </a:endParaRPr>
        </a:p>
        <a:p>
          <a:pPr marL="114300" lvl="1" indent="-114300" algn="l" defTabSz="666750">
            <a:lnSpc>
              <a:spcPct val="90000"/>
            </a:lnSpc>
            <a:spcBef>
              <a:spcPct val="0"/>
            </a:spcBef>
            <a:spcAft>
              <a:spcPct val="20000"/>
            </a:spcAft>
            <a:buChar char="••"/>
            <a:tabLst>
              <a:tab pos="7886700" algn="l"/>
            </a:tabLst>
          </a:pPr>
          <a:r>
            <a:rPr kumimoji="1" lang="ja-JP" altLang="en-US" sz="1500" kern="1200" dirty="0" smtClean="0">
              <a:solidFill>
                <a:schemeClr val="tx1"/>
              </a:solidFill>
            </a:rPr>
            <a:t>サービス担当者会議の要点の記載</a:t>
          </a:r>
          <a:r>
            <a:rPr kumimoji="1" lang="en-US" altLang="ja-JP" sz="1500" u="dottedHeavy" kern="1200" baseline="40000" dirty="0" smtClean="0">
              <a:solidFill>
                <a:schemeClr val="tx1"/>
              </a:solidFill>
            </a:rPr>
            <a:t>	</a:t>
          </a:r>
          <a:r>
            <a:rPr kumimoji="1" lang="ja-JP" altLang="en-US" sz="1500" kern="1200" dirty="0" smtClean="0">
              <a:solidFill>
                <a:schemeClr val="tx1"/>
              </a:solidFill>
            </a:rPr>
            <a:t>２２</a:t>
          </a:r>
          <a:endParaRPr kumimoji="1" lang="ja-JP" altLang="en-US" sz="1500" kern="1200" dirty="0">
            <a:solidFill>
              <a:schemeClr val="tx1"/>
            </a:solidFill>
          </a:endParaRPr>
        </a:p>
      </dsp:txBody>
      <dsp:txXfrm>
        <a:off x="0" y="1754922"/>
        <a:ext cx="9601200" cy="540270"/>
      </dsp:txXfrm>
    </dsp:sp>
    <dsp:sp modelId="{823F9B1A-E221-4E77-BE62-B9F8FC3229B8}">
      <dsp:nvSpPr>
        <dsp:cNvPr id="0" name=""/>
        <dsp:cNvSpPr/>
      </dsp:nvSpPr>
      <dsp:spPr>
        <a:xfrm>
          <a:off x="0" y="2295192"/>
          <a:ext cx="9601200" cy="452790"/>
        </a:xfrm>
        <a:prstGeom prst="round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tabLst>
              <a:tab pos="8785225" algn="l"/>
            </a:tabLst>
          </a:pPr>
          <a:r>
            <a:rPr kumimoji="1" lang="ja-JP" altLang="en-US" sz="1800" b="1" u="none" kern="1200" spc="600" dirty="0" smtClean="0">
              <a:solidFill>
                <a:schemeClr val="tx1"/>
              </a:solidFill>
            </a:rPr>
            <a:t>担当者間での情報連携</a:t>
          </a:r>
          <a:r>
            <a:rPr kumimoji="1" lang="en-US" altLang="ja-JP" sz="1800" b="1" u="none" kern="1200" spc="600" dirty="0" smtClean="0">
              <a:solidFill>
                <a:schemeClr val="tx1"/>
              </a:solidFill>
            </a:rPr>
            <a:t>	</a:t>
          </a:r>
          <a:r>
            <a:rPr kumimoji="1" lang="ja-JP" altLang="en-US" sz="1800" b="1" u="none" kern="1200" spc="600" dirty="0" smtClean="0">
              <a:solidFill>
                <a:schemeClr val="tx1"/>
              </a:solidFill>
            </a:rPr>
            <a:t>２６</a:t>
          </a:r>
          <a:endParaRPr kumimoji="1" lang="ja-JP" altLang="en-US" sz="1800" b="1" u="none" kern="1200" spc="600" dirty="0">
            <a:solidFill>
              <a:schemeClr val="tx1"/>
            </a:solidFill>
          </a:endParaRPr>
        </a:p>
      </dsp:txBody>
      <dsp:txXfrm>
        <a:off x="22103" y="2317295"/>
        <a:ext cx="9556994" cy="408584"/>
      </dsp:txXfrm>
    </dsp:sp>
    <dsp:sp modelId="{28D56775-E71D-4720-B611-AED9946AD90E}">
      <dsp:nvSpPr>
        <dsp:cNvPr id="0" name=""/>
        <dsp:cNvSpPr/>
      </dsp:nvSpPr>
      <dsp:spPr>
        <a:xfrm>
          <a:off x="0" y="2747982"/>
          <a:ext cx="9601200" cy="540270"/>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304838" tIns="19050" rIns="106680" bIns="19050" numCol="1" spcCol="1270" anchor="t" anchorCtr="0">
          <a:noAutofit/>
        </a:bodyPr>
        <a:lstStyle/>
        <a:p>
          <a:pPr marL="114300" lvl="1" indent="-114300" algn="l" defTabSz="666750">
            <a:lnSpc>
              <a:spcPct val="90000"/>
            </a:lnSpc>
            <a:spcBef>
              <a:spcPct val="0"/>
            </a:spcBef>
            <a:spcAft>
              <a:spcPct val="20000"/>
            </a:spcAft>
            <a:buChar char="••"/>
            <a:tabLst>
              <a:tab pos="7886700" algn="l"/>
            </a:tabLst>
          </a:pPr>
          <a:r>
            <a:rPr kumimoji="1" lang="ja-JP" altLang="en-US" sz="1500" kern="1200" dirty="0" smtClean="0">
              <a:solidFill>
                <a:schemeClr val="tx1"/>
              </a:solidFill>
            </a:rPr>
            <a:t>サービス提供事業者間での情報連携</a:t>
          </a:r>
          <a:r>
            <a:rPr kumimoji="1" lang="en-US" altLang="ja-JP" sz="1500" u="dottedHeavy" kern="1200" baseline="40000" dirty="0" smtClean="0">
              <a:solidFill>
                <a:schemeClr val="tx1"/>
              </a:solidFill>
            </a:rPr>
            <a:t>	</a:t>
          </a:r>
          <a:r>
            <a:rPr kumimoji="1" lang="ja-JP" altLang="en-US" sz="1500" kern="1200" dirty="0" smtClean="0">
              <a:solidFill>
                <a:schemeClr val="tx1"/>
              </a:solidFill>
            </a:rPr>
            <a:t>２７</a:t>
          </a:r>
          <a:endParaRPr kumimoji="1" lang="ja-JP" altLang="en-US" sz="1500" kern="1200" dirty="0">
            <a:solidFill>
              <a:schemeClr val="tx1"/>
            </a:solidFill>
          </a:endParaRPr>
        </a:p>
        <a:p>
          <a:pPr marL="114300" lvl="1" indent="-114300" algn="l" defTabSz="666750">
            <a:lnSpc>
              <a:spcPct val="90000"/>
            </a:lnSpc>
            <a:spcBef>
              <a:spcPct val="0"/>
            </a:spcBef>
            <a:spcAft>
              <a:spcPct val="20000"/>
            </a:spcAft>
            <a:buChar char="••"/>
            <a:tabLst>
              <a:tab pos="7886700" algn="l"/>
            </a:tabLst>
          </a:pPr>
          <a:r>
            <a:rPr kumimoji="1" lang="ja-JP" altLang="en-US" sz="1500" kern="1200" dirty="0" smtClean="0">
              <a:solidFill>
                <a:schemeClr val="tx1"/>
              </a:solidFill>
            </a:rPr>
            <a:t>医療との情報連携</a:t>
          </a:r>
          <a:r>
            <a:rPr kumimoji="1" lang="en-US" altLang="ja-JP" sz="1500" u="dottedHeavy" kern="1200" baseline="40000" dirty="0" smtClean="0">
              <a:solidFill>
                <a:schemeClr val="tx1"/>
              </a:solidFill>
            </a:rPr>
            <a:t>	</a:t>
          </a:r>
          <a:r>
            <a:rPr kumimoji="1" lang="ja-JP" altLang="en-US" sz="1500" kern="1200" dirty="0" smtClean="0">
              <a:solidFill>
                <a:schemeClr val="tx1"/>
              </a:solidFill>
            </a:rPr>
            <a:t>３０</a:t>
          </a:r>
          <a:endParaRPr kumimoji="1" lang="ja-JP" altLang="en-US" sz="1500" kern="1200" dirty="0">
            <a:solidFill>
              <a:schemeClr val="tx1"/>
            </a:solidFill>
          </a:endParaRPr>
        </a:p>
      </dsp:txBody>
      <dsp:txXfrm>
        <a:off x="0" y="2747982"/>
        <a:ext cx="9601200" cy="5402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AC1D7-1A0E-4765-9D4B-73187420BCA1}">
      <dsp:nvSpPr>
        <dsp:cNvPr id="0" name=""/>
        <dsp:cNvSpPr/>
      </dsp:nvSpPr>
      <dsp:spPr>
        <a:xfrm>
          <a:off x="0" y="756766"/>
          <a:ext cx="4679950" cy="720004"/>
        </a:xfrm>
        <a:prstGeom prst="round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solidFill>
                <a:schemeClr val="tx1"/>
              </a:solidFill>
            </a:rPr>
            <a:t>サービス担当者会議の要点の記載</a:t>
          </a:r>
          <a:endParaRPr kumimoji="1" lang="ja-JP" altLang="en-US" sz="1700" b="1" kern="1200" dirty="0">
            <a:solidFill>
              <a:schemeClr val="tx1"/>
            </a:solidFill>
          </a:endParaRPr>
        </a:p>
      </dsp:txBody>
      <dsp:txXfrm>
        <a:off x="35148" y="791914"/>
        <a:ext cx="4609654" cy="649708"/>
      </dsp:txXfrm>
    </dsp:sp>
    <dsp:sp modelId="{580B3E8C-1A9D-4B77-B8AB-D9F24E48A4A9}">
      <dsp:nvSpPr>
        <dsp:cNvPr id="0" name=""/>
        <dsp:cNvSpPr/>
      </dsp:nvSpPr>
      <dsp:spPr>
        <a:xfrm>
          <a:off x="0" y="1504477"/>
          <a:ext cx="467995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88" tIns="17780" rIns="99568" bIns="17780" numCol="1" spcCol="1270" anchor="t" anchorCtr="0">
          <a:noAutofit/>
        </a:bodyPr>
        <a:lstStyle/>
        <a:p>
          <a:pPr marL="114300" lvl="1" indent="-114300" algn="l" defTabSz="622300">
            <a:lnSpc>
              <a:spcPct val="90000"/>
            </a:lnSpc>
            <a:spcBef>
              <a:spcPct val="0"/>
            </a:spcBef>
            <a:spcAft>
              <a:spcPct val="20000"/>
            </a:spcAft>
            <a:buChar char="••"/>
          </a:pPr>
          <a:r>
            <a:rPr kumimoji="1" lang="ja-JP" altLang="en-US" sz="1400" kern="1200" dirty="0" smtClean="0"/>
            <a:t>サービス利用の妥当性や必要な理由の記載が不明瞭</a:t>
          </a:r>
          <a:endParaRPr kumimoji="1" lang="ja-JP" altLang="en-US" sz="1400" kern="1200" dirty="0"/>
        </a:p>
        <a:p>
          <a:pPr marL="114300" lvl="1" indent="-114300" algn="l" defTabSz="622300">
            <a:lnSpc>
              <a:spcPct val="90000"/>
            </a:lnSpc>
            <a:spcBef>
              <a:spcPct val="0"/>
            </a:spcBef>
            <a:spcAft>
              <a:spcPct val="20000"/>
            </a:spcAft>
            <a:buChar char="••"/>
          </a:pPr>
          <a:r>
            <a:rPr kumimoji="1" lang="ja-JP" altLang="en-US" sz="1400" kern="1200" dirty="0" smtClean="0"/>
            <a:t>サービス利用の検討状況が読み取れない</a:t>
          </a:r>
          <a:endParaRPr kumimoji="1" lang="ja-JP" altLang="en-US" sz="1400" kern="1200" dirty="0"/>
        </a:p>
      </dsp:txBody>
      <dsp:txXfrm>
        <a:off x="0" y="1504477"/>
        <a:ext cx="4679950" cy="10764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55032-DEB0-4DB0-B23E-A92E9C9E1B01}">
      <dsp:nvSpPr>
        <dsp:cNvPr id="0" name=""/>
        <dsp:cNvSpPr/>
      </dsp:nvSpPr>
      <dsp:spPr>
        <a:xfrm>
          <a:off x="0" y="78348"/>
          <a:ext cx="9601200" cy="837294"/>
        </a:xfrm>
        <a:prstGeom prst="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rPr>
            <a:t>新型コロナウイルス感染症に係る介護サービス事業所の人員等の</a:t>
          </a:r>
          <a:endParaRPr kumimoji="1" lang="en-US" altLang="ja-JP" sz="1800" b="1" kern="1200" dirty="0" smtClean="0">
            <a:solidFill>
              <a:schemeClr val="tx1"/>
            </a:solidFill>
          </a:endParaRPr>
        </a:p>
        <a:p>
          <a:pPr lvl="0" algn="ctr" defTabSz="800100">
            <a:lnSpc>
              <a:spcPct val="90000"/>
            </a:lnSpc>
            <a:spcBef>
              <a:spcPct val="0"/>
            </a:spcBef>
            <a:spcAft>
              <a:spcPct val="35000"/>
            </a:spcAft>
          </a:pPr>
          <a:r>
            <a:rPr kumimoji="1" lang="ja-JP" altLang="en-US" sz="1800" b="1" kern="1200" dirty="0" smtClean="0">
              <a:solidFill>
                <a:schemeClr val="tx1"/>
              </a:solidFill>
            </a:rPr>
            <a:t>臨時的取扱いについて（第３報）</a:t>
          </a:r>
          <a:endParaRPr kumimoji="1" lang="ja-JP" altLang="en-US" sz="1800" b="1" kern="1200" dirty="0">
            <a:solidFill>
              <a:schemeClr val="tx1"/>
            </a:solidFill>
          </a:endParaRPr>
        </a:p>
      </dsp:txBody>
      <dsp:txXfrm>
        <a:off x="0" y="78348"/>
        <a:ext cx="9601200" cy="837294"/>
      </dsp:txXfrm>
    </dsp:sp>
    <dsp:sp modelId="{286462B2-25DC-4789-BFF3-3BE280C9372D}">
      <dsp:nvSpPr>
        <dsp:cNvPr id="0" name=""/>
        <dsp:cNvSpPr/>
      </dsp:nvSpPr>
      <dsp:spPr>
        <a:xfrm>
          <a:off x="0" y="923038"/>
          <a:ext cx="9601200" cy="1493279"/>
        </a:xfrm>
        <a:prstGeom prst="rect">
          <a:avLst/>
        </a:prstGeom>
        <a:solidFill>
          <a:schemeClr val="bg1">
            <a:alpha val="9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kumimoji="1" lang="ja-JP" altLang="en-US" sz="1800" kern="1200" dirty="0" smtClean="0"/>
            <a:t>感染拡大防止の観点から、やむを得ない理由がある場合については、利用者の自宅以外での開催や電話・メールなどを活用するなどにより、柔軟に対応することが可能である。</a:t>
          </a:r>
          <a:endParaRPr kumimoji="1" lang="ja-JP" altLang="en-US" sz="1800" kern="1200" dirty="0"/>
        </a:p>
        <a:p>
          <a:pPr marL="171450" lvl="1" indent="-171450" algn="just" defTabSz="800100">
            <a:lnSpc>
              <a:spcPct val="90000"/>
            </a:lnSpc>
            <a:spcBef>
              <a:spcPct val="0"/>
            </a:spcBef>
            <a:spcAft>
              <a:spcPct val="15000"/>
            </a:spcAft>
            <a:buChar char="••"/>
          </a:pPr>
          <a:r>
            <a:rPr kumimoji="1" lang="ja-JP" altLang="en-US" sz="1800" kern="1200" dirty="0" smtClean="0"/>
            <a:t>なお、利用者の状態に大きな変化が見られない等、居宅サービス計画の変更内容が軽微であると認められる場合はサービス担当者会議の開催は不要である。</a:t>
          </a:r>
          <a:endParaRPr kumimoji="1" lang="ja-JP" altLang="en-US" sz="1800" kern="1200" dirty="0"/>
        </a:p>
      </dsp:txBody>
      <dsp:txXfrm>
        <a:off x="0" y="923038"/>
        <a:ext cx="9601200" cy="14932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1EFAB-C908-48A7-BF78-E5B1DB426F13}">
      <dsp:nvSpPr>
        <dsp:cNvPr id="0" name=""/>
        <dsp:cNvSpPr/>
      </dsp:nvSpPr>
      <dsp:spPr>
        <a:xfrm>
          <a:off x="0" y="756766"/>
          <a:ext cx="4679950" cy="720004"/>
        </a:xfrm>
        <a:prstGeom prst="round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solidFill>
                <a:schemeClr val="tx1"/>
              </a:solidFill>
            </a:rPr>
            <a:t>サービス提供事業者間での情報連携</a:t>
          </a:r>
          <a:endParaRPr kumimoji="1" lang="ja-JP" altLang="en-US" sz="1700" b="1" kern="1200" dirty="0">
            <a:solidFill>
              <a:schemeClr val="tx1"/>
            </a:solidFill>
          </a:endParaRPr>
        </a:p>
      </dsp:txBody>
      <dsp:txXfrm>
        <a:off x="35148" y="791914"/>
        <a:ext cx="4609654" cy="649708"/>
      </dsp:txXfrm>
    </dsp:sp>
    <dsp:sp modelId="{98DFA2D8-D0A4-4DEE-9601-F0B758B9DE09}">
      <dsp:nvSpPr>
        <dsp:cNvPr id="0" name=""/>
        <dsp:cNvSpPr/>
      </dsp:nvSpPr>
      <dsp:spPr>
        <a:xfrm>
          <a:off x="0" y="1504489"/>
          <a:ext cx="467995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88" tIns="20320" rIns="113792" bIns="20320" numCol="1" spcCol="1270" anchor="t" anchorCtr="0">
          <a:noAutofit/>
        </a:bodyPr>
        <a:lstStyle/>
        <a:p>
          <a:pPr marL="171450" lvl="1" indent="-171450" algn="l" defTabSz="711200">
            <a:lnSpc>
              <a:spcPct val="90000"/>
            </a:lnSpc>
            <a:spcBef>
              <a:spcPct val="0"/>
            </a:spcBef>
            <a:spcAft>
              <a:spcPct val="20000"/>
            </a:spcAft>
            <a:buChar char="••"/>
          </a:pPr>
          <a:r>
            <a:rPr kumimoji="1" lang="ja-JP" altLang="en-US" sz="1600" kern="1200" dirty="0" smtClean="0"/>
            <a:t>個別サービス計画の提出を求めていない</a:t>
          </a:r>
          <a:endParaRPr kumimoji="1" lang="ja-JP" altLang="en-US" sz="1600" kern="1200" dirty="0"/>
        </a:p>
      </dsp:txBody>
      <dsp:txXfrm>
        <a:off x="0" y="1504489"/>
        <a:ext cx="4679950" cy="10764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3FA45-60E1-4CF8-838F-9D5E3E4226CA}">
      <dsp:nvSpPr>
        <dsp:cNvPr id="0" name=""/>
        <dsp:cNvSpPr/>
      </dsp:nvSpPr>
      <dsp:spPr>
        <a:xfrm>
          <a:off x="0" y="756766"/>
          <a:ext cx="4679950" cy="720004"/>
        </a:xfrm>
        <a:prstGeom prst="round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solidFill>
                <a:schemeClr val="tx1"/>
              </a:solidFill>
            </a:rPr>
            <a:t>医療との情報連携</a:t>
          </a:r>
          <a:endParaRPr kumimoji="1" lang="ja-JP" altLang="en-US" sz="1700" b="1" kern="1200" dirty="0">
            <a:solidFill>
              <a:schemeClr val="tx1"/>
            </a:solidFill>
          </a:endParaRPr>
        </a:p>
      </dsp:txBody>
      <dsp:txXfrm>
        <a:off x="35148" y="791914"/>
        <a:ext cx="4609654" cy="649708"/>
      </dsp:txXfrm>
    </dsp:sp>
    <dsp:sp modelId="{332ABB61-037D-4CBC-9885-E2303E6A65D3}">
      <dsp:nvSpPr>
        <dsp:cNvPr id="0" name=""/>
        <dsp:cNvSpPr/>
      </dsp:nvSpPr>
      <dsp:spPr>
        <a:xfrm>
          <a:off x="0" y="1518336"/>
          <a:ext cx="467995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88" tIns="20320" rIns="113792" bIns="20320" numCol="1" spcCol="1270" anchor="t" anchorCtr="0">
          <a:noAutofit/>
        </a:bodyPr>
        <a:lstStyle/>
        <a:p>
          <a:pPr marL="171450" lvl="1" indent="-171450" algn="l" defTabSz="711200">
            <a:lnSpc>
              <a:spcPct val="90000"/>
            </a:lnSpc>
            <a:spcBef>
              <a:spcPct val="0"/>
            </a:spcBef>
            <a:spcAft>
              <a:spcPct val="20000"/>
            </a:spcAft>
            <a:buChar char="••"/>
          </a:pPr>
          <a:r>
            <a:rPr kumimoji="1" lang="ja-JP" altLang="en-US" sz="1600" kern="1200" dirty="0" smtClean="0"/>
            <a:t>訪問看護等を利用しているが、主治医等への意見照会がされていない</a:t>
          </a:r>
          <a:endParaRPr kumimoji="1" lang="ja-JP" altLang="en-US" sz="1600" kern="1200" dirty="0"/>
        </a:p>
      </dsp:txBody>
      <dsp:txXfrm>
        <a:off x="0" y="1518336"/>
        <a:ext cx="4679950" cy="1076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FE66F-5C65-4B54-9A23-5689F1772931}">
      <dsp:nvSpPr>
        <dsp:cNvPr id="0" name=""/>
        <dsp:cNvSpPr/>
      </dsp:nvSpPr>
      <dsp:spPr>
        <a:xfrm>
          <a:off x="0" y="32052"/>
          <a:ext cx="9601200" cy="654030"/>
        </a:xfrm>
        <a:prstGeom prst="round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8524875" lvl="0" indent="-8524875" algn="l" defTabSz="1155700">
            <a:lnSpc>
              <a:spcPct val="90000"/>
            </a:lnSpc>
            <a:spcBef>
              <a:spcPct val="0"/>
            </a:spcBef>
            <a:spcAft>
              <a:spcPct val="35000"/>
            </a:spcAft>
          </a:pPr>
          <a:r>
            <a:rPr kumimoji="1" lang="ja-JP" altLang="en-US" sz="2600" b="1" u="none" kern="1200" spc="600" dirty="0" smtClean="0">
              <a:solidFill>
                <a:schemeClr val="tx1"/>
              </a:solidFill>
            </a:rPr>
            <a:t>従来の抽出要件に関する改善状況</a:t>
          </a:r>
          <a:r>
            <a:rPr kumimoji="1" lang="en-US" altLang="ja-JP" sz="2600" b="1" u="dottedHeavy" kern="1200" spc="600" baseline="40000" dirty="0" smtClean="0">
              <a:solidFill>
                <a:schemeClr val="tx1"/>
              </a:solidFill>
            </a:rPr>
            <a:t>	</a:t>
          </a:r>
          <a:r>
            <a:rPr kumimoji="1" lang="ja-JP" altLang="en-US" sz="2600" b="1" u="none" kern="1200" spc="600" dirty="0" smtClean="0">
              <a:solidFill>
                <a:schemeClr val="tx1"/>
              </a:solidFill>
            </a:rPr>
            <a:t>３４</a:t>
          </a:r>
          <a:endParaRPr kumimoji="1" lang="ja-JP" altLang="en-US" sz="2600" b="1" u="none" kern="1200" spc="600" dirty="0">
            <a:solidFill>
              <a:schemeClr val="tx1"/>
            </a:solidFill>
          </a:endParaRPr>
        </a:p>
      </dsp:txBody>
      <dsp:txXfrm>
        <a:off x="31927" y="63979"/>
        <a:ext cx="9537346" cy="590176"/>
      </dsp:txXfrm>
    </dsp:sp>
    <dsp:sp modelId="{508782DF-85C1-4ECD-9E66-B4D13F723A96}">
      <dsp:nvSpPr>
        <dsp:cNvPr id="0" name=""/>
        <dsp:cNvSpPr/>
      </dsp:nvSpPr>
      <dsp:spPr>
        <a:xfrm>
          <a:off x="0" y="686082"/>
          <a:ext cx="9601200" cy="430560"/>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304838"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kumimoji="1" lang="ja-JP" altLang="en-US" sz="2000" kern="1200" dirty="0">
            <a:solidFill>
              <a:schemeClr val="tx1"/>
            </a:solidFill>
          </a:endParaRPr>
        </a:p>
      </dsp:txBody>
      <dsp:txXfrm>
        <a:off x="0" y="686082"/>
        <a:ext cx="9601200" cy="430560"/>
      </dsp:txXfrm>
    </dsp:sp>
    <dsp:sp modelId="{9A160BB2-30BC-4D34-A4E4-8A9652AD4F89}">
      <dsp:nvSpPr>
        <dsp:cNvPr id="0" name=""/>
        <dsp:cNvSpPr/>
      </dsp:nvSpPr>
      <dsp:spPr>
        <a:xfrm>
          <a:off x="0" y="1116642"/>
          <a:ext cx="9601200" cy="654030"/>
        </a:xfrm>
        <a:prstGeom prst="round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8524875" lvl="0" indent="-8524875" algn="l" defTabSz="1155700">
            <a:lnSpc>
              <a:spcPct val="90000"/>
            </a:lnSpc>
            <a:spcBef>
              <a:spcPct val="0"/>
            </a:spcBef>
            <a:spcAft>
              <a:spcPct val="35000"/>
            </a:spcAft>
          </a:pPr>
          <a:r>
            <a:rPr kumimoji="1" lang="ja-JP" altLang="en-US" sz="2600" b="1" u="none" kern="1200" spc="600" dirty="0" smtClean="0">
              <a:solidFill>
                <a:schemeClr val="tx1"/>
              </a:solidFill>
            </a:rPr>
            <a:t>退院退所加算の現状</a:t>
          </a:r>
          <a:r>
            <a:rPr kumimoji="1" lang="en-US" altLang="ja-JP" sz="2600" b="1" u="dottedHeavy" kern="1200" spc="600" baseline="40000" dirty="0" smtClean="0">
              <a:solidFill>
                <a:schemeClr val="tx1"/>
              </a:solidFill>
            </a:rPr>
            <a:t>	</a:t>
          </a:r>
          <a:r>
            <a:rPr kumimoji="1" lang="ja-JP" altLang="en-US" sz="2600" b="1" u="none" kern="1200" spc="600" dirty="0" smtClean="0">
              <a:solidFill>
                <a:schemeClr val="tx1"/>
              </a:solidFill>
            </a:rPr>
            <a:t>３６</a:t>
          </a:r>
          <a:endParaRPr kumimoji="1" lang="ja-JP" altLang="en-US" sz="2600" b="1" u="none" kern="1200" spc="600" dirty="0">
            <a:solidFill>
              <a:schemeClr val="tx1"/>
            </a:solidFill>
          </a:endParaRPr>
        </a:p>
      </dsp:txBody>
      <dsp:txXfrm>
        <a:off x="31927" y="1148569"/>
        <a:ext cx="9537346" cy="590176"/>
      </dsp:txXfrm>
    </dsp:sp>
    <dsp:sp modelId="{AD325BC7-D2AF-4D6B-B2D1-58990435492F}">
      <dsp:nvSpPr>
        <dsp:cNvPr id="0" name=""/>
        <dsp:cNvSpPr/>
      </dsp:nvSpPr>
      <dsp:spPr>
        <a:xfrm>
          <a:off x="0" y="1770672"/>
          <a:ext cx="9601200" cy="430560"/>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304838"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kumimoji="1" lang="ja-JP" altLang="en-US" sz="2000" kern="1200" dirty="0">
            <a:solidFill>
              <a:schemeClr val="tx1"/>
            </a:solidFill>
          </a:endParaRPr>
        </a:p>
      </dsp:txBody>
      <dsp:txXfrm>
        <a:off x="0" y="1770672"/>
        <a:ext cx="9601200" cy="430560"/>
      </dsp:txXfrm>
    </dsp:sp>
    <dsp:sp modelId="{823F9B1A-E221-4E77-BE62-B9F8FC3229B8}">
      <dsp:nvSpPr>
        <dsp:cNvPr id="0" name=""/>
        <dsp:cNvSpPr/>
      </dsp:nvSpPr>
      <dsp:spPr>
        <a:xfrm>
          <a:off x="0" y="2201232"/>
          <a:ext cx="9601200" cy="654030"/>
        </a:xfrm>
        <a:prstGeom prst="round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8524875" lvl="0" indent="-8524875" algn="l" defTabSz="1155700">
            <a:lnSpc>
              <a:spcPct val="90000"/>
            </a:lnSpc>
            <a:spcBef>
              <a:spcPct val="0"/>
            </a:spcBef>
            <a:spcAft>
              <a:spcPct val="35000"/>
            </a:spcAft>
          </a:pPr>
          <a:r>
            <a:rPr kumimoji="1" lang="ja-JP" altLang="en-US" sz="2600" b="1" u="none" kern="1200" spc="600" dirty="0" smtClean="0">
              <a:solidFill>
                <a:schemeClr val="tx1"/>
              </a:solidFill>
            </a:rPr>
            <a:t>加算算定のポイント</a:t>
          </a:r>
          <a:r>
            <a:rPr kumimoji="1" lang="en-US" altLang="ja-JP" sz="2600" b="1" u="dottedHeavy" kern="1200" spc="600" baseline="40000" dirty="0" smtClean="0">
              <a:solidFill>
                <a:schemeClr val="tx1"/>
              </a:solidFill>
            </a:rPr>
            <a:t>	</a:t>
          </a:r>
          <a:r>
            <a:rPr kumimoji="1" lang="ja-JP" altLang="en-US" sz="2600" b="1" u="none" kern="1200" spc="600" dirty="0" smtClean="0">
              <a:solidFill>
                <a:schemeClr val="tx1"/>
              </a:solidFill>
            </a:rPr>
            <a:t>４０</a:t>
          </a:r>
          <a:endParaRPr kumimoji="1" lang="ja-JP" altLang="en-US" sz="2600" b="1" u="none" kern="1200" spc="600" dirty="0">
            <a:solidFill>
              <a:schemeClr val="tx1"/>
            </a:solidFill>
          </a:endParaRPr>
        </a:p>
      </dsp:txBody>
      <dsp:txXfrm>
        <a:off x="31927" y="2233159"/>
        <a:ext cx="9537346" cy="590176"/>
      </dsp:txXfrm>
    </dsp:sp>
    <dsp:sp modelId="{28D56775-E71D-4720-B611-AED9946AD90E}">
      <dsp:nvSpPr>
        <dsp:cNvPr id="0" name=""/>
        <dsp:cNvSpPr/>
      </dsp:nvSpPr>
      <dsp:spPr>
        <a:xfrm>
          <a:off x="0" y="2855262"/>
          <a:ext cx="9601200" cy="430560"/>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304838"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kumimoji="1" lang="ja-JP" altLang="en-US" sz="2000" kern="1200" dirty="0">
            <a:solidFill>
              <a:schemeClr val="tx1"/>
            </a:solidFill>
          </a:endParaRPr>
        </a:p>
      </dsp:txBody>
      <dsp:txXfrm>
        <a:off x="0" y="2855262"/>
        <a:ext cx="9601200" cy="4305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77F12-73FB-4546-BC38-B375859F4643}">
      <dsp:nvSpPr>
        <dsp:cNvPr id="0" name=""/>
        <dsp:cNvSpPr/>
      </dsp:nvSpPr>
      <dsp:spPr>
        <a:xfrm rot="5400000">
          <a:off x="6320084" y="-2810679"/>
          <a:ext cx="417462" cy="6144768"/>
        </a:xfrm>
        <a:prstGeom prst="round2SameRect">
          <a:avLst/>
        </a:prstGeom>
        <a:solidFill>
          <a:schemeClr val="bg1">
            <a:alpha val="9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smtClean="0"/>
            <a:t>年間４回</a:t>
          </a:r>
          <a:endParaRPr kumimoji="1" lang="ja-JP" altLang="en-US" sz="2000" kern="1200" dirty="0"/>
        </a:p>
      </dsp:txBody>
      <dsp:txXfrm rot="-5400000">
        <a:off x="3456432" y="73352"/>
        <a:ext cx="6124389" cy="376704"/>
      </dsp:txXfrm>
    </dsp:sp>
    <dsp:sp modelId="{6E80DE68-4D8F-43E8-A74A-3C60315BDE27}">
      <dsp:nvSpPr>
        <dsp:cNvPr id="0" name=""/>
        <dsp:cNvSpPr/>
      </dsp:nvSpPr>
      <dsp:spPr>
        <a:xfrm>
          <a:off x="0" y="790"/>
          <a:ext cx="3456432" cy="521828"/>
        </a:xfrm>
        <a:prstGeom prst="round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kumimoji="1" lang="ja-JP" altLang="en-US" sz="2500" b="1" kern="1200" dirty="0" smtClean="0">
              <a:solidFill>
                <a:schemeClr val="tx1"/>
              </a:solidFill>
            </a:rPr>
            <a:t>実施回数</a:t>
          </a:r>
          <a:endParaRPr kumimoji="1" lang="ja-JP" altLang="en-US" sz="2500" b="1" kern="1200" dirty="0">
            <a:solidFill>
              <a:schemeClr val="tx1"/>
            </a:solidFill>
          </a:endParaRPr>
        </a:p>
      </dsp:txBody>
      <dsp:txXfrm>
        <a:off x="25474" y="26264"/>
        <a:ext cx="3405484" cy="470880"/>
      </dsp:txXfrm>
    </dsp:sp>
    <dsp:sp modelId="{986AA753-5BA2-4B75-A7D8-9F033C2EAEBD}">
      <dsp:nvSpPr>
        <dsp:cNvPr id="0" name=""/>
        <dsp:cNvSpPr/>
      </dsp:nvSpPr>
      <dsp:spPr>
        <a:xfrm rot="5400000">
          <a:off x="6320084" y="-2262759"/>
          <a:ext cx="417462" cy="6144768"/>
        </a:xfrm>
        <a:prstGeom prst="round2SameRect">
          <a:avLst/>
        </a:prstGeom>
        <a:solidFill>
          <a:schemeClr val="bg1">
            <a:alpha val="9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smtClean="0"/>
            <a:t>合計１８７件</a:t>
          </a:r>
          <a:endParaRPr kumimoji="1" lang="ja-JP" altLang="en-US" sz="2000" kern="1200" dirty="0"/>
        </a:p>
      </dsp:txBody>
      <dsp:txXfrm rot="-5400000">
        <a:off x="3456432" y="621272"/>
        <a:ext cx="6124389" cy="376704"/>
      </dsp:txXfrm>
    </dsp:sp>
    <dsp:sp modelId="{C4140C4D-D081-4F42-81A4-FA22D3B2CF7F}">
      <dsp:nvSpPr>
        <dsp:cNvPr id="0" name=""/>
        <dsp:cNvSpPr/>
      </dsp:nvSpPr>
      <dsp:spPr>
        <a:xfrm>
          <a:off x="0" y="548710"/>
          <a:ext cx="3456432" cy="521828"/>
        </a:xfrm>
        <a:prstGeom prst="round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kumimoji="1" lang="ja-JP" altLang="en-US" sz="2500" b="1" kern="1200" dirty="0" smtClean="0">
              <a:solidFill>
                <a:schemeClr val="tx1"/>
              </a:solidFill>
            </a:rPr>
            <a:t>実施件数</a:t>
          </a:r>
          <a:endParaRPr kumimoji="1" lang="ja-JP" altLang="en-US" sz="2500" b="1" kern="1200" dirty="0">
            <a:solidFill>
              <a:schemeClr val="tx1"/>
            </a:solidFill>
          </a:endParaRPr>
        </a:p>
      </dsp:txBody>
      <dsp:txXfrm>
        <a:off x="25474" y="574184"/>
        <a:ext cx="3405484" cy="470880"/>
      </dsp:txXfrm>
    </dsp:sp>
    <dsp:sp modelId="{9CB62C6C-757C-447E-9B67-844477EF8F96}">
      <dsp:nvSpPr>
        <dsp:cNvPr id="0" name=""/>
        <dsp:cNvSpPr/>
      </dsp:nvSpPr>
      <dsp:spPr>
        <a:xfrm rot="5400000">
          <a:off x="6320084" y="-1714838"/>
          <a:ext cx="417462" cy="6144768"/>
        </a:xfrm>
        <a:prstGeom prst="round2SameRect">
          <a:avLst/>
        </a:prstGeom>
        <a:solidFill>
          <a:schemeClr val="bg1">
            <a:alpha val="9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smtClean="0"/>
            <a:t>疑義の発生しやすい要件を適正化システムにより抽出</a:t>
          </a:r>
          <a:endParaRPr kumimoji="1" lang="ja-JP" altLang="en-US" sz="2000" kern="1200" dirty="0"/>
        </a:p>
      </dsp:txBody>
      <dsp:txXfrm rot="-5400000">
        <a:off x="3456432" y="1169193"/>
        <a:ext cx="6124389" cy="376704"/>
      </dsp:txXfrm>
    </dsp:sp>
    <dsp:sp modelId="{B713A761-CE45-420B-95E0-C7A1C7689C4D}">
      <dsp:nvSpPr>
        <dsp:cNvPr id="0" name=""/>
        <dsp:cNvSpPr/>
      </dsp:nvSpPr>
      <dsp:spPr>
        <a:xfrm>
          <a:off x="0" y="1096630"/>
          <a:ext cx="3456432" cy="521828"/>
        </a:xfrm>
        <a:prstGeom prst="round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kumimoji="1" lang="ja-JP" altLang="en-US" sz="2500" b="1" kern="1200" dirty="0" smtClean="0">
              <a:solidFill>
                <a:schemeClr val="tx1"/>
              </a:solidFill>
            </a:rPr>
            <a:t>抽出要件</a:t>
          </a:r>
          <a:endParaRPr kumimoji="1" lang="ja-JP" altLang="en-US" sz="2500" b="1" kern="1200" dirty="0">
            <a:solidFill>
              <a:schemeClr val="tx1"/>
            </a:solidFill>
          </a:endParaRPr>
        </a:p>
      </dsp:txBody>
      <dsp:txXfrm>
        <a:off x="25474" y="1122104"/>
        <a:ext cx="3405484" cy="4708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D5A50-B80A-4BCB-9998-9164E64153CB}">
      <dsp:nvSpPr>
        <dsp:cNvPr id="0" name=""/>
        <dsp:cNvSpPr/>
      </dsp:nvSpPr>
      <dsp:spPr>
        <a:xfrm>
          <a:off x="0" y="93117"/>
          <a:ext cx="9601200" cy="383228"/>
        </a:xfrm>
        <a:prstGeom prst="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solidFill>
                <a:schemeClr val="tx1"/>
              </a:solidFill>
            </a:rPr>
            <a:t>従来の抽出要件</a:t>
          </a:r>
          <a:endParaRPr kumimoji="1" lang="ja-JP" altLang="en-US" sz="1400" b="1" kern="1200" dirty="0">
            <a:solidFill>
              <a:schemeClr val="tx1"/>
            </a:solidFill>
          </a:endParaRPr>
        </a:p>
      </dsp:txBody>
      <dsp:txXfrm>
        <a:off x="0" y="93117"/>
        <a:ext cx="9601200" cy="383228"/>
      </dsp:txXfrm>
    </dsp:sp>
    <dsp:sp modelId="{DFE0DBA1-E0A3-41C5-8368-9152AB1D3EAE}">
      <dsp:nvSpPr>
        <dsp:cNvPr id="0" name=""/>
        <dsp:cNvSpPr/>
      </dsp:nvSpPr>
      <dsp:spPr>
        <a:xfrm>
          <a:off x="0" y="455414"/>
          <a:ext cx="9601200" cy="1054080"/>
        </a:xfrm>
        <a:prstGeom prst="rect">
          <a:avLst/>
        </a:prstGeom>
        <a:solidFill>
          <a:schemeClr val="bg1">
            <a:alpha val="9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kumimoji="1" lang="ja-JP" altLang="en-US" sz="1400" kern="1200" dirty="0" smtClean="0"/>
            <a:t>新規利用</a:t>
          </a:r>
          <a:r>
            <a:rPr kumimoji="1" lang="ja-JP" altLang="en-US" sz="1400" kern="1200" dirty="0" err="1" smtClean="0"/>
            <a:t>者</a:t>
          </a:r>
          <a:r>
            <a:rPr kumimoji="1" lang="ja-JP" altLang="en-US" sz="1400" kern="1200" dirty="0" err="1" smtClean="0">
              <a:solidFill>
                <a:schemeClr val="bg1"/>
              </a:solidFill>
            </a:rPr>
            <a:t>のみみ利用</a:t>
          </a:r>
          <a:r>
            <a:rPr kumimoji="1" lang="ja-JP" altLang="en-US" sz="1400" kern="1200" dirty="0" smtClean="0"/>
            <a:t>　　　　  </a:t>
          </a:r>
          <a:r>
            <a:rPr kumimoji="1" lang="ja-JP" altLang="en-US" sz="1400" b="1" kern="1200" dirty="0" smtClean="0"/>
            <a:t>・</a:t>
          </a:r>
          <a:r>
            <a:rPr kumimoji="1" lang="ja-JP" altLang="en-US" sz="1400" kern="1200" dirty="0" smtClean="0"/>
            <a:t>福祉用具貸与のみ利用　　　　　　　　　　　　</a:t>
          </a:r>
          <a:r>
            <a:rPr kumimoji="1" lang="ja-JP" altLang="en-US" sz="1400" b="1" kern="1200" dirty="0" smtClean="0"/>
            <a:t>・</a:t>
          </a:r>
          <a:r>
            <a:rPr kumimoji="1" lang="ja-JP" altLang="en-US" sz="1400" b="0" kern="1200" dirty="0" smtClean="0"/>
            <a:t>区分変更申請の前後のケアプラン</a:t>
          </a:r>
          <a:endParaRPr kumimoji="1" lang="ja-JP" altLang="en-US" sz="1400" b="0" kern="1200" dirty="0"/>
        </a:p>
        <a:p>
          <a:pPr marL="114300" lvl="1" indent="-114300" algn="l" defTabSz="622300">
            <a:lnSpc>
              <a:spcPct val="90000"/>
            </a:lnSpc>
            <a:spcBef>
              <a:spcPct val="0"/>
            </a:spcBef>
            <a:spcAft>
              <a:spcPct val="15000"/>
            </a:spcAft>
            <a:buChar char="••"/>
          </a:pPr>
          <a:r>
            <a:rPr kumimoji="1" lang="ja-JP" altLang="en-US" sz="1400" kern="1200" dirty="0" smtClean="0"/>
            <a:t>短期入所のみ利用　　　　　 　　 </a:t>
          </a:r>
          <a:r>
            <a:rPr kumimoji="1" lang="ja-JP" altLang="en-US" sz="1400" b="1" kern="1200" dirty="0" smtClean="0"/>
            <a:t>・</a:t>
          </a:r>
          <a:r>
            <a:rPr kumimoji="1" lang="ja-JP" altLang="en-US" sz="1400" b="0" kern="1200" dirty="0" smtClean="0"/>
            <a:t>同じ福祉用具を複数貸与している</a:t>
          </a:r>
          <a:r>
            <a:rPr kumimoji="1" lang="ja-JP" altLang="en-US" sz="1400" b="0" kern="1200" dirty="0" err="1" smtClean="0">
              <a:solidFill>
                <a:schemeClr val="bg1"/>
              </a:solidFill>
            </a:rPr>
            <a:t>い　 </a:t>
          </a:r>
          <a:r>
            <a:rPr kumimoji="1" lang="ja-JP" altLang="en-US" sz="1400" b="0" kern="1200" dirty="0" smtClean="0"/>
            <a:t>　　　</a:t>
          </a:r>
          <a:r>
            <a:rPr kumimoji="1" lang="ja-JP" altLang="en-US" sz="1400" b="1" kern="1200" dirty="0" smtClean="0"/>
            <a:t>・</a:t>
          </a:r>
          <a:r>
            <a:rPr kumimoji="1" lang="ja-JP" altLang="en-US" sz="1400" b="0" kern="1200" dirty="0" smtClean="0"/>
            <a:t>介護認定更新時のケアプラン</a:t>
          </a:r>
          <a:endParaRPr kumimoji="1" lang="ja-JP" altLang="en-US" sz="1400" b="0" kern="1200" dirty="0"/>
        </a:p>
        <a:p>
          <a:pPr marL="114300" lvl="1" indent="-114300" algn="l" defTabSz="622300">
            <a:lnSpc>
              <a:spcPct val="90000"/>
            </a:lnSpc>
            <a:spcBef>
              <a:spcPct val="0"/>
            </a:spcBef>
            <a:spcAft>
              <a:spcPct val="15000"/>
            </a:spcAft>
            <a:buChar char="••"/>
          </a:pPr>
          <a:r>
            <a:rPr kumimoji="1" lang="ja-JP" altLang="en-US" sz="1400" b="0" kern="1200" dirty="0" smtClean="0"/>
            <a:t>短期入所の長期利用</a:t>
          </a:r>
          <a:r>
            <a:rPr kumimoji="1" lang="ja-JP" altLang="en-US" sz="1400" b="0" kern="1200" dirty="0" smtClean="0">
              <a:solidFill>
                <a:schemeClr val="bg1"/>
              </a:solidFill>
            </a:rPr>
            <a:t>い</a:t>
          </a:r>
          <a:r>
            <a:rPr kumimoji="1" lang="ja-JP" altLang="en-US" sz="1400" kern="1200" dirty="0" smtClean="0"/>
            <a:t>　　　　  </a:t>
          </a:r>
          <a:r>
            <a:rPr kumimoji="1" lang="ja-JP" altLang="en-US" sz="1400" b="1" kern="1200" dirty="0" smtClean="0"/>
            <a:t>・</a:t>
          </a:r>
          <a:r>
            <a:rPr kumimoji="1" lang="ja-JP" altLang="en-US" sz="1400" b="0" kern="1200" dirty="0" smtClean="0"/>
            <a:t>区分支給限度基準額を超過している　　　   </a:t>
          </a:r>
          <a:r>
            <a:rPr kumimoji="1" lang="ja-JP" altLang="en-US" sz="1400" b="1" kern="1200" dirty="0" smtClean="0"/>
            <a:t>・</a:t>
          </a:r>
          <a:r>
            <a:rPr kumimoji="1" lang="ja-JP" altLang="en-US" sz="1400" b="0" kern="1200" dirty="0" smtClean="0"/>
            <a:t>訪問入浴サービスの利用</a:t>
          </a:r>
          <a:r>
            <a:rPr kumimoji="1" lang="ja-JP" altLang="en-US" sz="1400" kern="1200" dirty="0" smtClean="0"/>
            <a:t>　　　　　　　</a:t>
          </a:r>
          <a:r>
            <a:rPr kumimoji="1" lang="en-US" altLang="ja-JP" sz="1400" kern="1200" dirty="0" err="1" smtClean="0"/>
            <a:t>etc</a:t>
          </a:r>
          <a:endParaRPr kumimoji="1" lang="ja-JP" altLang="en-US" sz="1400" kern="1200" dirty="0"/>
        </a:p>
      </dsp:txBody>
      <dsp:txXfrm>
        <a:off x="0" y="455414"/>
        <a:ext cx="9601200" cy="1054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E5CEB-93C9-4952-9F7C-256506406374}">
      <dsp:nvSpPr>
        <dsp:cNvPr id="0" name=""/>
        <dsp:cNvSpPr/>
      </dsp:nvSpPr>
      <dsp:spPr>
        <a:xfrm>
          <a:off x="0" y="647995"/>
          <a:ext cx="3132138" cy="720004"/>
        </a:xfrm>
        <a:prstGeom prst="round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kumimoji="1" lang="ja-JP" altLang="en-US" sz="1700" b="1" kern="1200" dirty="0" smtClean="0">
              <a:solidFill>
                <a:schemeClr val="tx1"/>
              </a:solidFill>
            </a:rPr>
            <a:t>アセスメントシートへの記載</a:t>
          </a:r>
          <a:endParaRPr kumimoji="1" lang="ja-JP" altLang="en-US" sz="1700" b="1" kern="1200" dirty="0">
            <a:solidFill>
              <a:schemeClr val="tx1"/>
            </a:solidFill>
          </a:endParaRPr>
        </a:p>
      </dsp:txBody>
      <dsp:txXfrm>
        <a:off x="35148" y="683143"/>
        <a:ext cx="3061842" cy="649708"/>
      </dsp:txXfrm>
    </dsp:sp>
    <dsp:sp modelId="{B35F647D-85C5-4680-BA7B-619C17ADDBA2}">
      <dsp:nvSpPr>
        <dsp:cNvPr id="0" name=""/>
        <dsp:cNvSpPr/>
      </dsp:nvSpPr>
      <dsp:spPr>
        <a:xfrm>
          <a:off x="0" y="1476770"/>
          <a:ext cx="313213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45" tIns="17780" rIns="99568" bIns="17780" numCol="1" spcCol="1270" anchor="t" anchorCtr="0">
          <a:noAutofit/>
        </a:bodyPr>
        <a:lstStyle/>
        <a:p>
          <a:pPr marL="114300" lvl="1" indent="-114300" algn="l" defTabSz="622300">
            <a:lnSpc>
              <a:spcPct val="90000"/>
            </a:lnSpc>
            <a:spcBef>
              <a:spcPct val="0"/>
            </a:spcBef>
            <a:spcAft>
              <a:spcPct val="20000"/>
            </a:spcAft>
            <a:buChar char="••"/>
          </a:pPr>
          <a:r>
            <a:rPr kumimoji="1" lang="ja-JP" altLang="en-US" sz="1400" kern="1200" dirty="0" smtClean="0"/>
            <a:t>それぞれの項目への記載が不十分</a:t>
          </a:r>
          <a:endParaRPr kumimoji="1" lang="ja-JP" altLang="en-US" sz="1400" kern="1200" dirty="0"/>
        </a:p>
        <a:p>
          <a:pPr marL="114300" lvl="1" indent="-114300" algn="l" defTabSz="622300">
            <a:lnSpc>
              <a:spcPct val="90000"/>
            </a:lnSpc>
            <a:spcBef>
              <a:spcPct val="0"/>
            </a:spcBef>
            <a:spcAft>
              <a:spcPct val="20000"/>
            </a:spcAft>
            <a:buChar char="••"/>
          </a:pPr>
          <a:r>
            <a:rPr kumimoji="1" lang="ja-JP" altLang="en-US" sz="1400" kern="1200" dirty="0" smtClean="0"/>
            <a:t>利用者及び家族の課題及びその分析状況が不明瞭</a:t>
          </a:r>
          <a:endParaRPr kumimoji="1" lang="ja-JP" altLang="en-US" sz="1400" kern="1200" dirty="0"/>
        </a:p>
      </dsp:txBody>
      <dsp:txXfrm>
        <a:off x="0" y="1476770"/>
        <a:ext cx="3132138" cy="10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83B88-1C4D-490D-952C-47AF0FE053AD}">
      <dsp:nvSpPr>
        <dsp:cNvPr id="0" name=""/>
        <dsp:cNvSpPr/>
      </dsp:nvSpPr>
      <dsp:spPr>
        <a:xfrm>
          <a:off x="0" y="648004"/>
          <a:ext cx="3130550" cy="754841"/>
        </a:xfrm>
        <a:prstGeom prst="round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kumimoji="1" lang="ja-JP" altLang="en-US" sz="1700" b="1" kern="1200" dirty="0" smtClean="0">
              <a:solidFill>
                <a:schemeClr val="tx1"/>
              </a:solidFill>
            </a:rPr>
            <a:t>福祉用具貸与の必要性と継続</a:t>
          </a:r>
          <a:endParaRPr kumimoji="1" lang="en-US" altLang="ja-JP" sz="1700" b="1" kern="1200" dirty="0" smtClean="0">
            <a:solidFill>
              <a:schemeClr val="tx1"/>
            </a:solidFill>
          </a:endParaRPr>
        </a:p>
        <a:p>
          <a:pPr lvl="0" algn="l" defTabSz="755650">
            <a:lnSpc>
              <a:spcPct val="50000"/>
            </a:lnSpc>
            <a:spcBef>
              <a:spcPct val="0"/>
            </a:spcBef>
            <a:spcAft>
              <a:spcPct val="35000"/>
            </a:spcAft>
          </a:pPr>
          <a:r>
            <a:rPr kumimoji="1" lang="ja-JP" altLang="en-US" sz="1700" b="1" kern="1200" dirty="0" smtClean="0">
              <a:solidFill>
                <a:schemeClr val="tx1"/>
              </a:solidFill>
            </a:rPr>
            <a:t>利用の検証に関する記載</a:t>
          </a:r>
          <a:endParaRPr kumimoji="1" lang="ja-JP" altLang="en-US" sz="1700" b="1" kern="1200" dirty="0">
            <a:solidFill>
              <a:schemeClr val="tx1"/>
            </a:solidFill>
          </a:endParaRPr>
        </a:p>
      </dsp:txBody>
      <dsp:txXfrm>
        <a:off x="36848" y="684852"/>
        <a:ext cx="3056854" cy="681145"/>
      </dsp:txXfrm>
    </dsp:sp>
    <dsp:sp modelId="{ACE20692-7096-401E-9927-729D8B01B81F}">
      <dsp:nvSpPr>
        <dsp:cNvPr id="0" name=""/>
        <dsp:cNvSpPr/>
      </dsp:nvSpPr>
      <dsp:spPr>
        <a:xfrm>
          <a:off x="0" y="1494189"/>
          <a:ext cx="313055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95" tIns="17780" rIns="99568" bIns="17780" numCol="1" spcCol="1270" anchor="t" anchorCtr="0">
          <a:noAutofit/>
        </a:bodyPr>
        <a:lstStyle/>
        <a:p>
          <a:pPr marL="114300" lvl="1" indent="-114300" algn="l" defTabSz="622300">
            <a:lnSpc>
              <a:spcPct val="90000"/>
            </a:lnSpc>
            <a:spcBef>
              <a:spcPct val="0"/>
            </a:spcBef>
            <a:spcAft>
              <a:spcPct val="20000"/>
            </a:spcAft>
            <a:buChar char="••"/>
          </a:pPr>
          <a:r>
            <a:rPr kumimoji="1" lang="ja-JP" altLang="en-US" sz="1400" kern="1200" dirty="0" smtClean="0"/>
            <a:t>福祉用具貸与の必要性の記載がない</a:t>
          </a:r>
          <a:endParaRPr kumimoji="1" lang="ja-JP" altLang="en-US" sz="1400" kern="1200" dirty="0"/>
        </a:p>
        <a:p>
          <a:pPr marL="114300" lvl="1" indent="-114300" algn="l" defTabSz="622300">
            <a:lnSpc>
              <a:spcPct val="90000"/>
            </a:lnSpc>
            <a:spcBef>
              <a:spcPct val="0"/>
            </a:spcBef>
            <a:spcAft>
              <a:spcPct val="20000"/>
            </a:spcAft>
            <a:buChar char="••"/>
          </a:pPr>
          <a:r>
            <a:rPr kumimoji="1" lang="ja-JP" altLang="en-US" sz="1400" kern="1200" dirty="0" smtClean="0"/>
            <a:t>継続利用の必要性に関する検証の記載がない</a:t>
          </a:r>
          <a:endParaRPr kumimoji="1" lang="ja-JP" altLang="en-US" sz="1400" kern="1200" dirty="0"/>
        </a:p>
      </dsp:txBody>
      <dsp:txXfrm>
        <a:off x="0" y="1494189"/>
        <a:ext cx="3130550" cy="1076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ED930-2C6E-472B-9726-D93588D513B0}">
      <dsp:nvSpPr>
        <dsp:cNvPr id="0" name=""/>
        <dsp:cNvSpPr/>
      </dsp:nvSpPr>
      <dsp:spPr>
        <a:xfrm>
          <a:off x="0" y="647998"/>
          <a:ext cx="3132137" cy="720004"/>
        </a:xfrm>
        <a:prstGeom prst="round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kumimoji="1" lang="ja-JP" altLang="en-US" sz="1700" b="1" kern="1200" dirty="0" smtClean="0">
              <a:solidFill>
                <a:schemeClr val="tx1"/>
              </a:solidFill>
            </a:rPr>
            <a:t>居宅介護支援経過への記載</a:t>
          </a:r>
          <a:endParaRPr kumimoji="1" lang="ja-JP" altLang="en-US" sz="1700" b="1" kern="1200" dirty="0">
            <a:solidFill>
              <a:schemeClr val="tx1"/>
            </a:solidFill>
          </a:endParaRPr>
        </a:p>
      </dsp:txBody>
      <dsp:txXfrm>
        <a:off x="35148" y="683146"/>
        <a:ext cx="3061841" cy="649708"/>
      </dsp:txXfrm>
    </dsp:sp>
    <dsp:sp modelId="{6AD21CEF-0645-4E64-AC2E-B91A2F6B3E98}">
      <dsp:nvSpPr>
        <dsp:cNvPr id="0" name=""/>
        <dsp:cNvSpPr/>
      </dsp:nvSpPr>
      <dsp:spPr>
        <a:xfrm>
          <a:off x="0" y="1479152"/>
          <a:ext cx="313213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45" tIns="17780" rIns="99568" bIns="17780" numCol="1" spcCol="1270" anchor="t" anchorCtr="0">
          <a:noAutofit/>
        </a:bodyPr>
        <a:lstStyle/>
        <a:p>
          <a:pPr marL="114300" lvl="1" indent="-114300" algn="l" defTabSz="622300">
            <a:lnSpc>
              <a:spcPct val="90000"/>
            </a:lnSpc>
            <a:spcBef>
              <a:spcPct val="0"/>
            </a:spcBef>
            <a:spcAft>
              <a:spcPct val="20000"/>
            </a:spcAft>
            <a:buChar char="••"/>
          </a:pPr>
          <a:r>
            <a:rPr kumimoji="1" lang="ja-JP" altLang="en-US" sz="1400" kern="1200" dirty="0" smtClean="0"/>
            <a:t>利用者及び家族の意向や満足度、援助目標の達成度等の支援経過の記載が不十分</a:t>
          </a:r>
          <a:endParaRPr kumimoji="1" lang="ja-JP" altLang="en-US" sz="1400" kern="1200" dirty="0"/>
        </a:p>
      </dsp:txBody>
      <dsp:txXfrm>
        <a:off x="0" y="1479152"/>
        <a:ext cx="3132137" cy="1076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BF1D3-5CEE-4F55-AE63-B121342365BF}">
      <dsp:nvSpPr>
        <dsp:cNvPr id="0" name=""/>
        <dsp:cNvSpPr/>
      </dsp:nvSpPr>
      <dsp:spPr>
        <a:xfrm>
          <a:off x="46" y="17542"/>
          <a:ext cx="4486498" cy="767786"/>
        </a:xfrm>
        <a:prstGeom prst="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rPr>
            <a:t>基本情報に関する項目</a:t>
          </a:r>
          <a:endParaRPr kumimoji="1" lang="ja-JP" altLang="en-US" sz="1800" b="1" kern="1200" dirty="0">
            <a:solidFill>
              <a:schemeClr val="tx1"/>
            </a:solidFill>
          </a:endParaRPr>
        </a:p>
      </dsp:txBody>
      <dsp:txXfrm>
        <a:off x="46" y="17542"/>
        <a:ext cx="4486498" cy="767786"/>
      </dsp:txXfrm>
    </dsp:sp>
    <dsp:sp modelId="{88010F7C-4BED-4A60-B87F-A4DA3B02449D}">
      <dsp:nvSpPr>
        <dsp:cNvPr id="0" name=""/>
        <dsp:cNvSpPr/>
      </dsp:nvSpPr>
      <dsp:spPr>
        <a:xfrm>
          <a:off x="46" y="780422"/>
          <a:ext cx="4486498" cy="2519910"/>
        </a:xfrm>
        <a:prstGeom prst="rect">
          <a:avLst/>
        </a:prstGeom>
        <a:solidFill>
          <a:schemeClr val="bg1">
            <a:alpha val="9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kumimoji="1" lang="ja-JP" altLang="en-US" sz="1500" kern="1200" dirty="0" smtClean="0"/>
            <a:t>基本情報（受付、利用者基本情報）</a:t>
          </a:r>
          <a:endParaRPr kumimoji="1" lang="ja-JP" altLang="en-US" sz="1500" kern="1200" dirty="0"/>
        </a:p>
        <a:p>
          <a:pPr marL="114300" lvl="1" indent="-114300" algn="l" defTabSz="666750">
            <a:lnSpc>
              <a:spcPct val="90000"/>
            </a:lnSpc>
            <a:spcBef>
              <a:spcPct val="0"/>
            </a:spcBef>
            <a:spcAft>
              <a:spcPct val="15000"/>
            </a:spcAft>
            <a:buChar char="••"/>
          </a:pPr>
          <a:r>
            <a:rPr kumimoji="1" lang="ja-JP" altLang="en-US" sz="1500" kern="1200" dirty="0" smtClean="0"/>
            <a:t>生活状況</a:t>
          </a:r>
          <a:endParaRPr kumimoji="1" lang="ja-JP" altLang="en-US" sz="1500" kern="1200" dirty="0"/>
        </a:p>
        <a:p>
          <a:pPr marL="114300" lvl="1" indent="-114300" algn="l" defTabSz="666750">
            <a:lnSpc>
              <a:spcPct val="90000"/>
            </a:lnSpc>
            <a:spcBef>
              <a:spcPct val="0"/>
            </a:spcBef>
            <a:spcAft>
              <a:spcPct val="15000"/>
            </a:spcAft>
            <a:buChar char="••"/>
          </a:pPr>
          <a:r>
            <a:rPr kumimoji="1" lang="ja-JP" altLang="en-US" sz="1500" kern="1200" dirty="0" smtClean="0"/>
            <a:t>利用者の被保険者情報</a:t>
          </a:r>
          <a:endParaRPr kumimoji="1" lang="ja-JP" altLang="en-US" sz="1500" kern="1200" dirty="0"/>
        </a:p>
        <a:p>
          <a:pPr marL="114300" lvl="1" indent="-114300" algn="l" defTabSz="666750">
            <a:lnSpc>
              <a:spcPct val="90000"/>
            </a:lnSpc>
            <a:spcBef>
              <a:spcPct val="0"/>
            </a:spcBef>
            <a:spcAft>
              <a:spcPct val="15000"/>
            </a:spcAft>
            <a:buChar char="••"/>
          </a:pPr>
          <a:r>
            <a:rPr kumimoji="1" lang="ja-JP" altLang="en-US" sz="1500" kern="1200" dirty="0" smtClean="0"/>
            <a:t>現在利用しているサービスの状況</a:t>
          </a:r>
          <a:endParaRPr kumimoji="1" lang="ja-JP" altLang="en-US" sz="1500" kern="1200" dirty="0"/>
        </a:p>
        <a:p>
          <a:pPr marL="114300" lvl="1" indent="-114300" algn="l" defTabSz="666750">
            <a:lnSpc>
              <a:spcPct val="90000"/>
            </a:lnSpc>
            <a:spcBef>
              <a:spcPct val="0"/>
            </a:spcBef>
            <a:spcAft>
              <a:spcPct val="15000"/>
            </a:spcAft>
            <a:buChar char="••"/>
          </a:pPr>
          <a:r>
            <a:rPr kumimoji="1" lang="ja-JP" altLang="en-US" sz="1500" kern="1200" dirty="0" smtClean="0"/>
            <a:t>障害老人の日常生活自立度</a:t>
          </a:r>
          <a:endParaRPr kumimoji="1" lang="ja-JP" altLang="en-US" sz="1500" kern="1200" dirty="0"/>
        </a:p>
        <a:p>
          <a:pPr marL="114300" lvl="1" indent="-114300" algn="l" defTabSz="666750">
            <a:lnSpc>
              <a:spcPct val="90000"/>
            </a:lnSpc>
            <a:spcBef>
              <a:spcPct val="0"/>
            </a:spcBef>
            <a:spcAft>
              <a:spcPct val="15000"/>
            </a:spcAft>
            <a:buChar char="••"/>
          </a:pPr>
          <a:r>
            <a:rPr kumimoji="1" lang="ja-JP" altLang="en-US" sz="1500" kern="1200" dirty="0" smtClean="0"/>
            <a:t>認知症である老人の日常生活自立度</a:t>
          </a:r>
          <a:endParaRPr kumimoji="1" lang="ja-JP" altLang="en-US" sz="1500" kern="1200" dirty="0"/>
        </a:p>
        <a:p>
          <a:pPr marL="114300" lvl="1" indent="-114300" algn="l" defTabSz="666750">
            <a:lnSpc>
              <a:spcPct val="90000"/>
            </a:lnSpc>
            <a:spcBef>
              <a:spcPct val="0"/>
            </a:spcBef>
            <a:spcAft>
              <a:spcPct val="15000"/>
            </a:spcAft>
            <a:buChar char="••"/>
          </a:pPr>
          <a:r>
            <a:rPr kumimoji="1" lang="ja-JP" altLang="en-US" sz="1500" kern="1200" dirty="0" smtClean="0"/>
            <a:t>主訴</a:t>
          </a:r>
          <a:endParaRPr kumimoji="1" lang="ja-JP" altLang="en-US" sz="1500" kern="1200" dirty="0"/>
        </a:p>
        <a:p>
          <a:pPr marL="114300" lvl="1" indent="-114300" algn="l" defTabSz="666750">
            <a:lnSpc>
              <a:spcPct val="90000"/>
            </a:lnSpc>
            <a:spcBef>
              <a:spcPct val="0"/>
            </a:spcBef>
            <a:spcAft>
              <a:spcPct val="15000"/>
            </a:spcAft>
            <a:buChar char="••"/>
          </a:pPr>
          <a:r>
            <a:rPr kumimoji="1" lang="ja-JP" altLang="en-US" sz="1500" kern="1200" dirty="0" smtClean="0"/>
            <a:t>認定情報</a:t>
          </a:r>
          <a:endParaRPr kumimoji="1" lang="ja-JP" altLang="en-US" sz="1500" kern="1200" dirty="0"/>
        </a:p>
        <a:p>
          <a:pPr marL="114300" lvl="1" indent="-114300" algn="l" defTabSz="666750">
            <a:lnSpc>
              <a:spcPct val="90000"/>
            </a:lnSpc>
            <a:spcBef>
              <a:spcPct val="0"/>
            </a:spcBef>
            <a:spcAft>
              <a:spcPct val="15000"/>
            </a:spcAft>
            <a:buChar char="••"/>
          </a:pPr>
          <a:r>
            <a:rPr kumimoji="1" lang="ja-JP" altLang="en-US" sz="1500" kern="1200" dirty="0" smtClean="0"/>
            <a:t>課題分析（アセスメント）理由</a:t>
          </a:r>
          <a:endParaRPr kumimoji="1" lang="ja-JP" altLang="en-US" sz="1500" kern="1200" dirty="0"/>
        </a:p>
      </dsp:txBody>
      <dsp:txXfrm>
        <a:off x="46" y="780422"/>
        <a:ext cx="4486498" cy="2519910"/>
      </dsp:txXfrm>
    </dsp:sp>
    <dsp:sp modelId="{351C679C-899C-4A38-93B7-8F40E8B87A13}">
      <dsp:nvSpPr>
        <dsp:cNvPr id="0" name=""/>
        <dsp:cNvSpPr/>
      </dsp:nvSpPr>
      <dsp:spPr>
        <a:xfrm>
          <a:off x="5114654" y="17542"/>
          <a:ext cx="4486498" cy="767786"/>
        </a:xfrm>
        <a:prstGeom prst="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rPr>
            <a:t>課題分析に関する項目</a:t>
          </a:r>
          <a:endParaRPr kumimoji="1" lang="ja-JP" altLang="en-US" sz="1800" b="1" kern="1200" dirty="0">
            <a:solidFill>
              <a:schemeClr val="tx1"/>
            </a:solidFill>
          </a:endParaRPr>
        </a:p>
      </dsp:txBody>
      <dsp:txXfrm>
        <a:off x="5114654" y="17542"/>
        <a:ext cx="4486498" cy="767786"/>
      </dsp:txXfrm>
    </dsp:sp>
    <dsp:sp modelId="{A81749B7-D837-444B-B256-DBD7184C9DA9}">
      <dsp:nvSpPr>
        <dsp:cNvPr id="0" name=""/>
        <dsp:cNvSpPr/>
      </dsp:nvSpPr>
      <dsp:spPr>
        <a:xfrm>
          <a:off x="5100836" y="769889"/>
          <a:ext cx="4486498" cy="2519910"/>
        </a:xfrm>
        <a:prstGeom prst="rect">
          <a:avLst/>
        </a:prstGeom>
        <a:solidFill>
          <a:schemeClr val="bg1">
            <a:alpha val="9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kumimoji="1" lang="ja-JP" altLang="en-US" sz="1500" kern="1200" dirty="0" smtClean="0"/>
            <a:t>健康状態　　　　　　　　　　</a:t>
          </a:r>
          <a:r>
            <a:rPr kumimoji="1" lang="ja-JP" altLang="en-US" sz="1500" b="1" kern="1200" dirty="0" smtClean="0"/>
            <a:t>・</a:t>
          </a:r>
          <a:r>
            <a:rPr kumimoji="1" lang="en-US" altLang="ja-JP" sz="1500" kern="1200" dirty="0" smtClean="0"/>
            <a:t>ADL</a:t>
          </a:r>
          <a:endParaRPr kumimoji="1" lang="ja-JP" altLang="en-US" sz="1500" b="1" kern="1200" dirty="0"/>
        </a:p>
        <a:p>
          <a:pPr marL="114300" lvl="1" indent="-114300" algn="l" defTabSz="666750">
            <a:lnSpc>
              <a:spcPct val="90000"/>
            </a:lnSpc>
            <a:spcBef>
              <a:spcPct val="0"/>
            </a:spcBef>
            <a:spcAft>
              <a:spcPct val="15000"/>
            </a:spcAft>
            <a:buChar char="••"/>
          </a:pPr>
          <a:r>
            <a:rPr kumimoji="1" lang="en-US" altLang="ja-JP" sz="1500" kern="1200" dirty="0" smtClean="0"/>
            <a:t>IADL</a:t>
          </a:r>
          <a:r>
            <a:rPr kumimoji="1" lang="ja-JP" altLang="en-US" sz="1500" kern="1200" dirty="0" smtClean="0"/>
            <a:t>　　　　　　　　　　　　 </a:t>
          </a:r>
          <a:r>
            <a:rPr kumimoji="1" lang="ja-JP" altLang="en-US" sz="1500" b="1" kern="1200" dirty="0" smtClean="0"/>
            <a:t>・</a:t>
          </a:r>
          <a:r>
            <a:rPr kumimoji="1" lang="ja-JP" altLang="en-US" sz="1500" kern="1200" dirty="0" smtClean="0"/>
            <a:t>認知</a:t>
          </a:r>
          <a:endParaRPr kumimoji="1" lang="ja-JP" altLang="en-US" sz="1500" b="1" kern="1200" dirty="0"/>
        </a:p>
        <a:p>
          <a:pPr marL="114300" lvl="1" indent="-114300" algn="l" defTabSz="666750">
            <a:lnSpc>
              <a:spcPct val="90000"/>
            </a:lnSpc>
            <a:spcBef>
              <a:spcPct val="0"/>
            </a:spcBef>
            <a:spcAft>
              <a:spcPct val="15000"/>
            </a:spcAft>
            <a:buChar char="••"/>
          </a:pPr>
          <a:r>
            <a:rPr kumimoji="1" lang="ja-JP" altLang="en-US" sz="1500" kern="1200" dirty="0" smtClean="0"/>
            <a:t>コミュニケーション能力</a:t>
          </a:r>
          <a:r>
            <a:rPr kumimoji="1" lang="ja-JP" altLang="en-US" sz="1500" kern="1200" dirty="0" err="1" smtClean="0">
              <a:solidFill>
                <a:schemeClr val="bg1"/>
              </a:solidFill>
            </a:rPr>
            <a:t>い</a:t>
          </a:r>
          <a:r>
            <a:rPr kumimoji="1" lang="ja-JP" altLang="en-US" sz="1500" kern="1200" dirty="0" smtClean="0">
              <a:solidFill>
                <a:schemeClr val="bg1"/>
              </a:solidFill>
            </a:rPr>
            <a:t> </a:t>
          </a:r>
          <a:r>
            <a:rPr kumimoji="1" lang="ja-JP" altLang="en-US" sz="1500" b="1" kern="1200" dirty="0" smtClean="0"/>
            <a:t>・</a:t>
          </a:r>
          <a:r>
            <a:rPr kumimoji="1" lang="ja-JP" altLang="en-US" sz="1500" kern="1200" dirty="0" smtClean="0"/>
            <a:t>社会との関わり</a:t>
          </a:r>
          <a:endParaRPr kumimoji="1" lang="ja-JP" altLang="en-US" sz="1500" b="1" kern="1200" dirty="0"/>
        </a:p>
        <a:p>
          <a:pPr marL="114300" lvl="1" indent="-114300" algn="l" defTabSz="666750">
            <a:lnSpc>
              <a:spcPct val="90000"/>
            </a:lnSpc>
            <a:spcBef>
              <a:spcPct val="0"/>
            </a:spcBef>
            <a:spcAft>
              <a:spcPct val="15000"/>
            </a:spcAft>
            <a:buChar char="••"/>
          </a:pPr>
          <a:r>
            <a:rPr kumimoji="1" lang="ja-JP" altLang="en-US" sz="1500" kern="1200" dirty="0" smtClean="0"/>
            <a:t>排尿・排便</a:t>
          </a:r>
          <a:r>
            <a:rPr kumimoji="1" lang="ja-JP" altLang="en-US" sz="1500" kern="1200" dirty="0" err="1" smtClean="0">
              <a:solidFill>
                <a:schemeClr val="bg1"/>
              </a:solidFill>
            </a:rPr>
            <a:t>い</a:t>
          </a:r>
          <a:r>
            <a:rPr kumimoji="1" lang="ja-JP" altLang="en-US" sz="1500" kern="1200" dirty="0" err="1" smtClean="0"/>
            <a:t>　　</a:t>
          </a:r>
          <a:r>
            <a:rPr kumimoji="1" lang="ja-JP" altLang="en-US" sz="1500" kern="1200" dirty="0" smtClean="0"/>
            <a:t>　　　　　  </a:t>
          </a:r>
          <a:r>
            <a:rPr kumimoji="1" lang="ja-JP" altLang="en-US" sz="1500" b="1" kern="1200" dirty="0" smtClean="0"/>
            <a:t>・</a:t>
          </a:r>
          <a:r>
            <a:rPr kumimoji="1" lang="ja-JP" altLang="en-US" sz="1500" kern="1200" dirty="0" err="1" smtClean="0"/>
            <a:t>じょく</a:t>
          </a:r>
          <a:r>
            <a:rPr kumimoji="1" lang="ja-JP" altLang="en-US" sz="1500" kern="1200" dirty="0" smtClean="0"/>
            <a:t>瘡・皮膚の問題</a:t>
          </a:r>
          <a:endParaRPr kumimoji="1" lang="ja-JP" altLang="en-US" sz="1500" b="1" kern="1200" dirty="0"/>
        </a:p>
        <a:p>
          <a:pPr marL="114300" lvl="1" indent="-114300" algn="l" defTabSz="666750">
            <a:lnSpc>
              <a:spcPct val="90000"/>
            </a:lnSpc>
            <a:spcBef>
              <a:spcPct val="0"/>
            </a:spcBef>
            <a:spcAft>
              <a:spcPct val="15000"/>
            </a:spcAft>
            <a:buChar char="••"/>
          </a:pPr>
          <a:r>
            <a:rPr kumimoji="1" lang="ja-JP" altLang="en-US" sz="1500" kern="1200" dirty="0" smtClean="0"/>
            <a:t>口腔衛生</a:t>
          </a:r>
          <a:r>
            <a:rPr kumimoji="1" lang="ja-JP" altLang="en-US" sz="1500" kern="1200" dirty="0" smtClean="0">
              <a:solidFill>
                <a:schemeClr val="bg1"/>
              </a:solidFill>
            </a:rPr>
            <a:t>いい</a:t>
          </a:r>
          <a:r>
            <a:rPr kumimoji="1" lang="ja-JP" altLang="en-US" sz="1500" kern="1200" dirty="0" smtClean="0"/>
            <a:t>　　　　　　　</a:t>
          </a:r>
          <a:r>
            <a:rPr kumimoji="1" lang="ja-JP" altLang="en-US" sz="1500" b="1" kern="1200" dirty="0" smtClean="0"/>
            <a:t>・</a:t>
          </a:r>
          <a:r>
            <a:rPr kumimoji="1" lang="ja-JP" altLang="en-US" sz="1500" kern="1200" dirty="0" smtClean="0"/>
            <a:t>食事摂取</a:t>
          </a:r>
          <a:endParaRPr kumimoji="1" lang="ja-JP" altLang="en-US" sz="1500" b="1" kern="1200" dirty="0"/>
        </a:p>
        <a:p>
          <a:pPr marL="114300" lvl="1" indent="-114300" algn="l" defTabSz="666750">
            <a:lnSpc>
              <a:spcPct val="90000"/>
            </a:lnSpc>
            <a:spcBef>
              <a:spcPct val="0"/>
            </a:spcBef>
            <a:spcAft>
              <a:spcPct val="15000"/>
            </a:spcAft>
            <a:buChar char="••"/>
          </a:pPr>
          <a:r>
            <a:rPr kumimoji="1" lang="ja-JP" altLang="en-US" sz="1500" kern="1200" dirty="0" smtClean="0"/>
            <a:t>問題行動</a:t>
          </a:r>
          <a:r>
            <a:rPr kumimoji="1" lang="ja-JP" altLang="en-US" sz="1500" kern="1200" dirty="0" smtClean="0">
              <a:solidFill>
                <a:schemeClr val="bg1"/>
              </a:solidFill>
            </a:rPr>
            <a:t>いい</a:t>
          </a:r>
          <a:r>
            <a:rPr kumimoji="1" lang="ja-JP" altLang="en-US" sz="1500" kern="1200" dirty="0" smtClean="0"/>
            <a:t>　　　　　　　</a:t>
          </a:r>
          <a:r>
            <a:rPr kumimoji="1" lang="ja-JP" altLang="en-US" sz="1500" b="1" kern="1200" dirty="0" smtClean="0"/>
            <a:t>・</a:t>
          </a:r>
          <a:r>
            <a:rPr kumimoji="1" lang="ja-JP" altLang="en-US" sz="1500" kern="1200" dirty="0" smtClean="0"/>
            <a:t>介護力</a:t>
          </a:r>
          <a:endParaRPr kumimoji="1" lang="ja-JP" altLang="en-US" sz="1500" b="1" kern="1200" dirty="0"/>
        </a:p>
        <a:p>
          <a:pPr marL="114300" lvl="1" indent="-114300" algn="l" defTabSz="666750">
            <a:lnSpc>
              <a:spcPct val="90000"/>
            </a:lnSpc>
            <a:spcBef>
              <a:spcPct val="0"/>
            </a:spcBef>
            <a:spcAft>
              <a:spcPct val="15000"/>
            </a:spcAft>
            <a:buChar char="••"/>
          </a:pPr>
          <a:r>
            <a:rPr kumimoji="1" lang="ja-JP" altLang="en-US" sz="1500" kern="1200" dirty="0" smtClean="0"/>
            <a:t>居住環境</a:t>
          </a:r>
          <a:r>
            <a:rPr kumimoji="1" lang="ja-JP" altLang="en-US" sz="1500" kern="1200" dirty="0" smtClean="0">
              <a:solidFill>
                <a:schemeClr val="bg1"/>
              </a:solidFill>
            </a:rPr>
            <a:t>いい</a:t>
          </a:r>
          <a:r>
            <a:rPr kumimoji="1" lang="ja-JP" altLang="en-US" sz="1500" kern="1200" dirty="0" smtClean="0"/>
            <a:t>　　　　　　　</a:t>
          </a:r>
          <a:r>
            <a:rPr kumimoji="1" lang="ja-JP" altLang="en-US" sz="1500" b="1" kern="1200" dirty="0" smtClean="0"/>
            <a:t>・</a:t>
          </a:r>
          <a:r>
            <a:rPr kumimoji="1" lang="ja-JP" altLang="en-US" sz="1500" kern="1200" dirty="0" smtClean="0"/>
            <a:t>特別な状況</a:t>
          </a:r>
          <a:endParaRPr kumimoji="1" lang="ja-JP" altLang="en-US" sz="1500" kern="1200" dirty="0"/>
        </a:p>
      </dsp:txBody>
      <dsp:txXfrm>
        <a:off x="5100836" y="769889"/>
        <a:ext cx="4486498" cy="25199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EED00-2DA1-438D-8ABB-B09310D312EC}">
      <dsp:nvSpPr>
        <dsp:cNvPr id="0" name=""/>
        <dsp:cNvSpPr/>
      </dsp:nvSpPr>
      <dsp:spPr>
        <a:xfrm>
          <a:off x="0" y="44812"/>
          <a:ext cx="8303491" cy="711216"/>
        </a:xfrm>
        <a:prstGeom prst="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kumimoji="1" lang="ja-JP" altLang="en-US" sz="1500" b="1" kern="1200" dirty="0" smtClean="0">
              <a:solidFill>
                <a:schemeClr val="tx1"/>
              </a:solidFill>
            </a:rPr>
            <a:t>指定居宅介護支援等の事業の人員及び運営に関する基準　第２２条</a:t>
          </a:r>
          <a:endParaRPr kumimoji="1" lang="ja-JP" altLang="en-US" sz="1500" b="1" kern="1200" dirty="0"/>
        </a:p>
      </dsp:txBody>
      <dsp:txXfrm>
        <a:off x="0" y="44812"/>
        <a:ext cx="8303491" cy="711216"/>
      </dsp:txXfrm>
    </dsp:sp>
    <dsp:sp modelId="{7DFCFDD5-BC1E-4823-928C-066C033E1A69}">
      <dsp:nvSpPr>
        <dsp:cNvPr id="0" name=""/>
        <dsp:cNvSpPr/>
      </dsp:nvSpPr>
      <dsp:spPr>
        <a:xfrm>
          <a:off x="0" y="767649"/>
          <a:ext cx="8303491" cy="1185840"/>
        </a:xfrm>
        <a:prstGeom prst="rect">
          <a:avLst/>
        </a:prstGeom>
        <a:solidFill>
          <a:schemeClr val="bg1">
            <a:alpha val="9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kumimoji="1" lang="ja-JP" altLang="en-US" sz="1500" kern="1200" dirty="0" smtClean="0">
              <a:solidFill>
                <a:schemeClr val="tx1"/>
              </a:solidFill>
            </a:rPr>
            <a:t>介護支援専門員は、居宅サービス計画に福祉用具貸与を位置付ける場合にあっては、その利用の妥当性を検討し、当該計画に福祉用具貸与が必要な理由を記載するとともに、必要に応じて随時サービス担当者会議を開催し、継続して福祉用具貸与を受ける必要性について検証をした上で、継続して福祉用具貸与を受ける必要がある場合にはその理由を居宅サービス計画に記載しなければならない。</a:t>
          </a:r>
          <a:endParaRPr kumimoji="1" lang="ja-JP" altLang="en-US" sz="1500" kern="1200" dirty="0"/>
        </a:p>
      </dsp:txBody>
      <dsp:txXfrm>
        <a:off x="0" y="767649"/>
        <a:ext cx="8303491" cy="1185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8CB16-71E4-49A9-AD39-7A53C5E28145}">
      <dsp:nvSpPr>
        <dsp:cNvPr id="0" name=""/>
        <dsp:cNvSpPr/>
      </dsp:nvSpPr>
      <dsp:spPr>
        <a:xfrm>
          <a:off x="0" y="54033"/>
          <a:ext cx="9601200" cy="431997"/>
        </a:xfrm>
        <a:prstGeom prst="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kumimoji="1" lang="ja-JP" altLang="en-US" sz="1500" b="1" kern="1200" dirty="0" smtClean="0">
              <a:solidFill>
                <a:schemeClr val="tx1"/>
              </a:solidFill>
            </a:rPr>
            <a:t>運営基準減算の算定要件</a:t>
          </a:r>
          <a:endParaRPr kumimoji="1" lang="ja-JP" altLang="en-US" sz="1500" b="1" kern="1200" dirty="0">
            <a:solidFill>
              <a:schemeClr val="tx1"/>
            </a:solidFill>
          </a:endParaRPr>
        </a:p>
      </dsp:txBody>
      <dsp:txXfrm>
        <a:off x="0" y="54033"/>
        <a:ext cx="9601200" cy="431997"/>
      </dsp:txXfrm>
    </dsp:sp>
    <dsp:sp modelId="{D5703EBB-05E9-47E4-A630-921531B040D6}">
      <dsp:nvSpPr>
        <dsp:cNvPr id="0" name=""/>
        <dsp:cNvSpPr/>
      </dsp:nvSpPr>
      <dsp:spPr>
        <a:xfrm>
          <a:off x="0" y="476792"/>
          <a:ext cx="9601200" cy="1010160"/>
        </a:xfrm>
        <a:prstGeom prst="rect">
          <a:avLst/>
        </a:prstGeom>
        <a:solidFill>
          <a:schemeClr val="bg1">
            <a:alpha val="9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kumimoji="1" lang="ja-JP" altLang="en-US" sz="1500" kern="1200" dirty="0" smtClean="0"/>
            <a:t>居宅介護支援基準省令第４条第２項並びに第１３条第７号、第９号から第１１号まで、第１４号及び第１５号で定められた介護支援専門員が行うべき業務を行っていない場合。</a:t>
          </a:r>
          <a:endParaRPr kumimoji="1" lang="ja-JP" altLang="en-US" sz="1500" kern="1200" dirty="0"/>
        </a:p>
      </dsp:txBody>
      <dsp:txXfrm>
        <a:off x="0" y="476792"/>
        <a:ext cx="9601200" cy="10101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B7E77-E473-4757-9D9F-423ED7E0909C}">
      <dsp:nvSpPr>
        <dsp:cNvPr id="0" name=""/>
        <dsp:cNvSpPr/>
      </dsp:nvSpPr>
      <dsp:spPr>
        <a:xfrm>
          <a:off x="0" y="7674"/>
          <a:ext cx="9601200" cy="432000"/>
        </a:xfrm>
        <a:prstGeom prst="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kumimoji="1" lang="ja-JP" altLang="en-US" sz="1500" b="1" kern="1200" dirty="0" smtClean="0">
              <a:solidFill>
                <a:schemeClr val="tx1"/>
              </a:solidFill>
            </a:rPr>
            <a:t>指定居宅介護支援等の事業の人員及び運営に関する基準　第１３条第１４号</a:t>
          </a:r>
          <a:endParaRPr kumimoji="1" lang="ja-JP" altLang="en-US" sz="1500" b="1" kern="1200" dirty="0">
            <a:solidFill>
              <a:schemeClr val="tx1"/>
            </a:solidFill>
          </a:endParaRPr>
        </a:p>
      </dsp:txBody>
      <dsp:txXfrm>
        <a:off x="0" y="7674"/>
        <a:ext cx="9601200" cy="432000"/>
      </dsp:txXfrm>
    </dsp:sp>
    <dsp:sp modelId="{F1EDEFC8-AD3E-4E37-AF50-68A6B8842244}">
      <dsp:nvSpPr>
        <dsp:cNvPr id="0" name=""/>
        <dsp:cNvSpPr/>
      </dsp:nvSpPr>
      <dsp:spPr>
        <a:xfrm>
          <a:off x="0" y="439674"/>
          <a:ext cx="9601200" cy="1173487"/>
        </a:xfrm>
        <a:prstGeom prst="rect">
          <a:avLst/>
        </a:prstGeom>
        <a:solidFill>
          <a:schemeClr val="bg1">
            <a:alpha val="9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kumimoji="1" lang="ja-JP" altLang="en-US" sz="1500" kern="1200" dirty="0" smtClean="0"/>
            <a:t>介護支援専門員は、モニタリングに当たっては、利用者及びその家族、指定居宅サービス事業者当との連絡を継続的に行うこととし、特段の事情のない限り、次に定めるところにより行わなければならない。</a:t>
          </a:r>
          <a:endParaRPr kumimoji="1" lang="ja-JP" altLang="en-US" sz="1500" kern="1200" dirty="0"/>
        </a:p>
        <a:p>
          <a:pPr marL="114300" lvl="1" indent="-114300" algn="l" defTabSz="666750">
            <a:lnSpc>
              <a:spcPct val="90000"/>
            </a:lnSpc>
            <a:spcBef>
              <a:spcPct val="0"/>
            </a:spcBef>
            <a:spcAft>
              <a:spcPct val="15000"/>
            </a:spcAft>
            <a:buChar char="••"/>
          </a:pPr>
          <a:r>
            <a:rPr kumimoji="1" lang="ja-JP" altLang="en-US" sz="1500" kern="1200" dirty="0" smtClean="0"/>
            <a:t>イ　少なくとも一月に一回、利用者の居宅を訪問し、利用者に面接すること。</a:t>
          </a:r>
          <a:endParaRPr kumimoji="1" lang="ja-JP" altLang="en-US" sz="1500" kern="1200" dirty="0"/>
        </a:p>
        <a:p>
          <a:pPr marL="114300" lvl="1" indent="-114300" algn="l" defTabSz="666750">
            <a:lnSpc>
              <a:spcPct val="90000"/>
            </a:lnSpc>
            <a:spcBef>
              <a:spcPct val="0"/>
            </a:spcBef>
            <a:spcAft>
              <a:spcPct val="15000"/>
            </a:spcAft>
            <a:buChar char="••"/>
          </a:pPr>
          <a:r>
            <a:rPr kumimoji="1" lang="ja-JP" altLang="en-US" sz="1500" kern="1200" dirty="0" smtClean="0"/>
            <a:t>ロ　少なくとも一月に一回、モニタリングの結果を記録すること。</a:t>
          </a:r>
          <a:endParaRPr kumimoji="1" lang="ja-JP" altLang="en-US" sz="1500" kern="1200" dirty="0"/>
        </a:p>
      </dsp:txBody>
      <dsp:txXfrm>
        <a:off x="0" y="439674"/>
        <a:ext cx="9601200" cy="11734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2A0F6-8F7C-4104-8057-8B63F6D0189A}">
      <dsp:nvSpPr>
        <dsp:cNvPr id="0" name=""/>
        <dsp:cNvSpPr/>
      </dsp:nvSpPr>
      <dsp:spPr>
        <a:xfrm>
          <a:off x="0" y="756766"/>
          <a:ext cx="4679950" cy="720004"/>
        </a:xfrm>
        <a:prstGeom prst="roundRect">
          <a:avLst/>
        </a:prstGeom>
        <a:solidFill>
          <a:schemeClr val="bg1">
            <a:lumMod val="75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solidFill>
                <a:schemeClr val="tx1"/>
              </a:solidFill>
            </a:rPr>
            <a:t>担当者の召集状況</a:t>
          </a:r>
          <a:endParaRPr kumimoji="1" lang="ja-JP" altLang="en-US" sz="1700" b="1" kern="1200" dirty="0">
            <a:solidFill>
              <a:schemeClr val="tx1"/>
            </a:solidFill>
          </a:endParaRPr>
        </a:p>
      </dsp:txBody>
      <dsp:txXfrm>
        <a:off x="35148" y="791914"/>
        <a:ext cx="4609654" cy="649708"/>
      </dsp:txXfrm>
    </dsp:sp>
    <dsp:sp modelId="{5E4C5304-8762-4A93-B311-EF5B899ADD41}">
      <dsp:nvSpPr>
        <dsp:cNvPr id="0" name=""/>
        <dsp:cNvSpPr/>
      </dsp:nvSpPr>
      <dsp:spPr>
        <a:xfrm>
          <a:off x="0" y="1490630"/>
          <a:ext cx="467995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88" tIns="17780" rIns="99568" bIns="17780" numCol="1" spcCol="1270" anchor="t" anchorCtr="0">
          <a:noAutofit/>
        </a:bodyPr>
        <a:lstStyle/>
        <a:p>
          <a:pPr marL="114300" lvl="1" indent="-114300" algn="l" defTabSz="622300">
            <a:lnSpc>
              <a:spcPct val="90000"/>
            </a:lnSpc>
            <a:spcBef>
              <a:spcPct val="0"/>
            </a:spcBef>
            <a:spcAft>
              <a:spcPct val="20000"/>
            </a:spcAft>
            <a:buChar char="••"/>
          </a:pPr>
          <a:r>
            <a:rPr kumimoji="1" lang="ja-JP" altLang="en-US" sz="1400" kern="1200" dirty="0" smtClean="0"/>
            <a:t>召集されていない担当者がいる</a:t>
          </a:r>
          <a:endParaRPr kumimoji="1" lang="ja-JP" altLang="en-US" sz="1400" kern="1200" dirty="0"/>
        </a:p>
        <a:p>
          <a:pPr marL="114300" lvl="1" indent="-114300" algn="l" defTabSz="622300">
            <a:lnSpc>
              <a:spcPct val="90000"/>
            </a:lnSpc>
            <a:spcBef>
              <a:spcPct val="0"/>
            </a:spcBef>
            <a:spcAft>
              <a:spcPct val="20000"/>
            </a:spcAft>
            <a:buChar char="••"/>
          </a:pPr>
          <a:r>
            <a:rPr kumimoji="1" lang="ja-JP" altLang="en-US" sz="1400" kern="1200" dirty="0" smtClean="0"/>
            <a:t>召集できないやむを得ない理由の記載がない</a:t>
          </a:r>
          <a:endParaRPr kumimoji="1" lang="ja-JP" altLang="en-US" sz="1400" kern="1200" dirty="0"/>
        </a:p>
      </dsp:txBody>
      <dsp:txXfrm>
        <a:off x="0" y="1490630"/>
        <a:ext cx="467995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8154"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2224" y="0"/>
            <a:ext cx="4278154" cy="337958"/>
          </a:xfrm>
          <a:prstGeom prst="rect">
            <a:avLst/>
          </a:prstGeom>
        </p:spPr>
        <p:txBody>
          <a:bodyPr vert="horz" lIns="91440" tIns="45720" rIns="91440" bIns="45720" rtlCol="0"/>
          <a:lstStyle>
            <a:lvl1pPr algn="r">
              <a:defRPr sz="1200"/>
            </a:lvl1pPr>
          </a:lstStyle>
          <a:p>
            <a:fld id="{F0BB9975-7841-483E-9EE1-97D9F1012417}" type="datetimeFigureOut">
              <a:rPr kumimoji="1" lang="ja-JP" altLang="en-US" smtClean="0"/>
              <a:t>2021/12/14</a:t>
            </a:fld>
            <a:endParaRPr kumimoji="1" lang="ja-JP" altLang="en-US"/>
          </a:p>
        </p:txBody>
      </p:sp>
      <p:sp>
        <p:nvSpPr>
          <p:cNvPr id="4" name="フッター プレースホルダー 3"/>
          <p:cNvSpPr>
            <a:spLocks noGrp="1"/>
          </p:cNvSpPr>
          <p:nvPr>
            <p:ph type="ftr" sz="quarter" idx="2"/>
          </p:nvPr>
        </p:nvSpPr>
        <p:spPr>
          <a:xfrm>
            <a:off x="0" y="6397806"/>
            <a:ext cx="4278154"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2224" y="6397806"/>
            <a:ext cx="4278154" cy="337957"/>
          </a:xfrm>
          <a:prstGeom prst="rect">
            <a:avLst/>
          </a:prstGeom>
        </p:spPr>
        <p:txBody>
          <a:bodyPr vert="horz" lIns="91440" tIns="45720" rIns="91440" bIns="45720" rtlCol="0" anchor="b"/>
          <a:lstStyle>
            <a:lvl1pPr algn="r">
              <a:defRPr sz="1200"/>
            </a:lvl1pPr>
          </a:lstStyle>
          <a:p>
            <a:fld id="{ED121908-D4ED-46C5-94F2-6CB7F289367C}" type="slidenum">
              <a:rPr kumimoji="1" lang="ja-JP" altLang="en-US" smtClean="0"/>
              <a:t>‹#›</a:t>
            </a:fld>
            <a:endParaRPr kumimoji="1" lang="ja-JP" altLang="en-US"/>
          </a:p>
        </p:txBody>
      </p:sp>
    </p:spTree>
    <p:extLst>
      <p:ext uri="{BB962C8B-B14F-4D97-AF65-F5344CB8AC3E}">
        <p14:creationId xmlns:p14="http://schemas.microsoft.com/office/powerpoint/2010/main" val="2281227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8154"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224" y="0"/>
            <a:ext cx="4278154" cy="337958"/>
          </a:xfrm>
          <a:prstGeom prst="rect">
            <a:avLst/>
          </a:prstGeom>
        </p:spPr>
        <p:txBody>
          <a:bodyPr vert="horz" lIns="91440" tIns="45720" rIns="91440" bIns="45720" rtlCol="0"/>
          <a:lstStyle>
            <a:lvl1pPr algn="r">
              <a:defRPr sz="1200"/>
            </a:lvl1pPr>
          </a:lstStyle>
          <a:p>
            <a:fld id="{DB86DF6C-827C-4861-BA77-ED905CC85B1A}" type="datetimeFigureOut">
              <a:rPr kumimoji="1" lang="ja-JP" altLang="en-US" smtClean="0"/>
              <a:t>2021/12/14</a:t>
            </a:fld>
            <a:endParaRPr kumimoji="1" lang="ja-JP" altLang="en-US"/>
          </a:p>
        </p:txBody>
      </p:sp>
      <p:sp>
        <p:nvSpPr>
          <p:cNvPr id="4" name="スライド イメージ プレースホルダー 3"/>
          <p:cNvSpPr>
            <a:spLocks noGrp="1" noRot="1" noChangeAspect="1"/>
          </p:cNvSpPr>
          <p:nvPr>
            <p:ph type="sldImg" idx="2"/>
          </p:nvPr>
        </p:nvSpPr>
        <p:spPr>
          <a:xfrm>
            <a:off x="2916238" y="841375"/>
            <a:ext cx="404018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267" y="3241586"/>
            <a:ext cx="7898130" cy="265220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806"/>
            <a:ext cx="4278154"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224" y="6397806"/>
            <a:ext cx="4278154" cy="337957"/>
          </a:xfrm>
          <a:prstGeom prst="rect">
            <a:avLst/>
          </a:prstGeom>
        </p:spPr>
        <p:txBody>
          <a:bodyPr vert="horz" lIns="91440" tIns="45720" rIns="91440" bIns="45720" rtlCol="0" anchor="b"/>
          <a:lstStyle>
            <a:lvl1pPr algn="r">
              <a:defRPr sz="1200"/>
            </a:lvl1pPr>
          </a:lstStyle>
          <a:p>
            <a:fld id="{33C9D669-3C38-4C47-BC8E-2F7ED3DC27D1}" type="slidenum">
              <a:rPr kumimoji="1" lang="ja-JP" altLang="en-US" smtClean="0"/>
              <a:t>‹#›</a:t>
            </a:fld>
            <a:endParaRPr kumimoji="1" lang="ja-JP" altLang="en-US"/>
          </a:p>
        </p:txBody>
      </p:sp>
    </p:spTree>
    <p:extLst>
      <p:ext uri="{BB962C8B-B14F-4D97-AF65-F5344CB8AC3E}">
        <p14:creationId xmlns:p14="http://schemas.microsoft.com/office/powerpoint/2010/main" val="28099397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C9D669-3C38-4C47-BC8E-2F7ED3DC27D1}" type="slidenum">
              <a:rPr kumimoji="1" lang="ja-JP" altLang="en-US" smtClean="0"/>
              <a:t>34</a:t>
            </a:fld>
            <a:endParaRPr kumimoji="1" lang="ja-JP" altLang="en-US"/>
          </a:p>
        </p:txBody>
      </p:sp>
    </p:spTree>
    <p:extLst>
      <p:ext uri="{BB962C8B-B14F-4D97-AF65-F5344CB8AC3E}">
        <p14:creationId xmlns:p14="http://schemas.microsoft.com/office/powerpoint/2010/main" val="3598685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36EFFB0-BA19-48DA-8941-98C57C34B89F}" type="datetime1">
              <a:rPr kumimoji="1" lang="ja-JP" altLang="en-US" smtClean="0"/>
              <a:t>2021/12/14</a:t>
            </a:fld>
            <a:endParaRPr kumimoji="1" lang="ja-JP" altLang="en-US" dirty="0"/>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dirty="0"/>
          </a:p>
        </p:txBody>
      </p:sp>
      <p:sp>
        <p:nvSpPr>
          <p:cNvPr id="6" name="Slide Number Placeholder 5"/>
          <p:cNvSpPr>
            <a:spLocks noGrp="1"/>
          </p:cNvSpPr>
          <p:nvPr>
            <p:ph type="sldNum" sz="quarter" idx="12"/>
          </p:nvPr>
        </p:nvSpPr>
        <p:spPr>
          <a:xfrm>
            <a:off x="8956900" y="5037663"/>
            <a:ext cx="551167" cy="279400"/>
          </a:xfrm>
        </p:spPr>
        <p:txBody>
          <a:bodyPr/>
          <a:lstStyle/>
          <a:p>
            <a:fld id="{F20D2EFD-BB4F-4187-A8A7-98AA16B8DD78}" type="slidenum">
              <a:rPr kumimoji="1" lang="ja-JP" altLang="en-US" smtClean="0"/>
              <a:t>‹#›</a:t>
            </a:fld>
            <a:endParaRPr kumimoji="1" lang="ja-JP" alt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433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DD6B627-BA56-4412-B573-E63D54BEB90D}" type="datetime1">
              <a:rPr kumimoji="1" lang="ja-JP" altLang="en-US" smtClean="0"/>
              <a:t>2021/12/14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20D2EFD-BB4F-4187-A8A7-98AA16B8DD78}" type="slidenum">
              <a:rPr kumimoji="1" lang="ja-JP" altLang="en-US" smtClean="0"/>
              <a:t>‹#›</a:t>
            </a:fld>
            <a:endParaRPr kumimoji="1" lang="ja-JP" alt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9417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smtClean="0"/>
              <a:t>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1576E16-432E-4486-A789-E5A6DA06DD23}" type="datetime1">
              <a:rPr kumimoji="1" lang="ja-JP" altLang="en-US" smtClean="0"/>
              <a:t>2021/12/14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20D2EFD-BB4F-4187-A8A7-98AA16B8DD78}" type="slidenum">
              <a:rPr kumimoji="1" lang="ja-JP" altLang="en-US" smtClean="0"/>
              <a:t>‹#›</a:t>
            </a:fld>
            <a:endParaRPr kumimoji="1" lang="ja-JP" altLang="en-US" dirty="0"/>
          </a:p>
        </p:txBody>
      </p:sp>
    </p:spTree>
    <p:extLst>
      <p:ext uri="{BB962C8B-B14F-4D97-AF65-F5344CB8AC3E}">
        <p14:creationId xmlns:p14="http://schemas.microsoft.com/office/powerpoint/2010/main" val="4197513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smtClean="0"/>
              <a:t>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A1AE81B-73FD-4A74-9CB7-C93DEFA575F1}" type="datetime1">
              <a:rPr kumimoji="1" lang="ja-JP" altLang="en-US" smtClean="0"/>
              <a:t>2021/12/14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20D2EFD-BB4F-4187-A8A7-98AA16B8DD78}" type="slidenum">
              <a:rPr kumimoji="1" lang="ja-JP" altLang="en-US" smtClean="0"/>
              <a:t>‹#›</a:t>
            </a:fld>
            <a:endParaRPr kumimoji="1" lang="ja-JP" altLang="en-US" dirty="0"/>
          </a:p>
        </p:txBody>
      </p:sp>
    </p:spTree>
    <p:extLst>
      <p:ext uri="{BB962C8B-B14F-4D97-AF65-F5344CB8AC3E}">
        <p14:creationId xmlns:p14="http://schemas.microsoft.com/office/powerpoint/2010/main" val="2927504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7635A9F-2985-4125-A78B-0DE69FDBFC9E}" type="datetime1">
              <a:rPr kumimoji="1" lang="ja-JP" altLang="en-US" smtClean="0"/>
              <a:t>2021/12/14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20D2EFD-BB4F-4187-A8A7-98AA16B8DD78}" type="slidenum">
              <a:rPr kumimoji="1" lang="ja-JP" altLang="en-US" smtClean="0"/>
              <a:t>‹#›</a:t>
            </a:fld>
            <a:endParaRPr kumimoji="1" lang="ja-JP" alt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18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BB56E24-2D49-4285-9AE3-ED9873D0EFD4}" type="datetime1">
              <a:rPr kumimoji="1" lang="ja-JP" altLang="en-US" smtClean="0"/>
              <a:t>2021/12/14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20D2EFD-BB4F-4187-A8A7-98AA16B8DD78}" type="slidenum">
              <a:rPr kumimoji="1" lang="ja-JP" altLang="en-US" smtClean="0"/>
              <a:t>‹#›</a:t>
            </a:fld>
            <a:endParaRPr kumimoji="1" lang="ja-JP" alt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7011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62603F7-CF2C-49B6-BC37-62A0D45D726E}" type="datetime1">
              <a:rPr kumimoji="1" lang="ja-JP" altLang="en-US" smtClean="0"/>
              <a:t>2021/12/14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20D2EFD-BB4F-4187-A8A7-98AA16B8DD78}" type="slidenum">
              <a:rPr kumimoji="1" lang="ja-JP" altLang="en-US" smtClean="0"/>
              <a:t>‹#›</a:t>
            </a:fld>
            <a:endParaRPr kumimoji="1" lang="ja-JP" altLang="en-US" dirty="0"/>
          </a:p>
        </p:txBody>
      </p:sp>
    </p:spTree>
    <p:extLst>
      <p:ext uri="{BB962C8B-B14F-4D97-AF65-F5344CB8AC3E}">
        <p14:creationId xmlns:p14="http://schemas.microsoft.com/office/powerpoint/2010/main" val="1871875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920D88C-281D-4A8C-B6D0-6CFA02D0095B}" type="datetime1">
              <a:rPr kumimoji="1" lang="ja-JP" altLang="en-US" smtClean="0"/>
              <a:t>2021/12/14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20D2EFD-BB4F-4187-A8A7-98AA16B8DD78}" type="slidenum">
              <a:rPr kumimoji="1" lang="ja-JP" altLang="en-US" smtClean="0"/>
              <a:t>‹#›</a:t>
            </a:fld>
            <a:endParaRPr kumimoji="1" lang="ja-JP" alt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1830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16D6468-2557-4B6E-A17C-5CBB81AB8BE2}" type="datetime1">
              <a:rPr kumimoji="1" lang="ja-JP" altLang="en-US" smtClean="0"/>
              <a:t>2021/12/14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20D2EFD-BB4F-4187-A8A7-98AA16B8DD78}" type="slidenum">
              <a:rPr kumimoji="1" lang="ja-JP" altLang="en-US" smtClean="0"/>
              <a:t>‹#›</a:t>
            </a:fld>
            <a:endParaRPr kumimoji="1" lang="ja-JP" alt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8156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A2B6082-7763-479C-B722-7BD73308EEFD}" type="datetime1">
              <a:rPr kumimoji="1" lang="ja-JP" altLang="en-US" smtClean="0"/>
              <a:t>2021/12/14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20D2EFD-BB4F-4187-A8A7-98AA16B8DD78}" type="slidenum">
              <a:rPr kumimoji="1" lang="ja-JP" altLang="en-US" smtClean="0"/>
              <a:t>‹#›</a:t>
            </a:fld>
            <a:endParaRPr kumimoji="1" lang="ja-JP" alt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915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839F3C-3AEE-4E66-BBF3-C58C2166DB50}" type="datetime1">
              <a:rPr kumimoji="1" lang="ja-JP" altLang="en-US" smtClean="0"/>
              <a:t>2021/12/14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20D2EFD-BB4F-4187-A8A7-98AA16B8DD78}" type="slidenum">
              <a:rPr kumimoji="1" lang="ja-JP" altLang="en-US" smtClean="0"/>
              <a:t>‹#›</a:t>
            </a:fld>
            <a:endParaRPr kumimoji="1" lang="ja-JP" alt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750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6583C39-EF50-4612-9AAF-A60EC9A7D745}" type="datetime1">
              <a:rPr kumimoji="1" lang="ja-JP" altLang="en-US" smtClean="0"/>
              <a:t>2021/12/14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a:xfrm>
            <a:off x="10897667" y="5969000"/>
            <a:ext cx="542697" cy="279400"/>
          </a:xfrm>
        </p:spPr>
        <p:txBody>
          <a:bodyPr/>
          <a:lstStyle>
            <a:lvl1pPr>
              <a:defRPr sz="2800"/>
            </a:lvl1pPr>
          </a:lstStyle>
          <a:p>
            <a:fld id="{F20D2EFD-BB4F-4187-A8A7-98AA16B8DD78}" type="slidenum">
              <a:rPr kumimoji="1" lang="ja-JP" altLang="en-US" smtClean="0"/>
              <a:pPr/>
              <a:t>‹#›</a:t>
            </a:fld>
            <a:endParaRPr kumimoji="1" lang="ja-JP" altLang="en-US" dirty="0"/>
          </a:p>
        </p:txBody>
      </p:sp>
    </p:spTree>
    <p:extLst>
      <p:ext uri="{BB962C8B-B14F-4D97-AF65-F5344CB8AC3E}">
        <p14:creationId xmlns:p14="http://schemas.microsoft.com/office/powerpoint/2010/main" val="42429005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つのコンテンツ（上下）">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295401" y="2556931"/>
            <a:ext cx="9601196" cy="1620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286810A-F8BA-4BD8-B583-E858C852B614}" type="datetime1">
              <a:rPr kumimoji="1" lang="ja-JP" altLang="en-US" smtClean="0"/>
              <a:t>2021/12/14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a:xfrm>
            <a:off x="10897667" y="5969000"/>
            <a:ext cx="542697" cy="279400"/>
          </a:xfrm>
        </p:spPr>
        <p:txBody>
          <a:bodyPr/>
          <a:lstStyle>
            <a:lvl1pPr>
              <a:defRPr sz="2800"/>
            </a:lvl1pPr>
          </a:lstStyle>
          <a:p>
            <a:fld id="{F20D2EFD-BB4F-4187-A8A7-98AA16B8DD78}" type="slidenum">
              <a:rPr kumimoji="1" lang="ja-JP" altLang="en-US" smtClean="0"/>
              <a:pPr/>
              <a:t>‹#›</a:t>
            </a:fld>
            <a:endParaRPr kumimoji="1" lang="ja-JP" altLang="en-US" dirty="0"/>
          </a:p>
        </p:txBody>
      </p:sp>
      <p:sp>
        <p:nvSpPr>
          <p:cNvPr id="8" name="Content Placeholder 2"/>
          <p:cNvSpPr>
            <a:spLocks noGrp="1"/>
          </p:cNvSpPr>
          <p:nvPr>
            <p:ph idx="13"/>
          </p:nvPr>
        </p:nvSpPr>
        <p:spPr>
          <a:xfrm>
            <a:off x="1295401" y="4262965"/>
            <a:ext cx="9601196" cy="1620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12489086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DA9CA1C-AD80-44CA-86EC-1C2EDD4B3D8D}" type="datetime1">
              <a:rPr kumimoji="1" lang="ja-JP" altLang="en-US" smtClean="0"/>
              <a:t>2021/12/14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a:xfrm>
            <a:off x="10894814" y="5969000"/>
            <a:ext cx="542697" cy="279400"/>
          </a:xfrm>
        </p:spPr>
        <p:txBody>
          <a:bodyPr/>
          <a:lstStyle>
            <a:lvl1pPr>
              <a:defRPr sz="2800"/>
            </a:lvl1pPr>
          </a:lstStyle>
          <a:p>
            <a:fld id="{F20D2EFD-BB4F-4187-A8A7-98AA16B8DD78}" type="slidenum">
              <a:rPr kumimoji="1" lang="ja-JP" altLang="en-US" smtClean="0"/>
              <a:pPr/>
              <a:t>‹#›</a:t>
            </a:fld>
            <a:endParaRPr kumimoji="1" lang="ja-JP" alt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842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fld id="{21F7F348-0576-4DA8-BF2F-DD1982E236BC}" type="datetime1">
              <a:rPr kumimoji="1" lang="ja-JP" altLang="en-US" smtClean="0"/>
              <a:t>2021/12/14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a:xfrm>
            <a:off x="10896598" y="5969000"/>
            <a:ext cx="542697" cy="279400"/>
          </a:xfrm>
        </p:spPr>
        <p:txBody>
          <a:bodyPr/>
          <a:lstStyle>
            <a:lvl1pPr>
              <a:defRPr sz="2800"/>
            </a:lvl1pPr>
          </a:lstStyle>
          <a:p>
            <a:fld id="{F20D2EFD-BB4F-4187-A8A7-98AA16B8DD78}" type="slidenum">
              <a:rPr kumimoji="1" lang="ja-JP" altLang="en-US" smtClean="0"/>
              <a:pPr/>
              <a:t>‹#›</a:t>
            </a:fld>
            <a:endParaRPr kumimoji="1" lang="ja-JP" altLang="en-US" dirty="0"/>
          </a:p>
        </p:txBody>
      </p:sp>
      <p:cxnSp>
        <p:nvCxnSpPr>
          <p:cNvPr id="6" name="Straight Connector 7"/>
          <p:cNvCxnSpPr/>
          <p:nvPr userDrawn="1"/>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sz="half" idx="1"/>
          </p:nvPr>
        </p:nvSpPr>
        <p:spPr>
          <a:xfrm>
            <a:off x="1298448" y="2560320"/>
            <a:ext cx="4680000" cy="3310128"/>
          </a:xfrm>
        </p:spPr>
        <p:txBody>
          <a:bodyPr>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9" name="Content Placeholder 3"/>
          <p:cNvSpPr>
            <a:spLocks noGrp="1"/>
          </p:cNvSpPr>
          <p:nvPr>
            <p:ph sz="half" idx="2"/>
          </p:nvPr>
        </p:nvSpPr>
        <p:spPr>
          <a:xfrm>
            <a:off x="6216598" y="2560320"/>
            <a:ext cx="4680000" cy="3310128"/>
          </a:xfrm>
        </p:spPr>
        <p:txBody>
          <a:bodyPr>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extLst>
      <p:ext uri="{BB962C8B-B14F-4D97-AF65-F5344CB8AC3E}">
        <p14:creationId xmlns:p14="http://schemas.microsoft.com/office/powerpoint/2010/main" val="16617798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Content Placeholder 2"/>
          <p:cNvSpPr>
            <a:spLocks noGrp="1"/>
          </p:cNvSpPr>
          <p:nvPr>
            <p:ph sz="half" idx="1"/>
          </p:nvPr>
        </p:nvSpPr>
        <p:spPr>
          <a:xfrm>
            <a:off x="1298448" y="2560320"/>
            <a:ext cx="3132000" cy="3310128"/>
          </a:xfrm>
        </p:spPr>
        <p:txBody>
          <a:bodyPr>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Content Placeholder 3"/>
          <p:cNvSpPr>
            <a:spLocks noGrp="1"/>
          </p:cNvSpPr>
          <p:nvPr>
            <p:ph sz="half" idx="2"/>
          </p:nvPr>
        </p:nvSpPr>
        <p:spPr>
          <a:xfrm>
            <a:off x="4530000" y="2560320"/>
            <a:ext cx="3132000" cy="3310128"/>
          </a:xfrm>
        </p:spPr>
        <p:txBody>
          <a:bodyPr>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Date Placeholder 4"/>
          <p:cNvSpPr>
            <a:spLocks noGrp="1"/>
          </p:cNvSpPr>
          <p:nvPr>
            <p:ph type="dt" sz="half" idx="10"/>
          </p:nvPr>
        </p:nvSpPr>
        <p:spPr/>
        <p:txBody>
          <a:bodyPr/>
          <a:lstStyle/>
          <a:p>
            <a:fld id="{832E14DB-974B-48E5-91B8-D29E2C207F6F}" type="datetime1">
              <a:rPr kumimoji="1" lang="ja-JP" altLang="en-US" smtClean="0"/>
              <a:t>2021/12/14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a:xfrm>
            <a:off x="10896598" y="5969000"/>
            <a:ext cx="542697" cy="279400"/>
          </a:xfrm>
        </p:spPr>
        <p:txBody>
          <a:bodyPr/>
          <a:lstStyle>
            <a:lvl1pPr>
              <a:defRPr sz="2800"/>
            </a:lvl1pPr>
          </a:lstStyle>
          <a:p>
            <a:fld id="{F20D2EFD-BB4F-4187-A8A7-98AA16B8DD78}" type="slidenum">
              <a:rPr kumimoji="1" lang="ja-JP" altLang="en-US" smtClean="0"/>
              <a:pPr/>
              <a:t>‹#›</a:t>
            </a:fld>
            <a:endParaRPr kumimoji="1" lang="ja-JP" altLang="en-US" dirty="0"/>
          </a:p>
        </p:txBody>
      </p:sp>
      <p:sp>
        <p:nvSpPr>
          <p:cNvPr id="10" name="コンテンツ プレースホルダー 9"/>
          <p:cNvSpPr>
            <a:spLocks noGrp="1"/>
          </p:cNvSpPr>
          <p:nvPr>
            <p:ph sz="quarter" idx="13"/>
          </p:nvPr>
        </p:nvSpPr>
        <p:spPr>
          <a:xfrm>
            <a:off x="7764598" y="2559600"/>
            <a:ext cx="3132000" cy="3313514"/>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406472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BEC931F-6455-4389-99EE-270C90B25994}" type="datetime1">
              <a:rPr kumimoji="1" lang="ja-JP" altLang="en-US" smtClean="0"/>
              <a:t>2021/12/14</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a:xfrm>
            <a:off x="10896598" y="5969000"/>
            <a:ext cx="542697" cy="279400"/>
          </a:xfrm>
        </p:spPr>
        <p:txBody>
          <a:bodyPr/>
          <a:lstStyle>
            <a:lvl1pPr>
              <a:defRPr sz="2800"/>
            </a:lvl1pPr>
          </a:lstStyle>
          <a:p>
            <a:fld id="{F20D2EFD-BB4F-4187-A8A7-98AA16B8DD78}" type="slidenum">
              <a:rPr kumimoji="1" lang="ja-JP" altLang="en-US" smtClean="0"/>
              <a:pPr/>
              <a:t>‹#›</a:t>
            </a:fld>
            <a:endParaRPr kumimoji="1" lang="ja-JP" alt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4854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C181706-FD00-40C5-87A4-BF6386926D48}" type="datetime1">
              <a:rPr kumimoji="1" lang="ja-JP" altLang="en-US" smtClean="0"/>
              <a:t>2021/12/14</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F20D2EFD-BB4F-4187-A8A7-98AA16B8DD78}" type="slidenum">
              <a:rPr kumimoji="1" lang="ja-JP" altLang="en-US" smtClean="0"/>
              <a:t>‹#›</a:t>
            </a:fld>
            <a:endParaRPr kumimoji="1" lang="ja-JP" alt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3112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E99EF-0F9F-4169-93FA-852407BA25BA}" type="datetime1">
              <a:rPr kumimoji="1" lang="ja-JP" altLang="en-US" smtClean="0"/>
              <a:t>2021/12/14</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F20D2EFD-BB4F-4187-A8A7-98AA16B8DD78}" type="slidenum">
              <a:rPr kumimoji="1" lang="ja-JP" altLang="en-US" smtClean="0"/>
              <a:t>‹#›</a:t>
            </a:fld>
            <a:endParaRPr kumimoji="1" lang="ja-JP" altLang="en-US" dirty="0"/>
          </a:p>
        </p:txBody>
      </p:sp>
    </p:spTree>
    <p:extLst>
      <p:ext uri="{BB962C8B-B14F-4D97-AF65-F5344CB8AC3E}">
        <p14:creationId xmlns:p14="http://schemas.microsoft.com/office/powerpoint/2010/main" val="5050527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9F0D62-D104-47EB-90B7-1E3985634B2F}" type="datetime1">
              <a:rPr kumimoji="1" lang="ja-JP" altLang="en-US" smtClean="0"/>
              <a:t>2021/12/14</a:t>
            </a:fld>
            <a:endParaRPr kumimoji="1" lang="ja-JP" alt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0D2EFD-BB4F-4187-A8A7-98AA16B8DD78}" type="slidenum">
              <a:rPr kumimoji="1" lang="ja-JP" altLang="en-US" smtClean="0"/>
              <a:t>‹#›</a:t>
            </a:fld>
            <a:endParaRPr kumimoji="1" lang="ja-JP" altLang="en-US" dirty="0"/>
          </a:p>
        </p:txBody>
      </p:sp>
    </p:spTree>
    <p:extLst>
      <p:ext uri="{BB962C8B-B14F-4D97-AF65-F5344CB8AC3E}">
        <p14:creationId xmlns:p14="http://schemas.microsoft.com/office/powerpoint/2010/main" val="8999309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6" r:id="rId3"/>
    <p:sldLayoutId id="2147483680" r:id="rId4"/>
    <p:sldLayoutId id="2147483695"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hf hdr="0" ftr="0" dt="0"/>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076994" y="1868957"/>
            <a:ext cx="7993843" cy="1646302"/>
          </a:xfrm>
        </p:spPr>
        <p:txBody>
          <a:bodyPr/>
          <a:lstStyle/>
          <a:p>
            <a:r>
              <a:rPr kumimoji="1" lang="ja-JP" altLang="en-US" sz="3600" dirty="0" smtClean="0"/>
              <a:t>居宅介護支援事業者向け集団指導</a:t>
            </a:r>
            <a:endParaRPr kumimoji="1" lang="ja-JP" altLang="en-US" sz="3600" dirty="0"/>
          </a:p>
        </p:txBody>
      </p:sp>
      <p:sp>
        <p:nvSpPr>
          <p:cNvPr id="3" name="サブタイトル 2"/>
          <p:cNvSpPr>
            <a:spLocks noGrp="1"/>
          </p:cNvSpPr>
          <p:nvPr>
            <p:ph type="subTitle" idx="1"/>
          </p:nvPr>
        </p:nvSpPr>
        <p:spPr>
          <a:xfrm>
            <a:off x="2076993" y="3515259"/>
            <a:ext cx="7993843" cy="1096899"/>
          </a:xfrm>
        </p:spPr>
        <p:txBody>
          <a:bodyPr>
            <a:normAutofit/>
          </a:bodyPr>
          <a:lstStyle/>
          <a:p>
            <a:r>
              <a:rPr kumimoji="1" lang="ja-JP" altLang="en-US" sz="1400" b="1" dirty="0" smtClean="0"/>
              <a:t>～実地指導とケアプランチェックから見えた居宅サービス計画作成のポイント～</a:t>
            </a:r>
            <a:endParaRPr kumimoji="1" lang="ja-JP" altLang="en-US" sz="1400" b="1" dirty="0"/>
          </a:p>
        </p:txBody>
      </p:sp>
      <p:sp>
        <p:nvSpPr>
          <p:cNvPr id="4" name="正方形/長方形 3"/>
          <p:cNvSpPr/>
          <p:nvPr/>
        </p:nvSpPr>
        <p:spPr>
          <a:xfrm>
            <a:off x="11056372" y="0"/>
            <a:ext cx="1135628" cy="494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資料①</a:t>
            </a:r>
            <a:endParaRPr kumimoji="1" lang="ja-JP" altLang="en-US" sz="2400" b="1" dirty="0">
              <a:solidFill>
                <a:schemeClr val="tx1"/>
              </a:solidFill>
            </a:endParaRPr>
          </a:p>
        </p:txBody>
      </p:sp>
    </p:spTree>
    <p:extLst>
      <p:ext uri="{BB962C8B-B14F-4D97-AF65-F5344CB8AC3E}">
        <p14:creationId xmlns:p14="http://schemas.microsoft.com/office/powerpoint/2010/main" val="2495517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r>
              <a:rPr kumimoji="1" lang="ja-JP" altLang="en-US" sz="3200" spc="600" dirty="0" smtClean="0"/>
              <a:t>福祉用具貸与の必要性と</a:t>
            </a:r>
            <a:r>
              <a:rPr kumimoji="1" lang="en-US" altLang="ja-JP" sz="3200" spc="600" dirty="0" smtClean="0"/>
              <a:t/>
            </a:r>
            <a:br>
              <a:rPr kumimoji="1" lang="en-US" altLang="ja-JP" sz="3200" spc="600" dirty="0" smtClean="0"/>
            </a:br>
            <a:r>
              <a:rPr kumimoji="1" lang="ja-JP" altLang="en-US" sz="3200" spc="600" dirty="0" smtClean="0"/>
              <a:t>継続</a:t>
            </a:r>
            <a:r>
              <a:rPr lang="ja-JP" altLang="en-US" sz="3200" spc="600" dirty="0" smtClean="0"/>
              <a:t>利用の検証に関する記載</a:t>
            </a:r>
            <a:endParaRPr kumimoji="1" lang="ja-JP" altLang="en-US" sz="3200" spc="600" dirty="0"/>
          </a:p>
        </p:txBody>
      </p:sp>
      <p:sp>
        <p:nvSpPr>
          <p:cNvPr id="4" name="角丸四角形 3"/>
          <p:cNvSpPr/>
          <p:nvPr/>
        </p:nvSpPr>
        <p:spPr>
          <a:xfrm>
            <a:off x="1295402" y="3408217"/>
            <a:ext cx="9601196" cy="141316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五條市では福祉用具貸与の適正化に力を入れており、特殊寝台や車いすの付属品は具体的に何を借りたいのか、特殊寝台の機能の必要性などを軽度者の利用時やケアプランチェックの際に細かな聞き取りを行っています。</a:t>
            </a:r>
            <a:endParaRPr kumimoji="1" lang="en-US" altLang="ja-JP" dirty="0" smtClean="0">
              <a:solidFill>
                <a:schemeClr val="tx1"/>
              </a:solidFill>
            </a:endParaRPr>
          </a:p>
        </p:txBody>
      </p:sp>
      <p:sp>
        <p:nvSpPr>
          <p:cNvPr id="3" name="正方形/長方形 2"/>
          <p:cNvSpPr/>
          <p:nvPr/>
        </p:nvSpPr>
        <p:spPr>
          <a:xfrm>
            <a:off x="1524000" y="3186544"/>
            <a:ext cx="3144982"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五條市の適正化への取り組み</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9</a:t>
            </a:fld>
            <a:endParaRPr kumimoji="1" lang="ja-JP" altLang="en-US" dirty="0"/>
          </a:p>
        </p:txBody>
      </p:sp>
    </p:spTree>
    <p:extLst>
      <p:ext uri="{BB962C8B-B14F-4D97-AF65-F5344CB8AC3E}">
        <p14:creationId xmlns:p14="http://schemas.microsoft.com/office/powerpoint/2010/main" val="2429850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r>
              <a:rPr kumimoji="1" lang="ja-JP" altLang="en-US" sz="3200" spc="600" dirty="0" smtClean="0"/>
              <a:t>福祉用具貸与の必要性と</a:t>
            </a:r>
            <a:r>
              <a:rPr kumimoji="1" lang="en-US" altLang="ja-JP" sz="3200" spc="600" dirty="0" smtClean="0"/>
              <a:t/>
            </a:r>
            <a:br>
              <a:rPr kumimoji="1" lang="en-US" altLang="ja-JP" sz="3200" spc="600" dirty="0" smtClean="0"/>
            </a:br>
            <a:r>
              <a:rPr kumimoji="1" lang="ja-JP" altLang="en-US" sz="3200" spc="600" dirty="0" smtClean="0"/>
              <a:t>継続</a:t>
            </a:r>
            <a:r>
              <a:rPr lang="ja-JP" altLang="en-US" sz="3200" spc="600" dirty="0" smtClean="0"/>
              <a:t>利用の検証に関する記載</a:t>
            </a:r>
            <a:endParaRPr kumimoji="1" lang="ja-JP" altLang="en-US" sz="3200" spc="600" dirty="0"/>
          </a:p>
        </p:txBody>
      </p:sp>
      <p:sp>
        <p:nvSpPr>
          <p:cNvPr id="4" name="角丸四角形 3"/>
          <p:cNvSpPr/>
          <p:nvPr/>
        </p:nvSpPr>
        <p:spPr>
          <a:xfrm>
            <a:off x="1295402" y="3200398"/>
            <a:ext cx="9601196" cy="175953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b="1" u="sng" dirty="0" smtClean="0">
                <a:solidFill>
                  <a:schemeClr val="tx1"/>
                </a:solidFill>
              </a:rPr>
              <a:t>福祉用具貸与の利用が継続して必要な場合には、必要に応じて随時サービス担当者会議を開催し、その必要性の検証を行った上で、継続して利用する必要がある理由を居宅サービス計画書に記載する</a:t>
            </a:r>
            <a:r>
              <a:rPr kumimoji="1" lang="ja-JP" altLang="en-US" dirty="0">
                <a:solidFill>
                  <a:schemeClr val="tx1"/>
                </a:solidFill>
              </a:rPr>
              <a:t>こと</a:t>
            </a:r>
            <a:r>
              <a:rPr kumimoji="1" lang="ja-JP" altLang="en-US" dirty="0" smtClean="0">
                <a:solidFill>
                  <a:schemeClr val="tx1"/>
                </a:solidFill>
              </a:rPr>
              <a:t>が指定居宅介護支援等の事業の人員及び運営に関する基準において定められています。</a:t>
            </a:r>
            <a:endParaRPr kumimoji="1" lang="en-US" altLang="ja-JP" dirty="0" smtClean="0">
              <a:solidFill>
                <a:schemeClr val="tx1"/>
              </a:solidFill>
            </a:endParaRPr>
          </a:p>
        </p:txBody>
      </p:sp>
      <p:sp>
        <p:nvSpPr>
          <p:cNvPr id="3" name="正方形/長方形 2"/>
          <p:cNvSpPr/>
          <p:nvPr/>
        </p:nvSpPr>
        <p:spPr>
          <a:xfrm>
            <a:off x="1524000" y="2978726"/>
            <a:ext cx="2743200"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継続利用の必要性の検証</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10</a:t>
            </a:fld>
            <a:endParaRPr kumimoji="1" lang="ja-JP" altLang="en-US" dirty="0"/>
          </a:p>
        </p:txBody>
      </p:sp>
    </p:spTree>
    <p:extLst>
      <p:ext uri="{BB962C8B-B14F-4D97-AF65-F5344CB8AC3E}">
        <p14:creationId xmlns:p14="http://schemas.microsoft.com/office/powerpoint/2010/main" val="720631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r>
              <a:rPr kumimoji="1" lang="ja-JP" altLang="en-US" sz="3200" spc="600" dirty="0" smtClean="0"/>
              <a:t>福祉用具貸与の必要性と</a:t>
            </a:r>
            <a:r>
              <a:rPr kumimoji="1" lang="en-US" altLang="ja-JP" sz="3200" spc="600" dirty="0" smtClean="0"/>
              <a:t/>
            </a:r>
            <a:br>
              <a:rPr kumimoji="1" lang="en-US" altLang="ja-JP" sz="3200" spc="600" dirty="0" smtClean="0"/>
            </a:br>
            <a:r>
              <a:rPr kumimoji="1" lang="ja-JP" altLang="en-US" sz="3200" spc="600" dirty="0" smtClean="0"/>
              <a:t>継続</a:t>
            </a:r>
            <a:r>
              <a:rPr lang="ja-JP" altLang="en-US" sz="3200" spc="600" dirty="0" smtClean="0"/>
              <a:t>利用の検証に関する記載</a:t>
            </a:r>
            <a:endParaRPr kumimoji="1" lang="ja-JP" altLang="en-US" sz="3200" spc="600" dirty="0"/>
          </a:p>
        </p:txBody>
      </p:sp>
      <p:graphicFrame>
        <p:nvGraphicFramePr>
          <p:cNvPr id="5" name="図表 4"/>
          <p:cNvGraphicFramePr/>
          <p:nvPr>
            <p:extLst>
              <p:ext uri="{D42A27DB-BD31-4B8C-83A1-F6EECF244321}">
                <p14:modId xmlns:p14="http://schemas.microsoft.com/office/powerpoint/2010/main" val="1982298188"/>
              </p:ext>
            </p:extLst>
          </p:nvPr>
        </p:nvGraphicFramePr>
        <p:xfrm>
          <a:off x="2032000" y="3228110"/>
          <a:ext cx="8303491" cy="1953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スライド番号プレースホルダー 5"/>
          <p:cNvSpPr>
            <a:spLocks noGrp="1"/>
          </p:cNvSpPr>
          <p:nvPr>
            <p:ph type="sldNum" sz="quarter" idx="12"/>
          </p:nvPr>
        </p:nvSpPr>
        <p:spPr/>
        <p:txBody>
          <a:bodyPr/>
          <a:lstStyle/>
          <a:p>
            <a:fld id="{F20D2EFD-BB4F-4187-A8A7-98AA16B8DD78}" type="slidenum">
              <a:rPr kumimoji="1" lang="ja-JP" altLang="en-US" smtClean="0"/>
              <a:t>11</a:t>
            </a:fld>
            <a:endParaRPr kumimoji="1" lang="ja-JP" altLang="en-US" dirty="0"/>
          </a:p>
        </p:txBody>
      </p:sp>
    </p:spTree>
    <p:extLst>
      <p:ext uri="{BB962C8B-B14F-4D97-AF65-F5344CB8AC3E}">
        <p14:creationId xmlns:p14="http://schemas.microsoft.com/office/powerpoint/2010/main" val="3482238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r>
              <a:rPr kumimoji="1" lang="ja-JP" altLang="en-US" spc="600" dirty="0" smtClean="0"/>
              <a:t>居宅介護支援経過への記載</a:t>
            </a:r>
            <a:endParaRPr kumimoji="1" lang="ja-JP" altLang="en-US" spc="600" dirty="0"/>
          </a:p>
        </p:txBody>
      </p:sp>
      <p:sp>
        <p:nvSpPr>
          <p:cNvPr id="4" name="角丸四角形 3"/>
          <p:cNvSpPr/>
          <p:nvPr/>
        </p:nvSpPr>
        <p:spPr>
          <a:xfrm>
            <a:off x="1295402" y="2895599"/>
            <a:ext cx="9601196" cy="1454728"/>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モニタリングを通じて把握した利用者と家族の意向や満足度、援助目標の達成度、事業者との調整内容、居宅サービス計画の変更の必要性などの記載がなく、居宅サービス計画の実施状況が適正であるかの確認に影響がある状況でした。</a:t>
            </a:r>
            <a:endParaRPr kumimoji="1" lang="en-US" altLang="ja-JP" dirty="0" smtClean="0">
              <a:solidFill>
                <a:schemeClr val="tx1"/>
              </a:solidFill>
            </a:endParaRPr>
          </a:p>
        </p:txBody>
      </p:sp>
      <p:sp>
        <p:nvSpPr>
          <p:cNvPr id="3" name="正方形/長方形 2"/>
          <p:cNvSpPr/>
          <p:nvPr/>
        </p:nvSpPr>
        <p:spPr>
          <a:xfrm>
            <a:off x="1524000" y="2673926"/>
            <a:ext cx="1759527"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実地指導結果</a:t>
            </a:r>
            <a:endParaRPr kumimoji="1" lang="ja-JP" altLang="en-US" b="1" dirty="0">
              <a:solidFill>
                <a:schemeClr val="tx1"/>
              </a:solidFill>
            </a:endParaRPr>
          </a:p>
        </p:txBody>
      </p:sp>
      <p:sp>
        <p:nvSpPr>
          <p:cNvPr id="5" name="角丸四角形 4"/>
          <p:cNvSpPr/>
          <p:nvPr/>
        </p:nvSpPr>
        <p:spPr>
          <a:xfrm>
            <a:off x="1295402" y="4821382"/>
            <a:ext cx="9601196" cy="116378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a:solidFill>
                <a:schemeClr val="tx1"/>
              </a:solidFill>
            </a:endParaRPr>
          </a:p>
          <a:p>
            <a:pPr algn="just"/>
            <a:r>
              <a:rPr kumimoji="1" lang="ja-JP" altLang="en-US" dirty="0" smtClean="0">
                <a:solidFill>
                  <a:schemeClr val="tx1"/>
                </a:solidFill>
              </a:rPr>
              <a:t>サービス費の算定要件を満たしていること、事業者が運営基準を満たしていることの確認が取れない可能性があります。</a:t>
            </a:r>
            <a:endParaRPr kumimoji="1" lang="en-US" altLang="ja-JP" dirty="0" smtClean="0">
              <a:solidFill>
                <a:schemeClr val="tx1"/>
              </a:solidFill>
            </a:endParaRPr>
          </a:p>
        </p:txBody>
      </p:sp>
      <p:sp>
        <p:nvSpPr>
          <p:cNvPr id="6" name="正方形/長方形 5"/>
          <p:cNvSpPr/>
          <p:nvPr/>
        </p:nvSpPr>
        <p:spPr>
          <a:xfrm>
            <a:off x="1524001" y="4599709"/>
            <a:ext cx="1759526"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smtClean="0">
                <a:solidFill>
                  <a:schemeClr val="tx1"/>
                </a:solidFill>
              </a:rPr>
              <a:t>懸念事項</a:t>
            </a:r>
            <a:endParaRPr kumimoji="1" lang="ja-JP" altLang="en-US" b="1" spc="600" dirty="0">
              <a:solidFill>
                <a:schemeClr val="tx1"/>
              </a:solidFill>
            </a:endParaRPr>
          </a:p>
        </p:txBody>
      </p:sp>
      <p:sp>
        <p:nvSpPr>
          <p:cNvPr id="9" name="スライド番号プレースホルダー 8"/>
          <p:cNvSpPr>
            <a:spLocks noGrp="1"/>
          </p:cNvSpPr>
          <p:nvPr>
            <p:ph type="sldNum" sz="quarter" idx="12"/>
          </p:nvPr>
        </p:nvSpPr>
        <p:spPr/>
        <p:txBody>
          <a:bodyPr/>
          <a:lstStyle/>
          <a:p>
            <a:fld id="{F20D2EFD-BB4F-4187-A8A7-98AA16B8DD78}" type="slidenum">
              <a:rPr kumimoji="1" lang="ja-JP" altLang="en-US" smtClean="0"/>
              <a:t>12</a:t>
            </a:fld>
            <a:endParaRPr kumimoji="1" lang="ja-JP" altLang="en-US" dirty="0"/>
          </a:p>
        </p:txBody>
      </p:sp>
    </p:spTree>
    <p:extLst>
      <p:ext uri="{BB962C8B-B14F-4D97-AF65-F5344CB8AC3E}">
        <p14:creationId xmlns:p14="http://schemas.microsoft.com/office/powerpoint/2010/main" val="331491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r>
              <a:rPr kumimoji="1" lang="ja-JP" altLang="en-US" spc="600" dirty="0" smtClean="0"/>
              <a:t>居宅介護支援経過への記載</a:t>
            </a:r>
            <a:endParaRPr kumimoji="1" lang="ja-JP" altLang="en-US" spc="600" dirty="0"/>
          </a:p>
        </p:txBody>
      </p:sp>
      <p:sp>
        <p:nvSpPr>
          <p:cNvPr id="4" name="角丸四角形 3"/>
          <p:cNvSpPr/>
          <p:nvPr/>
        </p:nvSpPr>
        <p:spPr>
          <a:xfrm>
            <a:off x="1295402" y="3006436"/>
            <a:ext cx="9601196" cy="2396837"/>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a:solidFill>
                  <a:schemeClr val="tx1"/>
                </a:solidFill>
              </a:rPr>
              <a:t>居宅介護支援</a:t>
            </a:r>
            <a:r>
              <a:rPr kumimoji="1" lang="ja-JP" altLang="en-US" dirty="0" smtClean="0">
                <a:solidFill>
                  <a:schemeClr val="tx1"/>
                </a:solidFill>
              </a:rPr>
              <a:t>経過は利用者本人を取り巻く状況を確認できる重要な書類です。</a:t>
            </a:r>
            <a:endParaRPr kumimoji="1" lang="en-US" altLang="ja-JP" dirty="0" smtClean="0">
              <a:solidFill>
                <a:schemeClr val="tx1"/>
              </a:solidFill>
            </a:endParaRPr>
          </a:p>
          <a:p>
            <a:pPr algn="just"/>
            <a:r>
              <a:rPr kumimoji="1" lang="ja-JP" altLang="en-US" b="1" u="sng" dirty="0" smtClean="0">
                <a:solidFill>
                  <a:schemeClr val="tx1"/>
                </a:solidFill>
              </a:rPr>
              <a:t>適切に必要な情報が記載されていれば、居宅サービス計画に位置付けたサービスの必要性やその選択の理由、現在受けているサービスの効果、サービス利用による利用者本人の状態の変化など多くのことが確認できます。</a:t>
            </a:r>
            <a:endParaRPr kumimoji="1" lang="en-US" altLang="ja-JP" b="1" u="sng" dirty="0" smtClean="0">
              <a:solidFill>
                <a:schemeClr val="tx1"/>
              </a:solidFill>
            </a:endParaRPr>
          </a:p>
          <a:p>
            <a:pPr algn="just"/>
            <a:r>
              <a:rPr kumimoji="1" lang="ja-JP" altLang="en-US" dirty="0" smtClean="0">
                <a:solidFill>
                  <a:schemeClr val="tx1"/>
                </a:solidFill>
              </a:rPr>
              <a:t>また、契約時の説明内容やモニタリングの状況、サービス担当者会議の実施記録を記載することで、ケアマネジメントの提供方法が適正であったことを証明する資料にもなります。</a:t>
            </a:r>
            <a:endParaRPr kumimoji="1" lang="en-US" altLang="ja-JP" dirty="0" smtClean="0">
              <a:solidFill>
                <a:schemeClr val="tx1"/>
              </a:solidFill>
            </a:endParaRPr>
          </a:p>
        </p:txBody>
      </p:sp>
      <p:sp>
        <p:nvSpPr>
          <p:cNvPr id="3" name="正方形/長方形 2"/>
          <p:cNvSpPr/>
          <p:nvPr/>
        </p:nvSpPr>
        <p:spPr>
          <a:xfrm>
            <a:off x="1524000" y="2784763"/>
            <a:ext cx="3214255"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居宅介護支援経過記載の効果</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13</a:t>
            </a:fld>
            <a:endParaRPr kumimoji="1" lang="ja-JP" altLang="en-US" dirty="0"/>
          </a:p>
        </p:txBody>
      </p:sp>
    </p:spTree>
    <p:extLst>
      <p:ext uri="{BB962C8B-B14F-4D97-AF65-F5344CB8AC3E}">
        <p14:creationId xmlns:p14="http://schemas.microsoft.com/office/powerpoint/2010/main" val="710100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r>
              <a:rPr kumimoji="1" lang="ja-JP" altLang="en-US" spc="600" dirty="0" smtClean="0"/>
              <a:t>居宅介護支援経過への記載</a:t>
            </a:r>
            <a:endParaRPr kumimoji="1" lang="ja-JP" altLang="en-US" spc="600" dirty="0"/>
          </a:p>
        </p:txBody>
      </p:sp>
      <p:sp>
        <p:nvSpPr>
          <p:cNvPr id="4" name="角丸四角形 3"/>
          <p:cNvSpPr/>
          <p:nvPr/>
        </p:nvSpPr>
        <p:spPr>
          <a:xfrm>
            <a:off x="1295402" y="3006436"/>
            <a:ext cx="9601196" cy="23976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b="1" u="sng" dirty="0">
                <a:solidFill>
                  <a:schemeClr val="tx1"/>
                </a:solidFill>
              </a:rPr>
              <a:t>居宅介護支援</a:t>
            </a:r>
            <a:r>
              <a:rPr kumimoji="1" lang="ja-JP" altLang="en-US" b="1" u="sng" dirty="0" smtClean="0">
                <a:solidFill>
                  <a:schemeClr val="tx1"/>
                </a:solidFill>
              </a:rPr>
              <a:t>経過への記載が不十分であり、他の資料でもモニタリング</a:t>
            </a:r>
            <a:r>
              <a:rPr kumimoji="1" lang="ja-JP" altLang="en-US" b="1" u="sng" dirty="0">
                <a:solidFill>
                  <a:schemeClr val="tx1"/>
                </a:solidFill>
              </a:rPr>
              <a:t>の実施</a:t>
            </a:r>
            <a:r>
              <a:rPr kumimoji="1" lang="ja-JP" altLang="en-US" b="1" u="sng" dirty="0" smtClean="0">
                <a:solidFill>
                  <a:schemeClr val="tx1"/>
                </a:solidFill>
              </a:rPr>
              <a:t>状況等の確認に支障があり、客観的な実施状況の確認が取れない場合には、運営基準減算の要件を満たすことになります。</a:t>
            </a:r>
            <a:endParaRPr kumimoji="1" lang="en-US" altLang="ja-JP" b="1" u="sng" dirty="0" smtClean="0">
              <a:solidFill>
                <a:schemeClr val="tx1"/>
              </a:solidFill>
            </a:endParaRPr>
          </a:p>
          <a:p>
            <a:pPr algn="just"/>
            <a:r>
              <a:rPr kumimoji="1" lang="ja-JP" altLang="en-US" dirty="0">
                <a:solidFill>
                  <a:schemeClr val="tx1"/>
                </a:solidFill>
              </a:rPr>
              <a:t>運営基</a:t>
            </a:r>
            <a:r>
              <a:rPr kumimoji="1" lang="ja-JP" altLang="en-US" dirty="0" smtClean="0">
                <a:solidFill>
                  <a:schemeClr val="tx1"/>
                </a:solidFill>
              </a:rPr>
              <a:t>準減算の要件を満たされている場合は、所定単位数の１００分の５０に相当する単位数を算定し、また、</a:t>
            </a:r>
            <a:r>
              <a:rPr kumimoji="1" lang="ja-JP" altLang="en-US" dirty="0">
                <a:solidFill>
                  <a:schemeClr val="tx1"/>
                </a:solidFill>
              </a:rPr>
              <a:t>運営基</a:t>
            </a:r>
            <a:r>
              <a:rPr kumimoji="1" lang="ja-JP" altLang="en-US" dirty="0" smtClean="0">
                <a:solidFill>
                  <a:schemeClr val="tx1"/>
                </a:solidFill>
              </a:rPr>
              <a:t>準減算の要件を</a:t>
            </a:r>
            <a:r>
              <a:rPr kumimoji="1" lang="ja-JP" altLang="en-US" dirty="0">
                <a:solidFill>
                  <a:schemeClr val="tx1"/>
                </a:solidFill>
              </a:rPr>
              <a:t>２</a:t>
            </a:r>
            <a:r>
              <a:rPr kumimoji="1" lang="ja-JP" altLang="en-US" dirty="0" smtClean="0">
                <a:solidFill>
                  <a:schemeClr val="tx1"/>
                </a:solidFill>
              </a:rPr>
              <a:t>カ月以上継続して満たされている場合は、所定単位数の算定ができなくなります。</a:t>
            </a:r>
            <a:endParaRPr kumimoji="1" lang="en-US" altLang="ja-JP" dirty="0" smtClean="0">
              <a:solidFill>
                <a:schemeClr val="tx1"/>
              </a:solidFill>
            </a:endParaRPr>
          </a:p>
        </p:txBody>
      </p:sp>
      <p:sp>
        <p:nvSpPr>
          <p:cNvPr id="3" name="正方形/長方形 2"/>
          <p:cNvSpPr/>
          <p:nvPr/>
        </p:nvSpPr>
        <p:spPr>
          <a:xfrm>
            <a:off x="1524000" y="2784763"/>
            <a:ext cx="3255818"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記載が不十分であることの弊害</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14</a:t>
            </a:fld>
            <a:endParaRPr kumimoji="1" lang="ja-JP" altLang="en-US" dirty="0"/>
          </a:p>
        </p:txBody>
      </p:sp>
    </p:spTree>
    <p:extLst>
      <p:ext uri="{BB962C8B-B14F-4D97-AF65-F5344CB8AC3E}">
        <p14:creationId xmlns:p14="http://schemas.microsoft.com/office/powerpoint/2010/main" val="1168882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lang="ja-JP" altLang="en-US" spc="600" dirty="0"/>
              <a:t>居宅介護支援経過への記載</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696698717"/>
              </p:ext>
            </p:extLst>
          </p:nvPr>
        </p:nvGraphicFramePr>
        <p:xfrm>
          <a:off x="1295400" y="2557463"/>
          <a:ext cx="9601200" cy="1619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コンテンツ プレースホルダー 7"/>
          <p:cNvGraphicFramePr>
            <a:graphicFrameLocks noGrp="1"/>
          </p:cNvGraphicFramePr>
          <p:nvPr>
            <p:ph idx="13"/>
            <p:extLst>
              <p:ext uri="{D42A27DB-BD31-4B8C-83A1-F6EECF244321}">
                <p14:modId xmlns:p14="http://schemas.microsoft.com/office/powerpoint/2010/main" val="1972868509"/>
              </p:ext>
            </p:extLst>
          </p:nvPr>
        </p:nvGraphicFramePr>
        <p:xfrm>
          <a:off x="1295400" y="4262438"/>
          <a:ext cx="9601200" cy="16208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スライド番号プレースホルダー 4"/>
          <p:cNvSpPr>
            <a:spLocks noGrp="1"/>
          </p:cNvSpPr>
          <p:nvPr>
            <p:ph type="sldNum" sz="quarter" idx="12"/>
          </p:nvPr>
        </p:nvSpPr>
        <p:spPr/>
        <p:txBody>
          <a:bodyPr/>
          <a:lstStyle/>
          <a:p>
            <a:fld id="{F20D2EFD-BB4F-4187-A8A7-98AA16B8DD78}" type="slidenum">
              <a:rPr kumimoji="1" lang="ja-JP" altLang="en-US" smtClean="0"/>
              <a:t>15</a:t>
            </a:fld>
            <a:endParaRPr kumimoji="1" lang="ja-JP" altLang="en-US" dirty="0"/>
          </a:p>
        </p:txBody>
      </p:sp>
    </p:spTree>
    <p:extLst>
      <p:ext uri="{BB962C8B-B14F-4D97-AF65-F5344CB8AC3E}">
        <p14:creationId xmlns:p14="http://schemas.microsoft.com/office/powerpoint/2010/main" val="2953743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r>
              <a:rPr kumimoji="1" lang="ja-JP" altLang="en-US" spc="600" dirty="0" smtClean="0"/>
              <a:t>居宅介護支援経過への記載</a:t>
            </a:r>
            <a:endParaRPr kumimoji="1" lang="ja-JP" altLang="en-US" spc="600" dirty="0"/>
          </a:p>
        </p:txBody>
      </p:sp>
      <p:sp>
        <p:nvSpPr>
          <p:cNvPr id="4" name="角丸四角形 3"/>
          <p:cNvSpPr/>
          <p:nvPr/>
        </p:nvSpPr>
        <p:spPr>
          <a:xfrm>
            <a:off x="1295402" y="3006435"/>
            <a:ext cx="9601196" cy="23976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sz="2000" dirty="0" smtClean="0">
              <a:solidFill>
                <a:schemeClr val="tx1"/>
              </a:solidFill>
            </a:endParaRPr>
          </a:p>
          <a:p>
            <a:pPr algn="just"/>
            <a:r>
              <a:rPr kumimoji="1" lang="ja-JP" altLang="en-US" dirty="0" smtClean="0">
                <a:solidFill>
                  <a:schemeClr val="tx1"/>
                </a:solidFill>
              </a:rPr>
              <a:t>居宅介護支援経過はケアマネジメントを進めるうえでの判断の根拠や介護報酬請求に係る内容等を記録するものです。</a:t>
            </a:r>
            <a:endParaRPr kumimoji="1" lang="en-US" altLang="ja-JP" dirty="0" smtClean="0">
              <a:solidFill>
                <a:schemeClr val="tx1"/>
              </a:solidFill>
            </a:endParaRPr>
          </a:p>
          <a:p>
            <a:pPr algn="just"/>
            <a:r>
              <a:rPr kumimoji="1" lang="ja-JP" altLang="en-US" b="1" u="sng" dirty="0" smtClean="0">
                <a:solidFill>
                  <a:schemeClr val="tx1"/>
                </a:solidFill>
              </a:rPr>
              <a:t>介護支援専門員が日頃の活動を通じて把握したことや判断したこと、持ち越された課題などを記録の日付や情報収集の手段とその内容について時系列で記載してください。</a:t>
            </a:r>
            <a:endParaRPr kumimoji="1" lang="en-US" altLang="ja-JP" b="1" u="sng" dirty="0" smtClean="0">
              <a:solidFill>
                <a:schemeClr val="tx1"/>
              </a:solidFill>
            </a:endParaRPr>
          </a:p>
          <a:p>
            <a:pPr algn="just"/>
            <a:r>
              <a:rPr kumimoji="1" lang="ja-JP" altLang="en-US" b="1" u="sng" dirty="0" smtClean="0">
                <a:solidFill>
                  <a:schemeClr val="tx1"/>
                </a:solidFill>
              </a:rPr>
              <a:t>また、モニタリングシートを別に作成されない場合には、モニタリングを通じて把握した内容についても記載してください</a:t>
            </a:r>
            <a:r>
              <a:rPr kumimoji="1" lang="ja-JP" altLang="en-US" sz="2000" b="1" u="sng" dirty="0" smtClean="0">
                <a:solidFill>
                  <a:schemeClr val="tx1"/>
                </a:solidFill>
              </a:rPr>
              <a:t>。</a:t>
            </a:r>
            <a:endParaRPr kumimoji="1" lang="en-US" altLang="ja-JP" sz="2000" b="1" u="sng" dirty="0" smtClean="0">
              <a:solidFill>
                <a:schemeClr val="tx1"/>
              </a:solidFill>
            </a:endParaRPr>
          </a:p>
        </p:txBody>
      </p:sp>
      <p:sp>
        <p:nvSpPr>
          <p:cNvPr id="3" name="正方形/長方形 2"/>
          <p:cNvSpPr/>
          <p:nvPr/>
        </p:nvSpPr>
        <p:spPr>
          <a:xfrm>
            <a:off x="1524000" y="2784763"/>
            <a:ext cx="3602182"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居宅介護支援経過記載のポイント</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16</a:t>
            </a:fld>
            <a:endParaRPr kumimoji="1" lang="ja-JP" altLang="en-US" dirty="0"/>
          </a:p>
        </p:txBody>
      </p:sp>
    </p:spTree>
    <p:extLst>
      <p:ext uri="{BB962C8B-B14F-4D97-AF65-F5344CB8AC3E}">
        <p14:creationId xmlns:p14="http://schemas.microsoft.com/office/powerpoint/2010/main" val="2466485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r>
              <a:rPr kumimoji="1" lang="ja-JP" altLang="en-US" dirty="0" smtClean="0"/>
              <a:t>サービス担当者会議の開催状況</a:t>
            </a:r>
            <a:endParaRPr kumimoji="1" lang="ja-JP" altLang="en-US" dirty="0"/>
          </a:p>
        </p:txBody>
      </p:sp>
      <p:graphicFrame>
        <p:nvGraphicFramePr>
          <p:cNvPr id="5" name="コンテンツ プレースホルダー 4"/>
          <p:cNvGraphicFramePr>
            <a:graphicFrameLocks noGrp="1"/>
          </p:cNvGraphicFramePr>
          <p:nvPr>
            <p:ph sz="half" idx="1"/>
            <p:extLst>
              <p:ext uri="{D42A27DB-BD31-4B8C-83A1-F6EECF244321}">
                <p14:modId xmlns:p14="http://schemas.microsoft.com/office/powerpoint/2010/main" val="1012100844"/>
              </p:ext>
            </p:extLst>
          </p:nvPr>
        </p:nvGraphicFramePr>
        <p:xfrm>
          <a:off x="1298575" y="2560638"/>
          <a:ext cx="4679950" cy="3309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コンテンツ プレースホルダー 5"/>
          <p:cNvGraphicFramePr>
            <a:graphicFrameLocks noGrp="1"/>
          </p:cNvGraphicFramePr>
          <p:nvPr>
            <p:ph sz="half" idx="2"/>
            <p:extLst>
              <p:ext uri="{D42A27DB-BD31-4B8C-83A1-F6EECF244321}">
                <p14:modId xmlns:p14="http://schemas.microsoft.com/office/powerpoint/2010/main" val="682768771"/>
              </p:ext>
            </p:extLst>
          </p:nvPr>
        </p:nvGraphicFramePr>
        <p:xfrm>
          <a:off x="6216650" y="2560638"/>
          <a:ext cx="4679950" cy="33099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17</a:t>
            </a:fld>
            <a:endParaRPr kumimoji="1" lang="ja-JP" altLang="en-US" dirty="0"/>
          </a:p>
        </p:txBody>
      </p:sp>
    </p:spTree>
    <p:extLst>
      <p:ext uri="{BB962C8B-B14F-4D97-AF65-F5344CB8AC3E}">
        <p14:creationId xmlns:p14="http://schemas.microsoft.com/office/powerpoint/2010/main" val="3379603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r>
              <a:rPr lang="ja-JP" altLang="en-US" dirty="0" smtClean="0"/>
              <a:t>担当者の召集状況</a:t>
            </a:r>
            <a:endParaRPr kumimoji="1" lang="ja-JP" altLang="en-US" spc="600" dirty="0"/>
          </a:p>
        </p:txBody>
      </p:sp>
      <p:sp>
        <p:nvSpPr>
          <p:cNvPr id="4" name="角丸四角形 3"/>
          <p:cNvSpPr/>
          <p:nvPr/>
        </p:nvSpPr>
        <p:spPr>
          <a:xfrm>
            <a:off x="1295402" y="2923308"/>
            <a:ext cx="9601196" cy="13716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サービス担当者会議に召集されていない担当者がおり、サービス担当者会議の要点や居宅介護支援経過、その他居宅サービス計画書等に召集できないやむを得ない理由の記載がされていませんでした。</a:t>
            </a:r>
            <a:endParaRPr kumimoji="1" lang="en-US" altLang="ja-JP" dirty="0" smtClean="0">
              <a:solidFill>
                <a:schemeClr val="tx1"/>
              </a:solidFill>
            </a:endParaRPr>
          </a:p>
        </p:txBody>
      </p:sp>
      <p:sp>
        <p:nvSpPr>
          <p:cNvPr id="3" name="正方形/長方形 2"/>
          <p:cNvSpPr/>
          <p:nvPr/>
        </p:nvSpPr>
        <p:spPr>
          <a:xfrm>
            <a:off x="1524000" y="2701635"/>
            <a:ext cx="1759527"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実地指導結果</a:t>
            </a:r>
            <a:endParaRPr kumimoji="1" lang="ja-JP" altLang="en-US" b="1" dirty="0">
              <a:solidFill>
                <a:schemeClr val="tx1"/>
              </a:solidFill>
            </a:endParaRPr>
          </a:p>
        </p:txBody>
      </p:sp>
      <p:sp>
        <p:nvSpPr>
          <p:cNvPr id="5" name="角丸四角形 4"/>
          <p:cNvSpPr/>
          <p:nvPr/>
        </p:nvSpPr>
        <p:spPr>
          <a:xfrm>
            <a:off x="1295402" y="4738254"/>
            <a:ext cx="9601196" cy="116378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担当者が利用者本人の状況等について十分に理解することができず、利用するサービスの必要性の判断を行うために必要となる意見を担当者から聞き出せない危険性があります。</a:t>
            </a:r>
            <a:endParaRPr kumimoji="1" lang="en-US" altLang="ja-JP" dirty="0">
              <a:solidFill>
                <a:schemeClr val="tx1"/>
              </a:solidFill>
            </a:endParaRPr>
          </a:p>
        </p:txBody>
      </p:sp>
      <p:sp>
        <p:nvSpPr>
          <p:cNvPr id="6" name="正方形/長方形 5"/>
          <p:cNvSpPr/>
          <p:nvPr/>
        </p:nvSpPr>
        <p:spPr>
          <a:xfrm>
            <a:off x="1524001" y="4516581"/>
            <a:ext cx="1759526"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smtClean="0">
                <a:solidFill>
                  <a:schemeClr val="tx1"/>
                </a:solidFill>
              </a:rPr>
              <a:t>懸念事項</a:t>
            </a:r>
            <a:endParaRPr kumimoji="1" lang="ja-JP" altLang="en-US" b="1" spc="600" dirty="0">
              <a:solidFill>
                <a:schemeClr val="tx1"/>
              </a:solidFill>
            </a:endParaRPr>
          </a:p>
        </p:txBody>
      </p:sp>
      <p:sp>
        <p:nvSpPr>
          <p:cNvPr id="9" name="スライド番号プレースホルダー 8"/>
          <p:cNvSpPr>
            <a:spLocks noGrp="1"/>
          </p:cNvSpPr>
          <p:nvPr>
            <p:ph type="sldNum" sz="quarter" idx="12"/>
          </p:nvPr>
        </p:nvSpPr>
        <p:spPr/>
        <p:txBody>
          <a:bodyPr/>
          <a:lstStyle/>
          <a:p>
            <a:fld id="{F20D2EFD-BB4F-4187-A8A7-98AA16B8DD78}" type="slidenum">
              <a:rPr kumimoji="1" lang="ja-JP" altLang="en-US" smtClean="0"/>
              <a:t>18</a:t>
            </a:fld>
            <a:endParaRPr kumimoji="1" lang="ja-JP" altLang="en-US" dirty="0"/>
          </a:p>
        </p:txBody>
      </p:sp>
    </p:spTree>
    <p:extLst>
      <p:ext uri="{BB962C8B-B14F-4D97-AF65-F5344CB8AC3E}">
        <p14:creationId xmlns:p14="http://schemas.microsoft.com/office/powerpoint/2010/main" val="3972378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dirty="0" smtClean="0"/>
              <a:t>目　次</a:t>
            </a:r>
            <a:endParaRPr kumimoji="1" lang="ja-JP" altLang="en-US" dirty="0"/>
          </a:p>
        </p:txBody>
      </p:sp>
      <p:sp>
        <p:nvSpPr>
          <p:cNvPr id="3" name="スライド番号プレースホルダー 2"/>
          <p:cNvSpPr>
            <a:spLocks noGrp="1"/>
          </p:cNvSpPr>
          <p:nvPr>
            <p:ph type="sldNum" sz="quarter" idx="12"/>
          </p:nvPr>
        </p:nvSpPr>
        <p:spPr/>
        <p:txBody>
          <a:bodyPr/>
          <a:lstStyle/>
          <a:p>
            <a:fld id="{F20D2EFD-BB4F-4187-A8A7-98AA16B8DD78}" type="slidenum">
              <a:rPr kumimoji="1" lang="ja-JP" altLang="en-US" smtClean="0"/>
              <a:pPr/>
              <a:t>1</a:t>
            </a:fld>
            <a:endParaRPr kumimoji="1" lang="ja-JP" altLang="en-US" dirty="0"/>
          </a:p>
        </p:txBody>
      </p:sp>
      <p:sp>
        <p:nvSpPr>
          <p:cNvPr id="4" name="コンテンツ プレースホルダー 3"/>
          <p:cNvSpPr>
            <a:spLocks noGrp="1"/>
          </p:cNvSpPr>
          <p:nvPr>
            <p:ph sz="half" idx="1"/>
          </p:nvPr>
        </p:nvSpPr>
        <p:spPr/>
        <p:txBody>
          <a:bodyPr>
            <a:normAutofit fontScale="92500" lnSpcReduction="10000"/>
          </a:bodyPr>
          <a:lstStyle/>
          <a:p>
            <a:pPr marL="0" indent="0">
              <a:buNone/>
              <a:tabLst>
                <a:tab pos="4213225" algn="l"/>
              </a:tabLst>
            </a:pPr>
            <a:r>
              <a:rPr lang="ja-JP" altLang="en-US" sz="1400" b="1" dirty="0" smtClean="0"/>
              <a:t>◎居宅</a:t>
            </a:r>
            <a:r>
              <a:rPr lang="ja-JP" altLang="en-US" sz="1400" b="1" dirty="0"/>
              <a:t>サービス計画作成のポイント　</a:t>
            </a:r>
            <a:r>
              <a:rPr lang="ja-JP" altLang="en-US" sz="1100" b="1" dirty="0"/>
              <a:t>～実地指導編</a:t>
            </a:r>
            <a:r>
              <a:rPr lang="ja-JP" altLang="en-US" sz="1100" b="1" dirty="0" smtClean="0"/>
              <a:t>～</a:t>
            </a:r>
            <a:r>
              <a:rPr lang="en-US" altLang="ja-JP" sz="1400" u="dottedHeavy" baseline="40000" dirty="0" smtClean="0"/>
              <a:t>	</a:t>
            </a:r>
            <a:r>
              <a:rPr lang="ja-JP" altLang="en-US" sz="1400" dirty="0" smtClean="0"/>
              <a:t>２</a:t>
            </a:r>
            <a:endParaRPr lang="en-US" altLang="ja-JP" sz="1400" dirty="0"/>
          </a:p>
          <a:p>
            <a:pPr marL="0" indent="0">
              <a:buNone/>
              <a:tabLst>
                <a:tab pos="4213225" algn="l"/>
              </a:tabLst>
            </a:pPr>
            <a:r>
              <a:rPr lang="ja-JP" altLang="en-US" sz="1200" dirty="0"/>
              <a:t>　　</a:t>
            </a:r>
            <a:r>
              <a:rPr lang="ja-JP" altLang="en-US" sz="1200" dirty="0" smtClean="0"/>
              <a:t>　</a:t>
            </a:r>
            <a:r>
              <a:rPr lang="ja-JP" altLang="en-US" sz="1200" b="1" dirty="0" smtClean="0"/>
              <a:t>・</a:t>
            </a:r>
            <a:r>
              <a:rPr lang="ja-JP" altLang="en-US" sz="1200" dirty="0"/>
              <a:t>居宅サービス計画等への</a:t>
            </a:r>
            <a:r>
              <a:rPr lang="ja-JP" altLang="en-US" sz="1200" dirty="0" smtClean="0"/>
              <a:t>記載</a:t>
            </a:r>
            <a:r>
              <a:rPr lang="en-US" altLang="ja-JP" sz="1200" u="dottedHeavy" baseline="40000" dirty="0" smtClean="0"/>
              <a:t>	</a:t>
            </a:r>
            <a:r>
              <a:rPr lang="ja-JP" altLang="en-US" sz="1400" dirty="0" smtClean="0"/>
              <a:t>３</a:t>
            </a:r>
            <a:endParaRPr lang="en-US" altLang="ja-JP" sz="1200" dirty="0"/>
          </a:p>
          <a:p>
            <a:pPr marL="0" indent="0">
              <a:buNone/>
              <a:tabLst>
                <a:tab pos="4213225" algn="l"/>
              </a:tabLst>
            </a:pPr>
            <a:r>
              <a:rPr lang="ja-JP" altLang="en-US" sz="1200" dirty="0"/>
              <a:t>　　　　　</a:t>
            </a:r>
            <a:r>
              <a:rPr lang="ja-JP" altLang="en-US" sz="900" dirty="0"/>
              <a:t>アセスメントシートへの</a:t>
            </a:r>
            <a:r>
              <a:rPr lang="ja-JP" altLang="en-US" sz="900" dirty="0" smtClean="0"/>
              <a:t>記載</a:t>
            </a:r>
            <a:r>
              <a:rPr lang="en-US" altLang="ja-JP" sz="900" u="dottedHeavy" baseline="40000" dirty="0" smtClean="0"/>
              <a:t>	</a:t>
            </a:r>
            <a:r>
              <a:rPr lang="ja-JP" altLang="en-US" sz="1400" dirty="0" smtClean="0"/>
              <a:t>４</a:t>
            </a:r>
            <a:endParaRPr lang="en-US" altLang="ja-JP" sz="900" dirty="0"/>
          </a:p>
          <a:p>
            <a:pPr marL="0" indent="0">
              <a:buNone/>
              <a:tabLst>
                <a:tab pos="4213225" algn="l"/>
              </a:tabLst>
            </a:pPr>
            <a:r>
              <a:rPr lang="ja-JP" altLang="en-US" sz="1200" dirty="0"/>
              <a:t>　　　　　</a:t>
            </a:r>
            <a:r>
              <a:rPr lang="ja-JP" altLang="en-US" sz="900" dirty="0"/>
              <a:t>福祉用具貸与の必要性と継続利用の検証に関する</a:t>
            </a:r>
            <a:r>
              <a:rPr lang="ja-JP" altLang="en-US" sz="900" dirty="0" smtClean="0"/>
              <a:t>記載</a:t>
            </a:r>
            <a:r>
              <a:rPr lang="en-US" altLang="ja-JP" sz="900" u="dottedHeavy" baseline="40000" dirty="0" smtClean="0"/>
              <a:t>	</a:t>
            </a:r>
            <a:r>
              <a:rPr lang="ja-JP" altLang="en-US" sz="1400" dirty="0" smtClean="0"/>
              <a:t>８</a:t>
            </a:r>
            <a:endParaRPr lang="en-US" altLang="ja-JP" sz="900" dirty="0"/>
          </a:p>
          <a:p>
            <a:pPr marL="0" indent="0">
              <a:buNone/>
              <a:tabLst>
                <a:tab pos="4213225" algn="l"/>
              </a:tabLst>
            </a:pPr>
            <a:r>
              <a:rPr lang="ja-JP" altLang="en-US" sz="1200" dirty="0"/>
              <a:t>　　　　　</a:t>
            </a:r>
            <a:r>
              <a:rPr lang="ja-JP" altLang="en-US" sz="900" dirty="0"/>
              <a:t>居宅介護支援経過への</a:t>
            </a:r>
            <a:r>
              <a:rPr lang="ja-JP" altLang="en-US" sz="900" dirty="0" smtClean="0"/>
              <a:t>記載</a:t>
            </a:r>
            <a:r>
              <a:rPr lang="en-US" altLang="ja-JP" sz="900" u="dottedHeavy" baseline="40000" dirty="0" smtClean="0"/>
              <a:t>	</a:t>
            </a:r>
            <a:r>
              <a:rPr lang="ja-JP" altLang="en-US" sz="1400" dirty="0" smtClean="0"/>
              <a:t>１２</a:t>
            </a:r>
            <a:endParaRPr lang="en-US" altLang="ja-JP" sz="1400" dirty="0"/>
          </a:p>
          <a:p>
            <a:pPr marL="0" indent="0">
              <a:buNone/>
              <a:tabLst>
                <a:tab pos="4213225" algn="l"/>
              </a:tabLst>
            </a:pPr>
            <a:r>
              <a:rPr lang="ja-JP" altLang="en-US" sz="1200" dirty="0"/>
              <a:t>　　</a:t>
            </a:r>
            <a:r>
              <a:rPr lang="ja-JP" altLang="en-US" sz="1200" dirty="0" smtClean="0"/>
              <a:t>　</a:t>
            </a:r>
            <a:r>
              <a:rPr lang="ja-JP" altLang="en-US" sz="1200" b="1" dirty="0" smtClean="0"/>
              <a:t>・</a:t>
            </a:r>
            <a:r>
              <a:rPr lang="ja-JP" altLang="en-US" sz="1200" dirty="0"/>
              <a:t>サービス担当者会議の開催</a:t>
            </a:r>
            <a:r>
              <a:rPr lang="ja-JP" altLang="en-US" sz="1200" dirty="0" smtClean="0"/>
              <a:t>状況</a:t>
            </a:r>
            <a:r>
              <a:rPr lang="en-US" altLang="ja-JP" sz="1200" u="dottedHeavy" baseline="40000" dirty="0" smtClean="0"/>
              <a:t>	</a:t>
            </a:r>
            <a:r>
              <a:rPr lang="ja-JP" altLang="en-US" sz="1400" dirty="0" smtClean="0"/>
              <a:t>１７</a:t>
            </a:r>
            <a:endParaRPr lang="en-US" altLang="ja-JP" sz="1400" dirty="0"/>
          </a:p>
          <a:p>
            <a:pPr marL="0" indent="0">
              <a:buNone/>
              <a:tabLst>
                <a:tab pos="4213225" algn="l"/>
              </a:tabLst>
            </a:pPr>
            <a:r>
              <a:rPr lang="ja-JP" altLang="en-US" sz="1200" dirty="0"/>
              <a:t>　　　　　</a:t>
            </a:r>
            <a:r>
              <a:rPr lang="ja-JP" altLang="en-US" sz="900" dirty="0"/>
              <a:t>担当者の召集</a:t>
            </a:r>
            <a:r>
              <a:rPr lang="ja-JP" altLang="en-US" sz="900" dirty="0" smtClean="0"/>
              <a:t>状況</a:t>
            </a:r>
            <a:r>
              <a:rPr lang="en-US" altLang="ja-JP" sz="900" u="dottedHeavy" baseline="40000" dirty="0" smtClean="0"/>
              <a:t>	</a:t>
            </a:r>
            <a:r>
              <a:rPr lang="ja-JP" altLang="en-US" sz="1400" dirty="0" smtClean="0"/>
              <a:t>１８</a:t>
            </a:r>
            <a:endParaRPr lang="en-US" altLang="ja-JP" sz="1400" dirty="0"/>
          </a:p>
          <a:p>
            <a:pPr marL="0" indent="0">
              <a:buNone/>
              <a:tabLst>
                <a:tab pos="4213225" algn="l"/>
              </a:tabLst>
            </a:pPr>
            <a:r>
              <a:rPr lang="ja-JP" altLang="en-US" sz="1200" dirty="0"/>
              <a:t>　　　　　</a:t>
            </a:r>
            <a:r>
              <a:rPr lang="ja-JP" altLang="en-US" sz="900" dirty="0"/>
              <a:t>サービス担当者会議の要点の</a:t>
            </a:r>
            <a:r>
              <a:rPr lang="ja-JP" altLang="en-US" sz="900" dirty="0" smtClean="0"/>
              <a:t>記載</a:t>
            </a:r>
            <a:r>
              <a:rPr lang="en-US" altLang="ja-JP" sz="900" u="dottedHeavy" baseline="40000" dirty="0" smtClean="0"/>
              <a:t>	</a:t>
            </a:r>
            <a:r>
              <a:rPr lang="ja-JP" altLang="en-US" sz="1400" dirty="0" smtClean="0"/>
              <a:t>２２</a:t>
            </a:r>
            <a:endParaRPr lang="en-US" altLang="ja-JP" sz="1400" dirty="0"/>
          </a:p>
          <a:p>
            <a:pPr marL="0" indent="0">
              <a:buNone/>
              <a:tabLst>
                <a:tab pos="4213225" algn="l"/>
              </a:tabLst>
            </a:pPr>
            <a:r>
              <a:rPr lang="ja-JP" altLang="en-US" sz="1200" dirty="0"/>
              <a:t>　　</a:t>
            </a:r>
            <a:r>
              <a:rPr lang="ja-JP" altLang="en-US" sz="1200" dirty="0" smtClean="0"/>
              <a:t>　</a:t>
            </a:r>
            <a:r>
              <a:rPr lang="ja-JP" altLang="en-US" sz="1200" b="1" dirty="0" smtClean="0"/>
              <a:t>・</a:t>
            </a:r>
            <a:r>
              <a:rPr lang="ja-JP" altLang="en-US" sz="1200" dirty="0"/>
              <a:t>担当者間での情報</a:t>
            </a:r>
            <a:r>
              <a:rPr lang="ja-JP" altLang="en-US" sz="1200" dirty="0" smtClean="0"/>
              <a:t>共有</a:t>
            </a:r>
            <a:r>
              <a:rPr lang="en-US" altLang="ja-JP" sz="1200" u="dottedHeavy" baseline="40000" dirty="0" smtClean="0"/>
              <a:t>	</a:t>
            </a:r>
            <a:r>
              <a:rPr lang="ja-JP" altLang="en-US" sz="1400" dirty="0" smtClean="0"/>
              <a:t>２６</a:t>
            </a:r>
            <a:endParaRPr lang="en-US" altLang="ja-JP" sz="1400" dirty="0" smtClean="0"/>
          </a:p>
          <a:p>
            <a:pPr marL="0" indent="0">
              <a:buNone/>
              <a:tabLst>
                <a:tab pos="4213225" algn="l"/>
              </a:tabLst>
            </a:pPr>
            <a:r>
              <a:rPr lang="ja-JP" altLang="en-US" sz="1200" dirty="0" smtClean="0"/>
              <a:t>　　　　　</a:t>
            </a:r>
            <a:r>
              <a:rPr lang="ja-JP" altLang="en-US" sz="900" dirty="0" smtClean="0"/>
              <a:t>サービス提供事業者間での情報共有</a:t>
            </a:r>
            <a:r>
              <a:rPr lang="en-US" altLang="ja-JP" sz="900" u="dottedHeavy" baseline="40000" dirty="0" smtClean="0"/>
              <a:t>	</a:t>
            </a:r>
            <a:r>
              <a:rPr lang="ja-JP" altLang="en-US" sz="1500" dirty="0" smtClean="0"/>
              <a:t>２７</a:t>
            </a:r>
            <a:endParaRPr lang="en-US" altLang="ja-JP" sz="1500" dirty="0" smtClean="0"/>
          </a:p>
          <a:p>
            <a:pPr marL="0" indent="0">
              <a:buNone/>
              <a:tabLst>
                <a:tab pos="4213225" algn="l"/>
              </a:tabLst>
            </a:pPr>
            <a:r>
              <a:rPr lang="ja-JP" altLang="en-US" sz="1200" dirty="0"/>
              <a:t>　　　　　</a:t>
            </a:r>
            <a:r>
              <a:rPr lang="ja-JP" altLang="en-US" sz="900" dirty="0"/>
              <a:t>医療との情報</a:t>
            </a:r>
            <a:r>
              <a:rPr lang="ja-JP" altLang="en-US" sz="900" dirty="0" smtClean="0"/>
              <a:t>連携</a:t>
            </a:r>
            <a:r>
              <a:rPr lang="en-US" altLang="ja-JP" sz="900" u="dottedHeavy" baseline="30000" dirty="0" smtClean="0"/>
              <a:t>	</a:t>
            </a:r>
            <a:r>
              <a:rPr lang="ja-JP" altLang="en-US" sz="1500" dirty="0" smtClean="0"/>
              <a:t>３０</a:t>
            </a:r>
            <a:endParaRPr lang="ja-JP" altLang="en-US" sz="1500" dirty="0"/>
          </a:p>
        </p:txBody>
      </p:sp>
      <p:sp>
        <p:nvSpPr>
          <p:cNvPr id="5" name="コンテンツ プレースホルダー 4"/>
          <p:cNvSpPr>
            <a:spLocks noGrp="1"/>
          </p:cNvSpPr>
          <p:nvPr>
            <p:ph sz="half" idx="2"/>
          </p:nvPr>
        </p:nvSpPr>
        <p:spPr/>
        <p:txBody>
          <a:bodyPr>
            <a:normAutofit/>
          </a:bodyPr>
          <a:lstStyle/>
          <a:p>
            <a:pPr marL="0" indent="0">
              <a:buNone/>
              <a:tabLst>
                <a:tab pos="4213225" algn="l"/>
              </a:tabLst>
            </a:pPr>
            <a:r>
              <a:rPr lang="ja-JP" altLang="en-US" sz="1300" b="1" dirty="0" smtClean="0"/>
              <a:t>◎居宅</a:t>
            </a:r>
            <a:r>
              <a:rPr lang="ja-JP" altLang="en-US" sz="1300" b="1" dirty="0"/>
              <a:t>サービス計画作成のポイント　</a:t>
            </a:r>
            <a:r>
              <a:rPr lang="ja-JP" altLang="en-US" sz="1000" b="1" dirty="0" smtClean="0"/>
              <a:t>～ケアプランチェック編</a:t>
            </a:r>
            <a:r>
              <a:rPr lang="ja-JP" altLang="en-US" sz="1000" b="1" dirty="0"/>
              <a:t>～</a:t>
            </a:r>
            <a:r>
              <a:rPr lang="en-US" altLang="ja-JP" sz="1300" u="dottedHeavy" baseline="40000" dirty="0"/>
              <a:t>	</a:t>
            </a:r>
            <a:r>
              <a:rPr lang="ja-JP" altLang="en-US" sz="1300" dirty="0" smtClean="0"/>
              <a:t>３３</a:t>
            </a:r>
            <a:endParaRPr lang="en-US" altLang="ja-JP" sz="1300" dirty="0"/>
          </a:p>
          <a:p>
            <a:pPr marL="0" indent="0">
              <a:buNone/>
              <a:tabLst>
                <a:tab pos="4213225" algn="l"/>
              </a:tabLst>
            </a:pPr>
            <a:r>
              <a:rPr lang="ja-JP" altLang="en-US" sz="1050" dirty="0"/>
              <a:t>　</a:t>
            </a:r>
            <a:r>
              <a:rPr lang="ja-JP" altLang="en-US" sz="1100" dirty="0"/>
              <a:t>　</a:t>
            </a:r>
            <a:r>
              <a:rPr lang="ja-JP" altLang="en-US" sz="1050" dirty="0" smtClean="0"/>
              <a:t>　</a:t>
            </a:r>
            <a:r>
              <a:rPr lang="ja-JP" altLang="en-US" sz="1100" b="1" dirty="0" smtClean="0"/>
              <a:t>・</a:t>
            </a:r>
            <a:r>
              <a:rPr lang="ja-JP" altLang="en-US" sz="1100" dirty="0" smtClean="0"/>
              <a:t>従来の抽出要件に関する改善状況</a:t>
            </a:r>
            <a:r>
              <a:rPr lang="en-US" altLang="ja-JP" sz="1100" u="dottedHeavy" baseline="40000" dirty="0"/>
              <a:t>	</a:t>
            </a:r>
            <a:r>
              <a:rPr lang="ja-JP" altLang="en-US" sz="1300" u="none" baseline="0" dirty="0" smtClean="0"/>
              <a:t>３４</a:t>
            </a:r>
            <a:endParaRPr lang="en-US" altLang="ja-JP" sz="1300" dirty="0"/>
          </a:p>
          <a:p>
            <a:pPr marL="0" indent="0">
              <a:buNone/>
              <a:tabLst>
                <a:tab pos="4213225" algn="l"/>
              </a:tabLst>
            </a:pPr>
            <a:r>
              <a:rPr lang="ja-JP" altLang="en-US" sz="1050" b="1" dirty="0"/>
              <a:t>　</a:t>
            </a:r>
            <a:r>
              <a:rPr lang="ja-JP" altLang="en-US" sz="1050" b="1" dirty="0" smtClean="0"/>
              <a:t>　　</a:t>
            </a:r>
            <a:r>
              <a:rPr lang="ja-JP" altLang="en-US" sz="1100" b="1" dirty="0" smtClean="0"/>
              <a:t>・</a:t>
            </a:r>
            <a:r>
              <a:rPr lang="ja-JP" altLang="en-US" sz="1100" dirty="0" smtClean="0"/>
              <a:t>退院退所加算の現状</a:t>
            </a:r>
            <a:r>
              <a:rPr lang="en-US" altLang="ja-JP" sz="1100" u="dottedHeavy" baseline="40000" dirty="0"/>
              <a:t>	</a:t>
            </a:r>
            <a:r>
              <a:rPr lang="ja-JP" altLang="en-US" sz="1300" u="none" baseline="0" dirty="0" smtClean="0"/>
              <a:t>３６</a:t>
            </a:r>
            <a:endParaRPr lang="en-US" altLang="ja-JP" sz="1300" dirty="0"/>
          </a:p>
          <a:p>
            <a:pPr marL="0" indent="0">
              <a:buNone/>
              <a:tabLst>
                <a:tab pos="4213225" algn="l"/>
              </a:tabLst>
            </a:pPr>
            <a:r>
              <a:rPr lang="ja-JP" altLang="en-US" sz="1100" dirty="0"/>
              <a:t>　　</a:t>
            </a:r>
            <a:r>
              <a:rPr lang="ja-JP" altLang="en-US" sz="1100" dirty="0" smtClean="0"/>
              <a:t>　</a:t>
            </a:r>
            <a:r>
              <a:rPr lang="ja-JP" altLang="en-US" sz="1100" b="1" dirty="0" smtClean="0">
                <a:solidFill>
                  <a:prstClr val="black">
                    <a:lumMod val="85000"/>
                    <a:lumOff val="15000"/>
                  </a:prstClr>
                </a:solidFill>
              </a:rPr>
              <a:t>・</a:t>
            </a:r>
            <a:r>
              <a:rPr lang="ja-JP" altLang="en-US" sz="1100" dirty="0" smtClean="0">
                <a:solidFill>
                  <a:prstClr val="black">
                    <a:lumMod val="85000"/>
                    <a:lumOff val="15000"/>
                  </a:prstClr>
                </a:solidFill>
              </a:rPr>
              <a:t>加算算定のポイント</a:t>
            </a:r>
            <a:r>
              <a:rPr lang="en-US" altLang="ja-JP" sz="1100" u="dottedHeavy" baseline="40000" dirty="0">
                <a:solidFill>
                  <a:prstClr val="black">
                    <a:lumMod val="85000"/>
                    <a:lumOff val="15000"/>
                  </a:prstClr>
                </a:solidFill>
              </a:rPr>
              <a:t>	</a:t>
            </a:r>
            <a:r>
              <a:rPr lang="ja-JP" altLang="en-US" sz="1300" u="none" baseline="0" dirty="0" smtClean="0">
                <a:solidFill>
                  <a:prstClr val="black">
                    <a:lumMod val="85000"/>
                    <a:lumOff val="15000"/>
                  </a:prstClr>
                </a:solidFill>
              </a:rPr>
              <a:t>４０</a:t>
            </a:r>
            <a:endParaRPr lang="en-US" altLang="ja-JP" sz="1300" dirty="0">
              <a:solidFill>
                <a:prstClr val="black">
                  <a:lumMod val="85000"/>
                  <a:lumOff val="15000"/>
                </a:prstClr>
              </a:solidFill>
            </a:endParaRPr>
          </a:p>
          <a:p>
            <a:pPr marL="0" indent="0">
              <a:buClr>
                <a:srgbClr val="83992A"/>
              </a:buClr>
              <a:buNone/>
              <a:tabLst>
                <a:tab pos="4213225" algn="l"/>
              </a:tabLst>
            </a:pPr>
            <a:r>
              <a:rPr lang="ja-JP" altLang="en-US" sz="1300" b="1" dirty="0" smtClean="0"/>
              <a:t>◎最後に</a:t>
            </a:r>
            <a:r>
              <a:rPr lang="en-US" altLang="ja-JP" sz="1300" u="dottedHeavy" baseline="40000" dirty="0"/>
              <a:t>	</a:t>
            </a:r>
            <a:r>
              <a:rPr lang="ja-JP" altLang="en-US" sz="1300" u="none" baseline="0" dirty="0" smtClean="0"/>
              <a:t>４１</a:t>
            </a:r>
            <a:endParaRPr lang="en-US" altLang="ja-JP" sz="1300" dirty="0">
              <a:solidFill>
                <a:prstClr val="black">
                  <a:lumMod val="85000"/>
                  <a:lumOff val="15000"/>
                </a:prstClr>
              </a:solidFill>
            </a:endParaRPr>
          </a:p>
        </p:txBody>
      </p:sp>
    </p:spTree>
    <p:extLst>
      <p:ext uri="{BB962C8B-B14F-4D97-AF65-F5344CB8AC3E}">
        <p14:creationId xmlns:p14="http://schemas.microsoft.com/office/powerpoint/2010/main" val="2593761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r>
              <a:rPr lang="ja-JP" altLang="en-US" dirty="0"/>
              <a:t>担当者の召集状況</a:t>
            </a:r>
            <a:endParaRPr kumimoji="1" lang="ja-JP" altLang="en-US" spc="600" dirty="0"/>
          </a:p>
        </p:txBody>
      </p:sp>
      <p:sp>
        <p:nvSpPr>
          <p:cNvPr id="4" name="角丸四角形 3"/>
          <p:cNvSpPr/>
          <p:nvPr/>
        </p:nvSpPr>
        <p:spPr>
          <a:xfrm>
            <a:off x="1295402" y="2916382"/>
            <a:ext cx="9601196" cy="170410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a:solidFill>
                  <a:schemeClr val="tx1"/>
                </a:solidFill>
              </a:rPr>
              <a:t>サービス</a:t>
            </a:r>
            <a:r>
              <a:rPr kumimoji="1" lang="ja-JP" altLang="en-US" dirty="0" smtClean="0">
                <a:solidFill>
                  <a:schemeClr val="tx1"/>
                </a:solidFill>
              </a:rPr>
              <a:t>担当者会議は利用者本人、家族、居宅サービス計画の原案に位置付けた各サービスの担当者で構成されるものであり、利用者本人の状況等に関して各担当者間での情報共有を図り、居宅サービス計画の原案の内容について担当者から専門的な見地に基づいた意見を求め、居宅サービス計画の内容を利用者本人にとって過不足のないものとすることを目的としています。</a:t>
            </a:r>
            <a:endParaRPr kumimoji="1" lang="en-US" altLang="ja-JP" dirty="0" smtClean="0">
              <a:solidFill>
                <a:schemeClr val="tx1"/>
              </a:solidFill>
            </a:endParaRPr>
          </a:p>
        </p:txBody>
      </p:sp>
      <p:sp>
        <p:nvSpPr>
          <p:cNvPr id="3" name="正方形/長方形 2"/>
          <p:cNvSpPr/>
          <p:nvPr/>
        </p:nvSpPr>
        <p:spPr>
          <a:xfrm>
            <a:off x="1524000" y="2694709"/>
            <a:ext cx="3214255"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サービス担当者会議の目的</a:t>
            </a:r>
            <a:endParaRPr kumimoji="1" lang="ja-JP" altLang="en-US" b="1" dirty="0">
              <a:solidFill>
                <a:schemeClr val="tx1"/>
              </a:solidFill>
            </a:endParaRPr>
          </a:p>
        </p:txBody>
      </p:sp>
      <p:sp>
        <p:nvSpPr>
          <p:cNvPr id="5" name="角丸四角形 4"/>
          <p:cNvSpPr/>
          <p:nvPr/>
        </p:nvSpPr>
        <p:spPr>
          <a:xfrm>
            <a:off x="1295402" y="5029201"/>
            <a:ext cx="9601196" cy="109451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b="1" u="sng" dirty="0" smtClean="0">
                <a:solidFill>
                  <a:schemeClr val="tx1"/>
                </a:solidFill>
              </a:rPr>
              <a:t>利用者</a:t>
            </a:r>
            <a:r>
              <a:rPr kumimoji="1" lang="ja-JP" altLang="en-US" b="1" u="sng" dirty="0">
                <a:solidFill>
                  <a:schemeClr val="tx1"/>
                </a:solidFill>
              </a:rPr>
              <a:t>本人</a:t>
            </a:r>
            <a:r>
              <a:rPr kumimoji="1" lang="ja-JP" altLang="en-US" b="1" u="sng" dirty="0" smtClean="0">
                <a:solidFill>
                  <a:schemeClr val="tx1"/>
                </a:solidFill>
              </a:rPr>
              <a:t>が末期の悪性腫瘍患者であり、その状態から主治医等の意見によって、各担当者を召集しないことが必要と認める場合、その他やむを得ない場合に限られます。</a:t>
            </a:r>
            <a:endParaRPr kumimoji="1" lang="en-US" altLang="ja-JP" b="1" u="sng" dirty="0" smtClean="0">
              <a:solidFill>
                <a:schemeClr val="tx1"/>
              </a:solidFill>
            </a:endParaRPr>
          </a:p>
        </p:txBody>
      </p:sp>
      <p:sp>
        <p:nvSpPr>
          <p:cNvPr id="6" name="正方形/長方形 5"/>
          <p:cNvSpPr/>
          <p:nvPr/>
        </p:nvSpPr>
        <p:spPr>
          <a:xfrm>
            <a:off x="1524000" y="4807527"/>
            <a:ext cx="3865418"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サービス担当者会議の不参加の要件</a:t>
            </a:r>
            <a:endParaRPr kumimoji="1" lang="ja-JP" altLang="en-US" b="1" dirty="0">
              <a:solidFill>
                <a:schemeClr val="tx1"/>
              </a:solidFill>
            </a:endParaRPr>
          </a:p>
        </p:txBody>
      </p:sp>
      <p:sp>
        <p:nvSpPr>
          <p:cNvPr id="9" name="スライド番号プレースホルダー 8"/>
          <p:cNvSpPr>
            <a:spLocks noGrp="1"/>
          </p:cNvSpPr>
          <p:nvPr>
            <p:ph type="sldNum" sz="quarter" idx="12"/>
          </p:nvPr>
        </p:nvSpPr>
        <p:spPr/>
        <p:txBody>
          <a:bodyPr/>
          <a:lstStyle/>
          <a:p>
            <a:fld id="{F20D2EFD-BB4F-4187-A8A7-98AA16B8DD78}" type="slidenum">
              <a:rPr kumimoji="1" lang="ja-JP" altLang="en-US" smtClean="0"/>
              <a:t>19</a:t>
            </a:fld>
            <a:endParaRPr kumimoji="1" lang="ja-JP" altLang="en-US" dirty="0"/>
          </a:p>
        </p:txBody>
      </p:sp>
    </p:spTree>
    <p:extLst>
      <p:ext uri="{BB962C8B-B14F-4D97-AF65-F5344CB8AC3E}">
        <p14:creationId xmlns:p14="http://schemas.microsoft.com/office/powerpoint/2010/main" val="2628665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lang="ja-JP" altLang="en-US" dirty="0"/>
              <a:t>担当者の召集状況</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157825360"/>
              </p:ext>
            </p:extLst>
          </p:nvPr>
        </p:nvGraphicFramePr>
        <p:xfrm>
          <a:off x="1295398" y="2889973"/>
          <a:ext cx="9601200" cy="241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スライド番号プレースホルダー 5"/>
          <p:cNvSpPr>
            <a:spLocks noGrp="1"/>
          </p:cNvSpPr>
          <p:nvPr>
            <p:ph type="sldNum" sz="quarter" idx="12"/>
          </p:nvPr>
        </p:nvSpPr>
        <p:spPr/>
        <p:txBody>
          <a:bodyPr/>
          <a:lstStyle/>
          <a:p>
            <a:fld id="{F20D2EFD-BB4F-4187-A8A7-98AA16B8DD78}" type="slidenum">
              <a:rPr kumimoji="1" lang="ja-JP" altLang="en-US" smtClean="0"/>
              <a:t>20</a:t>
            </a:fld>
            <a:endParaRPr kumimoji="1" lang="ja-JP" altLang="en-US" dirty="0"/>
          </a:p>
        </p:txBody>
      </p:sp>
    </p:spTree>
    <p:extLst>
      <p:ext uri="{BB962C8B-B14F-4D97-AF65-F5344CB8AC3E}">
        <p14:creationId xmlns:p14="http://schemas.microsoft.com/office/powerpoint/2010/main" val="2317445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r>
              <a:rPr lang="ja-JP" altLang="en-US" dirty="0"/>
              <a:t>担当者の召集状況</a:t>
            </a:r>
            <a:endParaRPr kumimoji="1" lang="ja-JP" altLang="en-US" spc="600" dirty="0"/>
          </a:p>
        </p:txBody>
      </p:sp>
      <p:sp>
        <p:nvSpPr>
          <p:cNvPr id="4" name="角丸四角形 3"/>
          <p:cNvSpPr/>
          <p:nvPr/>
        </p:nvSpPr>
        <p:spPr>
          <a:xfrm>
            <a:off x="1295402" y="3290455"/>
            <a:ext cx="9601196" cy="20574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サービス担当者会議への担当者の不参加は、</a:t>
            </a:r>
            <a:r>
              <a:rPr kumimoji="1" lang="ja-JP" altLang="en-US" b="1" u="sng" dirty="0" smtClean="0">
                <a:solidFill>
                  <a:schemeClr val="tx1"/>
                </a:solidFill>
              </a:rPr>
              <a:t>新型コロナウイルス感染症がまん延している緊急時であっても、やむを得ない理由が求められます。</a:t>
            </a:r>
            <a:endParaRPr kumimoji="1" lang="en-US" altLang="ja-JP" b="1" u="sng" dirty="0" smtClean="0">
              <a:solidFill>
                <a:schemeClr val="tx1"/>
              </a:solidFill>
            </a:endParaRPr>
          </a:p>
          <a:p>
            <a:pPr algn="just"/>
            <a:r>
              <a:rPr kumimoji="1" lang="ja-JP" altLang="en-US" dirty="0" smtClean="0">
                <a:solidFill>
                  <a:schemeClr val="tx1"/>
                </a:solidFill>
              </a:rPr>
              <a:t>そのため、可能な場合は必ず担当者</a:t>
            </a:r>
            <a:r>
              <a:rPr kumimoji="1" lang="ja-JP" altLang="en-US" dirty="0">
                <a:solidFill>
                  <a:schemeClr val="tx1"/>
                </a:solidFill>
              </a:rPr>
              <a:t>を</a:t>
            </a:r>
            <a:r>
              <a:rPr kumimoji="1" lang="ja-JP" altLang="en-US" dirty="0" smtClean="0">
                <a:solidFill>
                  <a:schemeClr val="tx1"/>
                </a:solidFill>
              </a:rPr>
              <a:t>召集していただき、参加すべき全ての担当者を召集出来なかった場合には、</a:t>
            </a:r>
            <a:r>
              <a:rPr kumimoji="1" lang="ja-JP" altLang="en-US" b="1" u="sng" dirty="0" smtClean="0">
                <a:solidFill>
                  <a:schemeClr val="tx1"/>
                </a:solidFill>
              </a:rPr>
              <a:t>サービス担当者会議の要点等に各担当者の召集できないやむを得ない理由を明記してください。</a:t>
            </a:r>
            <a:endParaRPr kumimoji="1" lang="en-US" altLang="ja-JP" b="1" u="sng" dirty="0" smtClean="0">
              <a:solidFill>
                <a:schemeClr val="tx1"/>
              </a:solidFill>
            </a:endParaRPr>
          </a:p>
        </p:txBody>
      </p:sp>
      <p:sp>
        <p:nvSpPr>
          <p:cNvPr id="3" name="正方形/長方形 2"/>
          <p:cNvSpPr/>
          <p:nvPr/>
        </p:nvSpPr>
        <p:spPr>
          <a:xfrm>
            <a:off x="1524002" y="3068782"/>
            <a:ext cx="2410690"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担当者召集のポイント</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21</a:t>
            </a:fld>
            <a:endParaRPr kumimoji="1" lang="ja-JP" altLang="en-US" dirty="0"/>
          </a:p>
        </p:txBody>
      </p:sp>
    </p:spTree>
    <p:extLst>
      <p:ext uri="{BB962C8B-B14F-4D97-AF65-F5344CB8AC3E}">
        <p14:creationId xmlns:p14="http://schemas.microsoft.com/office/powerpoint/2010/main" val="711370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pPr lvl="0"/>
            <a:r>
              <a:rPr lang="ja-JP" altLang="en-US" b="1" dirty="0">
                <a:solidFill>
                  <a:schemeClr val="tx1"/>
                </a:solidFill>
              </a:rPr>
              <a:t>サービス担当者会議の要点の記載</a:t>
            </a:r>
          </a:p>
        </p:txBody>
      </p:sp>
      <p:sp>
        <p:nvSpPr>
          <p:cNvPr id="4" name="角丸四角形 3"/>
          <p:cNvSpPr/>
          <p:nvPr/>
        </p:nvSpPr>
        <p:spPr>
          <a:xfrm>
            <a:off x="1295402" y="2854036"/>
            <a:ext cx="9601196" cy="1122218"/>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a:solidFill>
                  <a:schemeClr val="tx1"/>
                </a:solidFill>
              </a:rPr>
              <a:t>検討</a:t>
            </a:r>
            <a:r>
              <a:rPr kumimoji="1" lang="ja-JP" altLang="en-US" dirty="0" smtClean="0">
                <a:solidFill>
                  <a:schemeClr val="tx1"/>
                </a:solidFill>
              </a:rPr>
              <a:t>をしたサービス利用の妥当性や必要な理由の記載が不明瞭、若しくは不十分なものがあり、その検討状況が読み取れないものがありました。</a:t>
            </a:r>
            <a:endParaRPr kumimoji="1" lang="en-US" altLang="ja-JP" dirty="0" smtClean="0">
              <a:solidFill>
                <a:schemeClr val="tx1"/>
              </a:solidFill>
            </a:endParaRPr>
          </a:p>
        </p:txBody>
      </p:sp>
      <p:sp>
        <p:nvSpPr>
          <p:cNvPr id="3" name="正方形/長方形 2"/>
          <p:cNvSpPr/>
          <p:nvPr/>
        </p:nvSpPr>
        <p:spPr>
          <a:xfrm>
            <a:off x="1524000" y="2632363"/>
            <a:ext cx="1759527"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実地指導結果</a:t>
            </a:r>
            <a:endParaRPr kumimoji="1" lang="ja-JP" altLang="en-US" b="1" dirty="0">
              <a:solidFill>
                <a:schemeClr val="tx1"/>
              </a:solidFill>
            </a:endParaRPr>
          </a:p>
        </p:txBody>
      </p:sp>
      <p:sp>
        <p:nvSpPr>
          <p:cNvPr id="5" name="角丸四角形 4"/>
          <p:cNvSpPr/>
          <p:nvPr/>
        </p:nvSpPr>
        <p:spPr>
          <a:xfrm>
            <a:off x="1295402" y="4544291"/>
            <a:ext cx="9601196" cy="116378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サービス</a:t>
            </a:r>
            <a:r>
              <a:rPr kumimoji="1" lang="ja-JP" altLang="en-US" dirty="0">
                <a:solidFill>
                  <a:schemeClr val="tx1"/>
                </a:solidFill>
              </a:rPr>
              <a:t>利用</a:t>
            </a:r>
            <a:r>
              <a:rPr kumimoji="1" lang="ja-JP" altLang="en-US" dirty="0" smtClean="0">
                <a:solidFill>
                  <a:schemeClr val="tx1"/>
                </a:solidFill>
              </a:rPr>
              <a:t>の必要性を客観的に証明できず、不必要なサービスと判断された場合には、介護サービス費の給付がされない可能性がある。</a:t>
            </a:r>
            <a:endParaRPr kumimoji="1" lang="en-US" altLang="ja-JP" dirty="0" smtClean="0">
              <a:solidFill>
                <a:schemeClr val="tx1"/>
              </a:solidFill>
            </a:endParaRPr>
          </a:p>
        </p:txBody>
      </p:sp>
      <p:sp>
        <p:nvSpPr>
          <p:cNvPr id="6" name="正方形/長方形 5"/>
          <p:cNvSpPr/>
          <p:nvPr/>
        </p:nvSpPr>
        <p:spPr>
          <a:xfrm>
            <a:off x="1524001" y="4322618"/>
            <a:ext cx="1759526"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smtClean="0">
                <a:solidFill>
                  <a:schemeClr val="tx1"/>
                </a:solidFill>
              </a:rPr>
              <a:t>懸念事項</a:t>
            </a:r>
            <a:endParaRPr kumimoji="1" lang="ja-JP" altLang="en-US" b="1" spc="600" dirty="0">
              <a:solidFill>
                <a:schemeClr val="tx1"/>
              </a:solidFill>
            </a:endParaRPr>
          </a:p>
        </p:txBody>
      </p:sp>
      <p:sp>
        <p:nvSpPr>
          <p:cNvPr id="9" name="スライド番号プレースホルダー 8"/>
          <p:cNvSpPr>
            <a:spLocks noGrp="1"/>
          </p:cNvSpPr>
          <p:nvPr>
            <p:ph type="sldNum" sz="quarter" idx="12"/>
          </p:nvPr>
        </p:nvSpPr>
        <p:spPr/>
        <p:txBody>
          <a:bodyPr/>
          <a:lstStyle/>
          <a:p>
            <a:fld id="{F20D2EFD-BB4F-4187-A8A7-98AA16B8DD78}" type="slidenum">
              <a:rPr kumimoji="1" lang="ja-JP" altLang="en-US" smtClean="0"/>
              <a:t>22</a:t>
            </a:fld>
            <a:endParaRPr kumimoji="1" lang="ja-JP" altLang="en-US" dirty="0"/>
          </a:p>
        </p:txBody>
      </p:sp>
    </p:spTree>
    <p:extLst>
      <p:ext uri="{BB962C8B-B14F-4D97-AF65-F5344CB8AC3E}">
        <p14:creationId xmlns:p14="http://schemas.microsoft.com/office/powerpoint/2010/main" val="3811457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pPr lvl="0"/>
            <a:r>
              <a:rPr lang="ja-JP" altLang="en-US" b="1" dirty="0">
                <a:solidFill>
                  <a:schemeClr val="tx1"/>
                </a:solidFill>
              </a:rPr>
              <a:t>サービス担当者会議の要点の記載</a:t>
            </a:r>
          </a:p>
        </p:txBody>
      </p:sp>
      <p:sp>
        <p:nvSpPr>
          <p:cNvPr id="4" name="角丸四角形 3"/>
          <p:cNvSpPr/>
          <p:nvPr/>
        </p:nvSpPr>
        <p:spPr>
          <a:xfrm>
            <a:off x="1295402" y="3422071"/>
            <a:ext cx="9601196" cy="1967347"/>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サービス担当者会議の検討状況は、利用者本人やその家族の意向や要望、各担当者の専門的な意見から、各サービスの必要性等の判断が総合的に行われているかを確認する重要な情報になります。</a:t>
            </a:r>
            <a:r>
              <a:rPr kumimoji="1" lang="ja-JP" altLang="en-US" b="1" u="sng" dirty="0" smtClean="0">
                <a:solidFill>
                  <a:schemeClr val="tx1"/>
                </a:solidFill>
              </a:rPr>
              <a:t>本人の抱える課題の解決にそのサービスは本当に効果的なのか、インフォーマルなサービスで対応できる部分はないのかなどの検討の過程が適切であるかを確認することで、本人の自立支援を促進する居宅サービス計画となっているかを確認できます。</a:t>
            </a:r>
            <a:endParaRPr kumimoji="1" lang="en-US" altLang="ja-JP" b="1" u="sng" dirty="0" smtClean="0">
              <a:solidFill>
                <a:schemeClr val="tx1"/>
              </a:solidFill>
            </a:endParaRPr>
          </a:p>
        </p:txBody>
      </p:sp>
      <p:sp>
        <p:nvSpPr>
          <p:cNvPr id="3" name="正方形/長方形 2"/>
          <p:cNvSpPr/>
          <p:nvPr/>
        </p:nvSpPr>
        <p:spPr>
          <a:xfrm>
            <a:off x="1524000" y="3200399"/>
            <a:ext cx="3505200"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検討状況を確認することの必要性</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23</a:t>
            </a:fld>
            <a:endParaRPr kumimoji="1" lang="ja-JP" altLang="en-US" dirty="0"/>
          </a:p>
        </p:txBody>
      </p:sp>
    </p:spTree>
    <p:extLst>
      <p:ext uri="{BB962C8B-B14F-4D97-AF65-F5344CB8AC3E}">
        <p14:creationId xmlns:p14="http://schemas.microsoft.com/office/powerpoint/2010/main" val="2714098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pPr lvl="0"/>
            <a:r>
              <a:rPr lang="ja-JP" altLang="en-US" b="1" dirty="0">
                <a:solidFill>
                  <a:schemeClr val="tx1"/>
                </a:solidFill>
              </a:rPr>
              <a:t>サービス担当者会議の要点の記載</a:t>
            </a:r>
          </a:p>
        </p:txBody>
      </p:sp>
      <p:sp>
        <p:nvSpPr>
          <p:cNvPr id="4" name="角丸四角形 3"/>
          <p:cNvSpPr/>
          <p:nvPr/>
        </p:nvSpPr>
        <p:spPr>
          <a:xfrm>
            <a:off x="1295402" y="3449780"/>
            <a:ext cx="9601196" cy="1745673"/>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b="1" u="sng" dirty="0" smtClean="0">
                <a:solidFill>
                  <a:schemeClr val="tx1"/>
                </a:solidFill>
              </a:rPr>
              <a:t>サービス担当者会議は現在利用しているサービスを継続する必要性があるかを評価する際にも随時行う必要があります。</a:t>
            </a:r>
            <a:r>
              <a:rPr kumimoji="1" lang="ja-JP" altLang="en-US" dirty="0" smtClean="0">
                <a:solidFill>
                  <a:schemeClr val="tx1"/>
                </a:solidFill>
              </a:rPr>
              <a:t>目標の達成状況や課題の解決具合などから本人の状況の変化に応じてその時に最適なサービスの利用ができるよう、</a:t>
            </a:r>
            <a:r>
              <a:rPr kumimoji="1" lang="ja-JP" altLang="en-US" b="1" u="sng" dirty="0" smtClean="0">
                <a:solidFill>
                  <a:schemeClr val="tx1"/>
                </a:solidFill>
              </a:rPr>
              <a:t>適宜サービス担当者会議を通じて必要な意見や情報の交換を行い、今後のサービスの選択理由まで含めた会議を意識してください。</a:t>
            </a:r>
            <a:endParaRPr kumimoji="1" lang="en-US" altLang="ja-JP" b="1" u="sng" dirty="0" smtClean="0">
              <a:solidFill>
                <a:schemeClr val="tx1"/>
              </a:solidFill>
            </a:endParaRPr>
          </a:p>
        </p:txBody>
      </p:sp>
      <p:sp>
        <p:nvSpPr>
          <p:cNvPr id="3" name="正方形/長方形 2"/>
          <p:cNvSpPr/>
          <p:nvPr/>
        </p:nvSpPr>
        <p:spPr>
          <a:xfrm>
            <a:off x="1524000" y="3228108"/>
            <a:ext cx="3505200"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サービスの継続利用に関する検討</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24</a:t>
            </a:fld>
            <a:endParaRPr kumimoji="1" lang="ja-JP" altLang="en-US" dirty="0"/>
          </a:p>
        </p:txBody>
      </p:sp>
    </p:spTree>
    <p:extLst>
      <p:ext uri="{BB962C8B-B14F-4D97-AF65-F5344CB8AC3E}">
        <p14:creationId xmlns:p14="http://schemas.microsoft.com/office/powerpoint/2010/main" val="780339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pPr lvl="0"/>
            <a:r>
              <a:rPr lang="ja-JP" altLang="en-US" b="1" dirty="0">
                <a:solidFill>
                  <a:schemeClr val="tx1"/>
                </a:solidFill>
              </a:rPr>
              <a:t>サービス担当者会議の要点の記載</a:t>
            </a:r>
          </a:p>
        </p:txBody>
      </p:sp>
      <p:sp>
        <p:nvSpPr>
          <p:cNvPr id="4" name="角丸四角形 3"/>
          <p:cNvSpPr/>
          <p:nvPr/>
        </p:nvSpPr>
        <p:spPr>
          <a:xfrm>
            <a:off x="1295402" y="3449779"/>
            <a:ext cx="9601196" cy="175952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a:solidFill>
                <a:schemeClr val="tx1"/>
              </a:solidFill>
            </a:endParaRPr>
          </a:p>
          <a:p>
            <a:pPr algn="just"/>
            <a:r>
              <a:rPr kumimoji="1" lang="ja-JP" altLang="en-US" dirty="0" smtClean="0">
                <a:solidFill>
                  <a:schemeClr val="tx1"/>
                </a:solidFill>
              </a:rPr>
              <a:t>検討内容には利用するサービスの内容だけでなく、</a:t>
            </a:r>
            <a:r>
              <a:rPr kumimoji="1" lang="ja-JP" altLang="en-US" b="1" u="sng" dirty="0" smtClean="0">
                <a:solidFill>
                  <a:schemeClr val="tx1"/>
                </a:solidFill>
              </a:rPr>
              <a:t>サービス担当者会議の中で検討されたサービスの提供方法、サービス利用の留意点、頻度、時間数、担当者等を具体的に記載し、各担当者からの意見は誰からの意見なのか明記してください。</a:t>
            </a:r>
            <a:endParaRPr kumimoji="1" lang="en-US" altLang="ja-JP" b="1" u="sng" dirty="0" smtClean="0">
              <a:solidFill>
                <a:schemeClr val="tx1"/>
              </a:solidFill>
            </a:endParaRPr>
          </a:p>
          <a:p>
            <a:pPr algn="just"/>
            <a:r>
              <a:rPr kumimoji="1" lang="ja-JP" altLang="en-US" b="1" u="sng" dirty="0" smtClean="0">
                <a:solidFill>
                  <a:schemeClr val="tx1"/>
                </a:solidFill>
              </a:rPr>
              <a:t>また、居宅サービス計画に位置付けるサービスを導き出した理由についても明記してください。</a:t>
            </a:r>
            <a:endParaRPr kumimoji="1" lang="en-US" altLang="ja-JP" b="1" u="sng" dirty="0" smtClean="0">
              <a:solidFill>
                <a:schemeClr val="tx1"/>
              </a:solidFill>
            </a:endParaRPr>
          </a:p>
        </p:txBody>
      </p:sp>
      <p:sp>
        <p:nvSpPr>
          <p:cNvPr id="3" name="正方形/長方形 2"/>
          <p:cNvSpPr/>
          <p:nvPr/>
        </p:nvSpPr>
        <p:spPr>
          <a:xfrm>
            <a:off x="1523999" y="3228107"/>
            <a:ext cx="3934691"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サービス担当者会議の要点のポイント</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25</a:t>
            </a:fld>
            <a:endParaRPr kumimoji="1" lang="ja-JP" altLang="en-US" dirty="0"/>
          </a:p>
        </p:txBody>
      </p:sp>
    </p:spTree>
    <p:extLst>
      <p:ext uri="{BB962C8B-B14F-4D97-AF65-F5344CB8AC3E}">
        <p14:creationId xmlns:p14="http://schemas.microsoft.com/office/powerpoint/2010/main" val="1053548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dirty="0" smtClean="0"/>
              <a:t>担当者間での情報連携</a:t>
            </a:r>
            <a:endParaRPr kumimoji="1" lang="ja-JP" altLang="en-US" dirty="0"/>
          </a:p>
        </p:txBody>
      </p:sp>
      <p:graphicFrame>
        <p:nvGraphicFramePr>
          <p:cNvPr id="5" name="コンテンツ プレースホルダー 4"/>
          <p:cNvGraphicFramePr>
            <a:graphicFrameLocks noGrp="1"/>
          </p:cNvGraphicFramePr>
          <p:nvPr>
            <p:ph sz="half" idx="1"/>
            <p:extLst>
              <p:ext uri="{D42A27DB-BD31-4B8C-83A1-F6EECF244321}">
                <p14:modId xmlns:p14="http://schemas.microsoft.com/office/powerpoint/2010/main" val="4056479933"/>
              </p:ext>
            </p:extLst>
          </p:nvPr>
        </p:nvGraphicFramePr>
        <p:xfrm>
          <a:off x="1298575" y="2560638"/>
          <a:ext cx="4679950" cy="3309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コンテンツ プレースホルダー 5"/>
          <p:cNvGraphicFramePr>
            <a:graphicFrameLocks noGrp="1"/>
          </p:cNvGraphicFramePr>
          <p:nvPr>
            <p:ph sz="half" idx="2"/>
            <p:extLst>
              <p:ext uri="{D42A27DB-BD31-4B8C-83A1-F6EECF244321}">
                <p14:modId xmlns:p14="http://schemas.microsoft.com/office/powerpoint/2010/main" val="2910299900"/>
              </p:ext>
            </p:extLst>
          </p:nvPr>
        </p:nvGraphicFramePr>
        <p:xfrm>
          <a:off x="6216650" y="2560638"/>
          <a:ext cx="4679950" cy="33099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26</a:t>
            </a:fld>
            <a:endParaRPr kumimoji="1" lang="ja-JP" altLang="en-US" dirty="0"/>
          </a:p>
        </p:txBody>
      </p:sp>
    </p:spTree>
    <p:extLst>
      <p:ext uri="{BB962C8B-B14F-4D97-AF65-F5344CB8AC3E}">
        <p14:creationId xmlns:p14="http://schemas.microsoft.com/office/powerpoint/2010/main" val="2658070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pPr lvl="0"/>
            <a:r>
              <a:rPr lang="ja-JP" altLang="en-US" b="1" dirty="0">
                <a:solidFill>
                  <a:schemeClr val="tx1"/>
                </a:solidFill>
              </a:rPr>
              <a:t>サービス提供事業者間での情報連携</a:t>
            </a:r>
          </a:p>
        </p:txBody>
      </p:sp>
      <p:sp>
        <p:nvSpPr>
          <p:cNvPr id="4" name="角丸四角形 3"/>
          <p:cNvSpPr/>
          <p:nvPr/>
        </p:nvSpPr>
        <p:spPr>
          <a:xfrm>
            <a:off x="1295402" y="2923306"/>
            <a:ext cx="9601196" cy="1136075"/>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居宅サービス計画に対応する各サービスの個別サービス計画の提出を求めていないものがありました。</a:t>
            </a:r>
            <a:endParaRPr kumimoji="1" lang="en-US" altLang="ja-JP" dirty="0" smtClean="0">
              <a:solidFill>
                <a:schemeClr val="tx1"/>
              </a:solidFill>
            </a:endParaRPr>
          </a:p>
        </p:txBody>
      </p:sp>
      <p:sp>
        <p:nvSpPr>
          <p:cNvPr id="3" name="正方形/長方形 2"/>
          <p:cNvSpPr/>
          <p:nvPr/>
        </p:nvSpPr>
        <p:spPr>
          <a:xfrm>
            <a:off x="1524000" y="2701635"/>
            <a:ext cx="1759527"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実地指導結果</a:t>
            </a:r>
            <a:endParaRPr kumimoji="1" lang="ja-JP" altLang="en-US" b="1" dirty="0">
              <a:solidFill>
                <a:schemeClr val="tx1"/>
              </a:solidFill>
            </a:endParaRPr>
          </a:p>
        </p:txBody>
      </p:sp>
      <p:sp>
        <p:nvSpPr>
          <p:cNvPr id="5" name="角丸四角形 4"/>
          <p:cNvSpPr/>
          <p:nvPr/>
        </p:nvSpPr>
        <p:spPr>
          <a:xfrm>
            <a:off x="1295402" y="4696688"/>
            <a:ext cx="9601196" cy="116378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ケア</a:t>
            </a:r>
            <a:r>
              <a:rPr kumimoji="1" lang="ja-JP" altLang="en-US" dirty="0">
                <a:solidFill>
                  <a:schemeClr val="tx1"/>
                </a:solidFill>
              </a:rPr>
              <a:t>マネジメント</a:t>
            </a:r>
            <a:r>
              <a:rPr kumimoji="1" lang="ja-JP" altLang="en-US" dirty="0" smtClean="0">
                <a:solidFill>
                  <a:schemeClr val="tx1"/>
                </a:solidFill>
              </a:rPr>
              <a:t>の適切さを担保できず、介護サービス費の返還を求めなければならない可能性があります。</a:t>
            </a:r>
            <a:endParaRPr kumimoji="1" lang="en-US" altLang="ja-JP" dirty="0" smtClean="0">
              <a:solidFill>
                <a:schemeClr val="tx1"/>
              </a:solidFill>
            </a:endParaRPr>
          </a:p>
        </p:txBody>
      </p:sp>
      <p:sp>
        <p:nvSpPr>
          <p:cNvPr id="6" name="正方形/長方形 5"/>
          <p:cNvSpPr/>
          <p:nvPr/>
        </p:nvSpPr>
        <p:spPr>
          <a:xfrm>
            <a:off x="1524001" y="4475016"/>
            <a:ext cx="1759526" cy="42949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smtClean="0">
                <a:solidFill>
                  <a:schemeClr val="tx1"/>
                </a:solidFill>
              </a:rPr>
              <a:t>懸念事項</a:t>
            </a:r>
            <a:endParaRPr kumimoji="1" lang="ja-JP" altLang="en-US" b="1" spc="600" dirty="0">
              <a:solidFill>
                <a:schemeClr val="tx1"/>
              </a:solidFill>
            </a:endParaRPr>
          </a:p>
        </p:txBody>
      </p:sp>
      <p:sp>
        <p:nvSpPr>
          <p:cNvPr id="9" name="スライド番号プレースホルダー 8"/>
          <p:cNvSpPr>
            <a:spLocks noGrp="1"/>
          </p:cNvSpPr>
          <p:nvPr>
            <p:ph type="sldNum" sz="quarter" idx="12"/>
          </p:nvPr>
        </p:nvSpPr>
        <p:spPr/>
        <p:txBody>
          <a:bodyPr/>
          <a:lstStyle/>
          <a:p>
            <a:fld id="{F20D2EFD-BB4F-4187-A8A7-98AA16B8DD78}" type="slidenum">
              <a:rPr kumimoji="1" lang="ja-JP" altLang="en-US" smtClean="0"/>
              <a:t>27</a:t>
            </a:fld>
            <a:endParaRPr kumimoji="1" lang="ja-JP" altLang="en-US" dirty="0"/>
          </a:p>
        </p:txBody>
      </p:sp>
    </p:spTree>
    <p:extLst>
      <p:ext uri="{BB962C8B-B14F-4D97-AF65-F5344CB8AC3E}">
        <p14:creationId xmlns:p14="http://schemas.microsoft.com/office/powerpoint/2010/main" val="983997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pPr lvl="0"/>
            <a:r>
              <a:rPr lang="ja-JP" altLang="en-US" b="1" dirty="0">
                <a:solidFill>
                  <a:schemeClr val="tx1"/>
                </a:solidFill>
              </a:rPr>
              <a:t>サービス提供事業者間での情報連携</a:t>
            </a:r>
          </a:p>
        </p:txBody>
      </p:sp>
      <p:sp>
        <p:nvSpPr>
          <p:cNvPr id="4" name="角丸四角形 3"/>
          <p:cNvSpPr/>
          <p:nvPr/>
        </p:nvSpPr>
        <p:spPr>
          <a:xfrm>
            <a:off x="1295402" y="2923307"/>
            <a:ext cx="9601196" cy="297872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ケアマネジャーは、サービス提供事業者等に個別サービス計画の提出を求めるものとされています。これは、居宅サービス計画と個別サービス計画との連動性を高め、ケアマネジャーとサービス提供事業者の意識の共有を図ることを目的としています。</a:t>
            </a:r>
            <a:endParaRPr kumimoji="1" lang="en-US" altLang="ja-JP" dirty="0" smtClean="0">
              <a:solidFill>
                <a:schemeClr val="tx1"/>
              </a:solidFill>
            </a:endParaRPr>
          </a:p>
          <a:p>
            <a:pPr algn="just"/>
            <a:r>
              <a:rPr kumimoji="1" lang="ja-JP" altLang="en-US" dirty="0" smtClean="0">
                <a:solidFill>
                  <a:schemeClr val="tx1"/>
                </a:solidFill>
              </a:rPr>
              <a:t>利用者本人のサービスの利用状況や目標の進捗具合、居宅サービス計画との連動性や整合性などケアマネジャーが作成した居宅サービス計画と各サービス提供事業者が作成した個別サービス計画を比較することで、</a:t>
            </a:r>
            <a:r>
              <a:rPr kumimoji="1" lang="ja-JP" altLang="en-US" b="1" u="sng" dirty="0" smtClean="0">
                <a:solidFill>
                  <a:schemeClr val="tx1"/>
                </a:solidFill>
              </a:rPr>
              <a:t>居宅サービス計画の見直しの必要性や本人の状態に合わせたサービスの適切な選択など、利用者本人の現在の能力に応じた自立を手助けできる情報を数多く収集できます。</a:t>
            </a:r>
            <a:endParaRPr kumimoji="1" lang="en-US" altLang="ja-JP" b="1" u="sng" dirty="0" smtClean="0">
              <a:solidFill>
                <a:schemeClr val="tx1"/>
              </a:solidFill>
            </a:endParaRPr>
          </a:p>
        </p:txBody>
      </p:sp>
      <p:sp>
        <p:nvSpPr>
          <p:cNvPr id="3" name="正方形/長方形 2"/>
          <p:cNvSpPr/>
          <p:nvPr/>
        </p:nvSpPr>
        <p:spPr>
          <a:xfrm>
            <a:off x="1524000" y="2701635"/>
            <a:ext cx="4710545"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サービス提供事業者間の情報連携の有用性</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28</a:t>
            </a:fld>
            <a:endParaRPr kumimoji="1" lang="ja-JP" altLang="en-US" dirty="0"/>
          </a:p>
        </p:txBody>
      </p:sp>
    </p:spTree>
    <p:extLst>
      <p:ext uri="{BB962C8B-B14F-4D97-AF65-F5344CB8AC3E}">
        <p14:creationId xmlns:p14="http://schemas.microsoft.com/office/powerpoint/2010/main" val="1084646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r>
              <a:rPr kumimoji="1" lang="ja-JP" altLang="en-US" sz="3600" dirty="0" smtClean="0"/>
              <a:t>居宅サービス計画作成の</a:t>
            </a:r>
            <a:r>
              <a:rPr lang="ja-JP" altLang="en-US" sz="3600" dirty="0" smtClean="0"/>
              <a:t>ポイント</a:t>
            </a:r>
            <a:r>
              <a:rPr lang="en-US" altLang="ja-JP" sz="3600" dirty="0" smtClean="0"/>
              <a:t/>
            </a:r>
            <a:br>
              <a:rPr lang="en-US" altLang="ja-JP" sz="3600" dirty="0" smtClean="0"/>
            </a:br>
            <a:r>
              <a:rPr lang="ja-JP" altLang="en-US" sz="2000" b="1" dirty="0" smtClean="0"/>
              <a:t>～ 実地指導編 ～</a:t>
            </a:r>
            <a:endParaRPr kumimoji="1" lang="ja-JP" altLang="en-US" sz="2000" b="1" dirty="0"/>
          </a:p>
        </p:txBody>
      </p:sp>
      <p:graphicFrame>
        <p:nvGraphicFramePr>
          <p:cNvPr id="18" name="コンテンツ プレースホルダー 17"/>
          <p:cNvGraphicFramePr>
            <a:graphicFrameLocks noGrp="1"/>
          </p:cNvGraphicFramePr>
          <p:nvPr>
            <p:ph idx="1"/>
            <p:extLst>
              <p:ext uri="{D42A27DB-BD31-4B8C-83A1-F6EECF244321}">
                <p14:modId xmlns:p14="http://schemas.microsoft.com/office/powerpoint/2010/main" val="3639099046"/>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スライド番号プレースホルダー 5"/>
          <p:cNvSpPr>
            <a:spLocks noGrp="1"/>
          </p:cNvSpPr>
          <p:nvPr>
            <p:ph type="sldNum" sz="quarter" idx="12"/>
          </p:nvPr>
        </p:nvSpPr>
        <p:spPr/>
        <p:txBody>
          <a:bodyPr/>
          <a:lstStyle/>
          <a:p>
            <a:fld id="{F20D2EFD-BB4F-4187-A8A7-98AA16B8DD78}" type="slidenum">
              <a:rPr kumimoji="1" lang="ja-JP" altLang="en-US" smtClean="0"/>
              <a:t>2</a:t>
            </a:fld>
            <a:endParaRPr kumimoji="1" lang="ja-JP" altLang="en-US" dirty="0"/>
          </a:p>
        </p:txBody>
      </p:sp>
    </p:spTree>
    <p:extLst>
      <p:ext uri="{BB962C8B-B14F-4D97-AF65-F5344CB8AC3E}">
        <p14:creationId xmlns:p14="http://schemas.microsoft.com/office/powerpoint/2010/main" val="3573317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pPr lvl="0"/>
            <a:r>
              <a:rPr lang="ja-JP" altLang="en-US" b="1" dirty="0">
                <a:solidFill>
                  <a:schemeClr val="tx1"/>
                </a:solidFill>
              </a:rPr>
              <a:t>サービス提供事業者間での情報連携</a:t>
            </a:r>
          </a:p>
        </p:txBody>
      </p:sp>
      <p:sp>
        <p:nvSpPr>
          <p:cNvPr id="4" name="角丸四角形 3"/>
          <p:cNvSpPr/>
          <p:nvPr/>
        </p:nvSpPr>
        <p:spPr>
          <a:xfrm>
            <a:off x="1295402" y="2923308"/>
            <a:ext cx="9601196" cy="2396838"/>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a:solidFill>
                  <a:schemeClr val="tx1"/>
                </a:solidFill>
              </a:rPr>
              <a:t>居宅サービス</a:t>
            </a:r>
            <a:r>
              <a:rPr kumimoji="1" lang="ja-JP" altLang="en-US" dirty="0" smtClean="0">
                <a:solidFill>
                  <a:schemeClr val="tx1"/>
                </a:solidFill>
              </a:rPr>
              <a:t>計画と個別サービス計画の連動性及び整合性の確認を怠り、それぞれの計画に食い違いが発生したままにされますと、各サービスの必要性が確認できなくなります。</a:t>
            </a:r>
            <a:endParaRPr kumimoji="1" lang="en-US" altLang="ja-JP" dirty="0" smtClean="0">
              <a:solidFill>
                <a:schemeClr val="tx1"/>
              </a:solidFill>
            </a:endParaRPr>
          </a:p>
          <a:p>
            <a:pPr algn="just"/>
            <a:r>
              <a:rPr kumimoji="1" lang="ja-JP" altLang="en-US" dirty="0" smtClean="0">
                <a:solidFill>
                  <a:schemeClr val="tx1"/>
                </a:solidFill>
              </a:rPr>
              <a:t>ケアマネジメントが適切であったことを証明するためにも、</a:t>
            </a:r>
            <a:r>
              <a:rPr kumimoji="1" lang="ja-JP" altLang="en-US" b="1" u="sng" dirty="0" smtClean="0">
                <a:solidFill>
                  <a:schemeClr val="tx1"/>
                </a:solidFill>
              </a:rPr>
              <a:t>各サービス提供事業者間で適切に連携を図り、適宜必要に応じて居宅サービス計画と個別サービス計画の比較及び確認を行い、居宅サービス計画に位置付けられたサービスの必要性を第三者が確認できるように、それぞれの書類を整えてください。</a:t>
            </a:r>
            <a:endParaRPr kumimoji="1" lang="en-US" altLang="ja-JP" b="1" u="sng" dirty="0" smtClean="0">
              <a:solidFill>
                <a:schemeClr val="tx1"/>
              </a:solidFill>
            </a:endParaRPr>
          </a:p>
        </p:txBody>
      </p:sp>
      <p:sp>
        <p:nvSpPr>
          <p:cNvPr id="3" name="正方形/長方形 2"/>
          <p:cNvSpPr/>
          <p:nvPr/>
        </p:nvSpPr>
        <p:spPr>
          <a:xfrm>
            <a:off x="1524000" y="2701635"/>
            <a:ext cx="3325091"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適切</a:t>
            </a:r>
            <a:r>
              <a:rPr kumimoji="1" lang="ja-JP" altLang="en-US" b="1" dirty="0" smtClean="0">
                <a:solidFill>
                  <a:schemeClr val="tx1"/>
                </a:solidFill>
              </a:rPr>
              <a:t>なケアマネジメントの証明</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29</a:t>
            </a:fld>
            <a:endParaRPr kumimoji="1" lang="ja-JP" altLang="en-US" dirty="0"/>
          </a:p>
        </p:txBody>
      </p:sp>
    </p:spTree>
    <p:extLst>
      <p:ext uri="{BB962C8B-B14F-4D97-AF65-F5344CB8AC3E}">
        <p14:creationId xmlns:p14="http://schemas.microsoft.com/office/powerpoint/2010/main" val="3749371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pPr lvl="0"/>
            <a:r>
              <a:rPr lang="ja-JP" altLang="en-US" b="1" dirty="0" smtClean="0">
                <a:solidFill>
                  <a:schemeClr val="tx1"/>
                </a:solidFill>
              </a:rPr>
              <a:t>医療との情報</a:t>
            </a:r>
            <a:r>
              <a:rPr lang="ja-JP" altLang="en-US" b="1" dirty="0">
                <a:solidFill>
                  <a:schemeClr val="tx1"/>
                </a:solidFill>
              </a:rPr>
              <a:t>連携</a:t>
            </a:r>
          </a:p>
        </p:txBody>
      </p:sp>
      <p:sp>
        <p:nvSpPr>
          <p:cNvPr id="4" name="角丸四角形 3"/>
          <p:cNvSpPr/>
          <p:nvPr/>
        </p:nvSpPr>
        <p:spPr>
          <a:xfrm>
            <a:off x="1295402" y="2923306"/>
            <a:ext cx="9601196" cy="114992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訪問</a:t>
            </a:r>
            <a:r>
              <a:rPr kumimoji="1" lang="ja-JP" altLang="en-US" dirty="0">
                <a:solidFill>
                  <a:schemeClr val="tx1"/>
                </a:solidFill>
              </a:rPr>
              <a:t>看護</a:t>
            </a:r>
            <a:r>
              <a:rPr kumimoji="1" lang="ja-JP" altLang="en-US" dirty="0" smtClean="0">
                <a:solidFill>
                  <a:schemeClr val="tx1"/>
                </a:solidFill>
              </a:rPr>
              <a:t>や通所リハビリテーションの提供がされている方の中に、主治医等への意見照会の状況が読み取れないものがありました。</a:t>
            </a:r>
            <a:endParaRPr kumimoji="1" lang="en-US" altLang="ja-JP" dirty="0" smtClean="0">
              <a:solidFill>
                <a:schemeClr val="tx1"/>
              </a:solidFill>
            </a:endParaRPr>
          </a:p>
        </p:txBody>
      </p:sp>
      <p:sp>
        <p:nvSpPr>
          <p:cNvPr id="3" name="正方形/長方形 2"/>
          <p:cNvSpPr/>
          <p:nvPr/>
        </p:nvSpPr>
        <p:spPr>
          <a:xfrm>
            <a:off x="1524000" y="2701635"/>
            <a:ext cx="1759527"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実地指導結果</a:t>
            </a:r>
            <a:endParaRPr kumimoji="1" lang="ja-JP" altLang="en-US" b="1" dirty="0">
              <a:solidFill>
                <a:schemeClr val="tx1"/>
              </a:solidFill>
            </a:endParaRPr>
          </a:p>
        </p:txBody>
      </p:sp>
      <p:sp>
        <p:nvSpPr>
          <p:cNvPr id="5" name="角丸四角形 4"/>
          <p:cNvSpPr/>
          <p:nvPr/>
        </p:nvSpPr>
        <p:spPr>
          <a:xfrm>
            <a:off x="1295402" y="4710543"/>
            <a:ext cx="9601196" cy="116378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a:solidFill>
                  <a:schemeClr val="tx1"/>
                </a:solidFill>
              </a:rPr>
              <a:t>利用</a:t>
            </a:r>
            <a:r>
              <a:rPr kumimoji="1" lang="ja-JP" altLang="en-US" dirty="0" smtClean="0">
                <a:solidFill>
                  <a:schemeClr val="tx1"/>
                </a:solidFill>
              </a:rPr>
              <a:t>した医療系サービスの必要性について疑義が発生し、不必要な利用であったとみなされた場合、介護サービス費の返還を求める可能性があります。</a:t>
            </a:r>
            <a:endParaRPr kumimoji="1" lang="en-US" altLang="ja-JP" dirty="0" smtClean="0">
              <a:solidFill>
                <a:schemeClr val="tx1"/>
              </a:solidFill>
            </a:endParaRPr>
          </a:p>
        </p:txBody>
      </p:sp>
      <p:sp>
        <p:nvSpPr>
          <p:cNvPr id="6" name="正方形/長方形 5"/>
          <p:cNvSpPr/>
          <p:nvPr/>
        </p:nvSpPr>
        <p:spPr>
          <a:xfrm>
            <a:off x="1524001" y="4488871"/>
            <a:ext cx="1759526" cy="42949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smtClean="0">
                <a:solidFill>
                  <a:schemeClr val="tx1"/>
                </a:solidFill>
              </a:rPr>
              <a:t>懸念事項</a:t>
            </a:r>
            <a:endParaRPr kumimoji="1" lang="ja-JP" altLang="en-US" b="1" spc="600" dirty="0">
              <a:solidFill>
                <a:schemeClr val="tx1"/>
              </a:solidFill>
            </a:endParaRPr>
          </a:p>
        </p:txBody>
      </p:sp>
      <p:sp>
        <p:nvSpPr>
          <p:cNvPr id="9" name="スライド番号プレースホルダー 8"/>
          <p:cNvSpPr>
            <a:spLocks noGrp="1"/>
          </p:cNvSpPr>
          <p:nvPr>
            <p:ph type="sldNum" sz="quarter" idx="12"/>
          </p:nvPr>
        </p:nvSpPr>
        <p:spPr/>
        <p:txBody>
          <a:bodyPr/>
          <a:lstStyle/>
          <a:p>
            <a:fld id="{F20D2EFD-BB4F-4187-A8A7-98AA16B8DD78}" type="slidenum">
              <a:rPr kumimoji="1" lang="ja-JP" altLang="en-US" smtClean="0"/>
              <a:t>30</a:t>
            </a:fld>
            <a:endParaRPr kumimoji="1" lang="ja-JP" altLang="en-US" dirty="0"/>
          </a:p>
        </p:txBody>
      </p:sp>
    </p:spTree>
    <p:extLst>
      <p:ext uri="{BB962C8B-B14F-4D97-AF65-F5344CB8AC3E}">
        <p14:creationId xmlns:p14="http://schemas.microsoft.com/office/powerpoint/2010/main" val="2629055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pPr lvl="0"/>
            <a:r>
              <a:rPr lang="ja-JP" altLang="en-US" b="1" dirty="0" smtClean="0">
                <a:solidFill>
                  <a:schemeClr val="tx1"/>
                </a:solidFill>
              </a:rPr>
              <a:t>医療との情報</a:t>
            </a:r>
            <a:r>
              <a:rPr lang="ja-JP" altLang="en-US" b="1" dirty="0">
                <a:solidFill>
                  <a:schemeClr val="tx1"/>
                </a:solidFill>
              </a:rPr>
              <a:t>連携</a:t>
            </a:r>
          </a:p>
        </p:txBody>
      </p:sp>
      <p:sp>
        <p:nvSpPr>
          <p:cNvPr id="4" name="角丸四角形 3"/>
          <p:cNvSpPr/>
          <p:nvPr/>
        </p:nvSpPr>
        <p:spPr>
          <a:xfrm>
            <a:off x="1295402" y="3338943"/>
            <a:ext cx="9601196" cy="1814948"/>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訪問</a:t>
            </a:r>
            <a:r>
              <a:rPr kumimoji="1" lang="ja-JP" altLang="en-US" dirty="0">
                <a:solidFill>
                  <a:schemeClr val="tx1"/>
                </a:solidFill>
              </a:rPr>
              <a:t>看護</a:t>
            </a:r>
            <a:r>
              <a:rPr kumimoji="1" lang="ja-JP" altLang="en-US" dirty="0" smtClean="0">
                <a:solidFill>
                  <a:schemeClr val="tx1"/>
                </a:solidFill>
              </a:rPr>
              <a:t>や通所リハビリテーションなどの医療系サービスの利用については、主治医等が必要と認めたものに限られるため、医療系サービスを居宅サービス計画に位置付ける場合には、</a:t>
            </a:r>
            <a:r>
              <a:rPr kumimoji="1" lang="ja-JP" altLang="en-US" b="1" u="sng" dirty="0" smtClean="0">
                <a:solidFill>
                  <a:schemeClr val="tx1"/>
                </a:solidFill>
              </a:rPr>
              <a:t>主治医等の指示を確認し、主治医等とのより円滑な連携を行うべく、照会した意見を踏まえて作成した居宅サービス計画について、意見を求めた主治医等に交付することが求められています。</a:t>
            </a:r>
            <a:endParaRPr kumimoji="1" lang="en-US" altLang="ja-JP" b="1" u="sng" dirty="0" smtClean="0">
              <a:solidFill>
                <a:schemeClr val="tx1"/>
              </a:solidFill>
            </a:endParaRPr>
          </a:p>
        </p:txBody>
      </p:sp>
      <p:sp>
        <p:nvSpPr>
          <p:cNvPr id="3" name="正方形/長方形 2"/>
          <p:cNvSpPr/>
          <p:nvPr/>
        </p:nvSpPr>
        <p:spPr>
          <a:xfrm>
            <a:off x="1524000" y="3117271"/>
            <a:ext cx="2452255"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医療系サービスの利用</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31</a:t>
            </a:fld>
            <a:endParaRPr kumimoji="1" lang="ja-JP" altLang="en-US" dirty="0"/>
          </a:p>
        </p:txBody>
      </p:sp>
    </p:spTree>
    <p:extLst>
      <p:ext uri="{BB962C8B-B14F-4D97-AF65-F5344CB8AC3E}">
        <p14:creationId xmlns:p14="http://schemas.microsoft.com/office/powerpoint/2010/main" val="3754304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pPr lvl="0"/>
            <a:r>
              <a:rPr lang="ja-JP" altLang="en-US" b="1" dirty="0" smtClean="0">
                <a:solidFill>
                  <a:schemeClr val="tx1"/>
                </a:solidFill>
              </a:rPr>
              <a:t>医療との情報</a:t>
            </a:r>
            <a:r>
              <a:rPr lang="ja-JP" altLang="en-US" b="1" dirty="0">
                <a:solidFill>
                  <a:schemeClr val="tx1"/>
                </a:solidFill>
              </a:rPr>
              <a:t>連携</a:t>
            </a:r>
          </a:p>
        </p:txBody>
      </p:sp>
      <p:sp>
        <p:nvSpPr>
          <p:cNvPr id="4" name="角丸四角形 3"/>
          <p:cNvSpPr/>
          <p:nvPr/>
        </p:nvSpPr>
        <p:spPr>
          <a:xfrm>
            <a:off x="1295402" y="3338943"/>
            <a:ext cx="9601196" cy="2410693"/>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主治医等が認めなければ、訪問看護等の医療系サービスの利用は出来ないため、意見照会が適切になされていない、または、照会した意見が居宅サービス計画に記載されていない、意見を求めた主治医等に居宅サービス計画書の交付がされていない場合には、医療系サービスの必要性が保証されなくなります。</a:t>
            </a:r>
            <a:endParaRPr kumimoji="1" lang="en-US" altLang="ja-JP" dirty="0" smtClean="0">
              <a:solidFill>
                <a:schemeClr val="tx1"/>
              </a:solidFill>
            </a:endParaRPr>
          </a:p>
          <a:p>
            <a:pPr algn="just"/>
            <a:r>
              <a:rPr kumimoji="1" lang="ja-JP" altLang="en-US" b="1" u="sng" dirty="0">
                <a:solidFill>
                  <a:schemeClr val="tx1"/>
                </a:solidFill>
              </a:rPr>
              <a:t>主治医</a:t>
            </a:r>
            <a:r>
              <a:rPr kumimoji="1" lang="ja-JP" altLang="en-US" b="1" u="sng" dirty="0" smtClean="0">
                <a:solidFill>
                  <a:schemeClr val="tx1"/>
                </a:solidFill>
              </a:rPr>
              <a:t>等への意見照会や回答された意見の記載、主治医等への居宅サービス計画書の提出は必ず行ってください。</a:t>
            </a:r>
            <a:endParaRPr kumimoji="1" lang="en-US" altLang="ja-JP" b="1" u="sng" dirty="0" smtClean="0">
              <a:solidFill>
                <a:schemeClr val="tx1"/>
              </a:solidFill>
            </a:endParaRPr>
          </a:p>
        </p:txBody>
      </p:sp>
      <p:sp>
        <p:nvSpPr>
          <p:cNvPr id="3" name="正方形/長方形 2"/>
          <p:cNvSpPr/>
          <p:nvPr/>
        </p:nvSpPr>
        <p:spPr>
          <a:xfrm>
            <a:off x="1524000" y="3117271"/>
            <a:ext cx="2964873"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医療との情報連携のポイント</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32</a:t>
            </a:fld>
            <a:endParaRPr kumimoji="1" lang="ja-JP" altLang="en-US" dirty="0"/>
          </a:p>
        </p:txBody>
      </p:sp>
    </p:spTree>
    <p:extLst>
      <p:ext uri="{BB962C8B-B14F-4D97-AF65-F5344CB8AC3E}">
        <p14:creationId xmlns:p14="http://schemas.microsoft.com/office/powerpoint/2010/main" val="1082061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r>
              <a:rPr kumimoji="1" lang="ja-JP" altLang="en-US" sz="3600" dirty="0" smtClean="0"/>
              <a:t>居宅サービス計画作成の</a:t>
            </a:r>
            <a:r>
              <a:rPr lang="ja-JP" altLang="en-US" sz="3600" dirty="0" smtClean="0"/>
              <a:t>ポイント</a:t>
            </a:r>
            <a:r>
              <a:rPr lang="en-US" altLang="ja-JP" sz="3600" dirty="0" smtClean="0"/>
              <a:t/>
            </a:r>
            <a:br>
              <a:rPr lang="en-US" altLang="ja-JP" sz="3600" dirty="0" smtClean="0"/>
            </a:br>
            <a:r>
              <a:rPr lang="ja-JP" altLang="en-US" sz="2000" b="1" dirty="0"/>
              <a:t>～ ケアプランチェック編 ～</a:t>
            </a:r>
            <a:endParaRPr kumimoji="1" lang="ja-JP" altLang="en-US" sz="2000" b="1" dirty="0"/>
          </a:p>
        </p:txBody>
      </p:sp>
      <p:graphicFrame>
        <p:nvGraphicFramePr>
          <p:cNvPr id="18" name="コンテンツ プレースホルダー 17"/>
          <p:cNvGraphicFramePr>
            <a:graphicFrameLocks noGrp="1"/>
          </p:cNvGraphicFramePr>
          <p:nvPr>
            <p:ph idx="1"/>
            <p:extLst>
              <p:ext uri="{D42A27DB-BD31-4B8C-83A1-F6EECF244321}">
                <p14:modId xmlns:p14="http://schemas.microsoft.com/office/powerpoint/2010/main" val="1021542277"/>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スライド番号プレースホルダー 5"/>
          <p:cNvSpPr>
            <a:spLocks noGrp="1"/>
          </p:cNvSpPr>
          <p:nvPr>
            <p:ph type="sldNum" sz="quarter" idx="12"/>
          </p:nvPr>
        </p:nvSpPr>
        <p:spPr/>
        <p:txBody>
          <a:bodyPr/>
          <a:lstStyle/>
          <a:p>
            <a:fld id="{F20D2EFD-BB4F-4187-A8A7-98AA16B8DD78}" type="slidenum">
              <a:rPr kumimoji="1" lang="ja-JP" altLang="en-US" smtClean="0"/>
              <a:t>33</a:t>
            </a:fld>
            <a:endParaRPr kumimoji="1" lang="ja-JP" altLang="en-US" dirty="0"/>
          </a:p>
        </p:txBody>
      </p:sp>
    </p:spTree>
    <p:extLst>
      <p:ext uri="{BB962C8B-B14F-4D97-AF65-F5344CB8AC3E}">
        <p14:creationId xmlns:p14="http://schemas.microsoft.com/office/powerpoint/2010/main" val="2914607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r>
              <a:rPr lang="ja-JP" altLang="en-US" sz="3600" b="1" dirty="0">
                <a:solidFill>
                  <a:schemeClr val="tx1"/>
                </a:solidFill>
              </a:rPr>
              <a:t>従来の抽出要件に関する改善状況</a:t>
            </a:r>
            <a:endParaRPr kumimoji="1" lang="ja-JP" altLang="en-US" sz="3600" dirty="0"/>
          </a:p>
        </p:txBody>
      </p:sp>
      <p:sp>
        <p:nvSpPr>
          <p:cNvPr id="4" name="コンテンツ プレースホルダー 3"/>
          <p:cNvSpPr>
            <a:spLocks noGrp="1"/>
          </p:cNvSpPr>
          <p:nvPr>
            <p:ph idx="13"/>
          </p:nvPr>
        </p:nvSpPr>
        <p:spPr/>
        <p:txBody>
          <a:bodyPr/>
          <a:lstStyle/>
          <a:p>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370350276"/>
              </p:ext>
            </p:extLst>
          </p:nvPr>
        </p:nvGraphicFramePr>
        <p:xfrm>
          <a:off x="1295400" y="2557463"/>
          <a:ext cx="9601200" cy="1619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角丸四角形 9"/>
          <p:cNvSpPr/>
          <p:nvPr/>
        </p:nvSpPr>
        <p:spPr>
          <a:xfrm>
            <a:off x="1295400" y="4669851"/>
            <a:ext cx="9601196" cy="121311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従来の抽出要件と同様のものについてもチェックしつつ、算定要件を間違いやすい退院退所加算が算定されているプランを特に注視してケアプランチェックを行いました。</a:t>
            </a:r>
            <a:endParaRPr kumimoji="1" lang="en-US" altLang="ja-JP" dirty="0" smtClean="0">
              <a:solidFill>
                <a:schemeClr val="tx1"/>
              </a:solidFill>
            </a:endParaRPr>
          </a:p>
        </p:txBody>
      </p:sp>
      <p:sp>
        <p:nvSpPr>
          <p:cNvPr id="11" name="正方形/長方形 10"/>
          <p:cNvSpPr/>
          <p:nvPr/>
        </p:nvSpPr>
        <p:spPr>
          <a:xfrm>
            <a:off x="1523998" y="4448178"/>
            <a:ext cx="3726875" cy="421388"/>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令和２年度ケアプランチェックの傾向</a:t>
            </a:r>
            <a:endParaRPr kumimoji="1" lang="ja-JP" altLang="en-US" b="1" dirty="0">
              <a:solidFill>
                <a:schemeClr val="tx1"/>
              </a:solidFill>
            </a:endParaRPr>
          </a:p>
        </p:txBody>
      </p:sp>
      <p:sp>
        <p:nvSpPr>
          <p:cNvPr id="6" name="スライド番号プレースホルダー 5"/>
          <p:cNvSpPr>
            <a:spLocks noGrp="1"/>
          </p:cNvSpPr>
          <p:nvPr>
            <p:ph type="sldNum" sz="quarter" idx="12"/>
          </p:nvPr>
        </p:nvSpPr>
        <p:spPr/>
        <p:txBody>
          <a:bodyPr/>
          <a:lstStyle/>
          <a:p>
            <a:fld id="{F20D2EFD-BB4F-4187-A8A7-98AA16B8DD78}" type="slidenum">
              <a:rPr kumimoji="1" lang="ja-JP" altLang="en-US" smtClean="0"/>
              <a:t>34</a:t>
            </a:fld>
            <a:endParaRPr kumimoji="1" lang="ja-JP" altLang="en-US" dirty="0"/>
          </a:p>
        </p:txBody>
      </p:sp>
    </p:spTree>
    <p:extLst>
      <p:ext uri="{BB962C8B-B14F-4D97-AF65-F5344CB8AC3E}">
        <p14:creationId xmlns:p14="http://schemas.microsoft.com/office/powerpoint/2010/main" val="1346383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r>
              <a:rPr lang="ja-JP" altLang="en-US" b="1" dirty="0">
                <a:solidFill>
                  <a:schemeClr val="tx1"/>
                </a:solidFill>
              </a:rPr>
              <a:t>従来の抽出要件に関する</a:t>
            </a:r>
            <a:r>
              <a:rPr lang="ja-JP" altLang="en-US" b="1" dirty="0" smtClean="0">
                <a:solidFill>
                  <a:schemeClr val="tx1"/>
                </a:solidFill>
              </a:rPr>
              <a:t>改善状況</a:t>
            </a:r>
            <a:endParaRPr lang="ja-JP" altLang="en-US" b="1" dirty="0">
              <a:solidFill>
                <a:schemeClr val="tx1"/>
              </a:solidFill>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533832247"/>
              </p:ext>
            </p:extLst>
          </p:nvPr>
        </p:nvGraphicFramePr>
        <p:xfrm>
          <a:off x="1295401" y="2415793"/>
          <a:ext cx="9601200" cy="1642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コンテンツ プレースホルダー 3"/>
          <p:cNvSpPr>
            <a:spLocks noGrp="1"/>
          </p:cNvSpPr>
          <p:nvPr>
            <p:ph idx="13"/>
          </p:nvPr>
        </p:nvSpPr>
        <p:spPr/>
        <p:txBody>
          <a:bodyPr/>
          <a:lstStyle/>
          <a:p>
            <a:endParaRPr kumimoji="1" lang="ja-JP" altLang="en-US" dirty="0"/>
          </a:p>
        </p:txBody>
      </p:sp>
      <p:sp>
        <p:nvSpPr>
          <p:cNvPr id="6" name="角丸四角形 5"/>
          <p:cNvSpPr/>
          <p:nvPr/>
        </p:nvSpPr>
        <p:spPr>
          <a:xfrm>
            <a:off x="1295401" y="4256716"/>
            <a:ext cx="9601196" cy="193626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第１表に「外を歩行器で歩き、畑に行き野菜を作りたい」と利用者の個別具体的な意向や希望を記載されているもの、第２表に「ゆっくりでも一人で歩いてトイレに行けるようになりたい」と本人のニーズに基づいた具体的な課題が記載されているものなど、それぞれの項目がこれまでよりも具体的に記載されていることで、本人の人物像が見え、必要とされているサービスがわかりやすい居宅サービス計画が増えつつあるように思われます。</a:t>
            </a:r>
            <a:endParaRPr kumimoji="1" lang="en-US" altLang="ja-JP" dirty="0" smtClean="0">
              <a:solidFill>
                <a:schemeClr val="tx1"/>
              </a:solidFill>
            </a:endParaRPr>
          </a:p>
        </p:txBody>
      </p:sp>
      <p:sp>
        <p:nvSpPr>
          <p:cNvPr id="7" name="正方形/長方形 6"/>
          <p:cNvSpPr/>
          <p:nvPr/>
        </p:nvSpPr>
        <p:spPr>
          <a:xfrm>
            <a:off x="1524000" y="4035044"/>
            <a:ext cx="1482438" cy="414914"/>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改善の傾向</a:t>
            </a:r>
            <a:endParaRPr kumimoji="1" lang="ja-JP" altLang="en-US" b="1" dirty="0">
              <a:solidFill>
                <a:schemeClr val="tx1"/>
              </a:solidFill>
            </a:endParaRPr>
          </a:p>
        </p:txBody>
      </p:sp>
      <p:sp>
        <p:nvSpPr>
          <p:cNvPr id="10" name="スライド番号プレースホルダー 9"/>
          <p:cNvSpPr>
            <a:spLocks noGrp="1"/>
          </p:cNvSpPr>
          <p:nvPr>
            <p:ph type="sldNum" sz="quarter" idx="12"/>
          </p:nvPr>
        </p:nvSpPr>
        <p:spPr/>
        <p:txBody>
          <a:bodyPr/>
          <a:lstStyle/>
          <a:p>
            <a:fld id="{F20D2EFD-BB4F-4187-A8A7-98AA16B8DD78}" type="slidenum">
              <a:rPr kumimoji="1" lang="ja-JP" altLang="en-US" smtClean="0"/>
              <a:t>35</a:t>
            </a:fld>
            <a:endParaRPr kumimoji="1" lang="ja-JP" altLang="en-US" dirty="0"/>
          </a:p>
        </p:txBody>
      </p:sp>
    </p:spTree>
    <p:extLst>
      <p:ext uri="{BB962C8B-B14F-4D97-AF65-F5344CB8AC3E}">
        <p14:creationId xmlns:p14="http://schemas.microsoft.com/office/powerpoint/2010/main" val="405206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pPr lvl="0"/>
            <a:r>
              <a:rPr lang="ja-JP" altLang="en-US" b="1" dirty="0" smtClean="0">
                <a:solidFill>
                  <a:schemeClr val="tx1"/>
                </a:solidFill>
              </a:rPr>
              <a:t>退院退所加算の現状</a:t>
            </a:r>
            <a:endParaRPr lang="ja-JP" altLang="en-US" b="1" dirty="0">
              <a:solidFill>
                <a:schemeClr val="tx1"/>
              </a:solidFill>
            </a:endParaRPr>
          </a:p>
        </p:txBody>
      </p:sp>
      <p:sp>
        <p:nvSpPr>
          <p:cNvPr id="5" name="角丸四角形 4"/>
          <p:cNvSpPr/>
          <p:nvPr/>
        </p:nvSpPr>
        <p:spPr>
          <a:xfrm>
            <a:off x="1295402" y="3512125"/>
            <a:ext cx="9601196" cy="1475511"/>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a:solidFill>
                  <a:schemeClr val="tx1"/>
                </a:solidFill>
              </a:rPr>
              <a:t>今回</a:t>
            </a:r>
            <a:r>
              <a:rPr kumimoji="1" lang="ja-JP" altLang="en-US" dirty="0" smtClean="0">
                <a:solidFill>
                  <a:schemeClr val="tx1"/>
                </a:solidFill>
              </a:rPr>
              <a:t>のケアプランチェックでは入院中の病院等の保険医または看護師以外に３者以上と共同して指導されていないもの、情報収集の回数が足りていないものがあり、それぞれ算定要件を満たしていないと判断して過誤調整による返還を求めました。</a:t>
            </a:r>
            <a:endParaRPr kumimoji="1" lang="en-US" altLang="ja-JP" dirty="0" smtClean="0">
              <a:solidFill>
                <a:schemeClr val="tx1"/>
              </a:solidFill>
            </a:endParaRPr>
          </a:p>
        </p:txBody>
      </p:sp>
      <p:sp>
        <p:nvSpPr>
          <p:cNvPr id="6" name="正方形/長方形 5"/>
          <p:cNvSpPr/>
          <p:nvPr/>
        </p:nvSpPr>
        <p:spPr>
          <a:xfrm>
            <a:off x="1524001" y="3276598"/>
            <a:ext cx="3075708"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ケアプランチェック時の状況</a:t>
            </a:r>
            <a:endParaRPr kumimoji="1" lang="ja-JP" altLang="en-US" b="1" dirty="0">
              <a:solidFill>
                <a:schemeClr val="tx1"/>
              </a:solidFill>
            </a:endParaRPr>
          </a:p>
        </p:txBody>
      </p:sp>
      <p:sp>
        <p:nvSpPr>
          <p:cNvPr id="9" name="スライド番号プレースホルダー 8"/>
          <p:cNvSpPr>
            <a:spLocks noGrp="1"/>
          </p:cNvSpPr>
          <p:nvPr>
            <p:ph type="sldNum" sz="quarter" idx="12"/>
          </p:nvPr>
        </p:nvSpPr>
        <p:spPr/>
        <p:txBody>
          <a:bodyPr/>
          <a:lstStyle/>
          <a:p>
            <a:fld id="{F20D2EFD-BB4F-4187-A8A7-98AA16B8DD78}" type="slidenum">
              <a:rPr kumimoji="1" lang="ja-JP" altLang="en-US" smtClean="0"/>
              <a:t>36</a:t>
            </a:fld>
            <a:endParaRPr kumimoji="1" lang="ja-JP" altLang="en-US" dirty="0"/>
          </a:p>
        </p:txBody>
      </p:sp>
    </p:spTree>
    <p:extLst>
      <p:ext uri="{BB962C8B-B14F-4D97-AF65-F5344CB8AC3E}">
        <p14:creationId xmlns:p14="http://schemas.microsoft.com/office/powerpoint/2010/main" val="18830083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pPr lvl="0"/>
            <a:r>
              <a:rPr lang="ja-JP" altLang="en-US" b="1" dirty="0" smtClean="0">
                <a:solidFill>
                  <a:schemeClr val="tx1"/>
                </a:solidFill>
              </a:rPr>
              <a:t>退院退所加算の現状</a:t>
            </a:r>
            <a:endParaRPr lang="ja-JP" altLang="en-US" b="1" dirty="0">
              <a:solidFill>
                <a:schemeClr val="tx1"/>
              </a:solidFill>
            </a:endParaRPr>
          </a:p>
        </p:txBody>
      </p:sp>
      <p:sp>
        <p:nvSpPr>
          <p:cNvPr id="4" name="角丸四角形 3"/>
          <p:cNvSpPr/>
          <p:nvPr/>
        </p:nvSpPr>
        <p:spPr>
          <a:xfrm>
            <a:off x="1295402" y="2881743"/>
            <a:ext cx="9601196" cy="267393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病院等に入院している利用者または介護保険施設に入所している利用者が退院または退所し、居宅サービス等を利用する場合において、利用者が退院退所するに当たって、病院等または介護保険施設の職員と面談を行い、利用者に関する必要な情報の提供を受けた上で、居宅サービス計画を作成し、居宅サービス等の調整を行った場合に算定できるものになります。</a:t>
            </a:r>
            <a:endParaRPr kumimoji="1" lang="en-US" altLang="ja-JP" dirty="0" smtClean="0">
              <a:solidFill>
                <a:schemeClr val="tx1"/>
              </a:solidFill>
            </a:endParaRPr>
          </a:p>
          <a:p>
            <a:pPr algn="just"/>
            <a:r>
              <a:rPr kumimoji="1" lang="ja-JP" altLang="en-US" dirty="0" smtClean="0">
                <a:solidFill>
                  <a:schemeClr val="tx1"/>
                </a:solidFill>
              </a:rPr>
              <a:t>（</a:t>
            </a:r>
            <a:r>
              <a:rPr kumimoji="1" lang="en-US" altLang="ja-JP" dirty="0" smtClean="0">
                <a:solidFill>
                  <a:schemeClr val="tx1"/>
                </a:solidFill>
              </a:rPr>
              <a:t>Ⅰ</a:t>
            </a:r>
            <a:r>
              <a:rPr kumimoji="1" lang="ja-JP" altLang="en-US" dirty="0" smtClean="0">
                <a:solidFill>
                  <a:schemeClr val="tx1"/>
                </a:solidFill>
              </a:rPr>
              <a:t>）イ、（</a:t>
            </a:r>
            <a:r>
              <a:rPr kumimoji="1" lang="en-US" altLang="ja-JP" dirty="0" smtClean="0">
                <a:solidFill>
                  <a:schemeClr val="tx1"/>
                </a:solidFill>
              </a:rPr>
              <a:t>Ⅰ</a:t>
            </a:r>
            <a:r>
              <a:rPr kumimoji="1" lang="ja-JP" altLang="en-US" dirty="0" smtClean="0">
                <a:solidFill>
                  <a:schemeClr val="tx1"/>
                </a:solidFill>
              </a:rPr>
              <a:t>）ロ、（</a:t>
            </a:r>
            <a:r>
              <a:rPr kumimoji="1" lang="en-US" altLang="ja-JP" dirty="0" smtClean="0">
                <a:solidFill>
                  <a:schemeClr val="tx1"/>
                </a:solidFill>
              </a:rPr>
              <a:t>Ⅱ</a:t>
            </a:r>
            <a:r>
              <a:rPr kumimoji="1" lang="ja-JP" altLang="en-US" dirty="0" smtClean="0">
                <a:solidFill>
                  <a:schemeClr val="tx1"/>
                </a:solidFill>
              </a:rPr>
              <a:t>）イ、（</a:t>
            </a:r>
            <a:r>
              <a:rPr kumimoji="1" lang="en-US" altLang="ja-JP" dirty="0" smtClean="0">
                <a:solidFill>
                  <a:schemeClr val="tx1"/>
                </a:solidFill>
              </a:rPr>
              <a:t>Ⅱ</a:t>
            </a:r>
            <a:r>
              <a:rPr kumimoji="1" lang="ja-JP" altLang="en-US" dirty="0" smtClean="0">
                <a:solidFill>
                  <a:schemeClr val="tx1"/>
                </a:solidFill>
              </a:rPr>
              <a:t>）ロ、（</a:t>
            </a:r>
            <a:r>
              <a:rPr kumimoji="1" lang="en-US" altLang="ja-JP" dirty="0" smtClean="0">
                <a:solidFill>
                  <a:schemeClr val="tx1"/>
                </a:solidFill>
              </a:rPr>
              <a:t>Ⅲ</a:t>
            </a:r>
            <a:r>
              <a:rPr kumimoji="1" lang="ja-JP" altLang="en-US" dirty="0" smtClean="0">
                <a:solidFill>
                  <a:schemeClr val="tx1"/>
                </a:solidFill>
              </a:rPr>
              <a:t>）の５段階の加算であり、</a:t>
            </a:r>
            <a:r>
              <a:rPr kumimoji="1" lang="ja-JP" altLang="en-US" b="1" u="sng" dirty="0" smtClean="0">
                <a:solidFill>
                  <a:schemeClr val="tx1"/>
                </a:solidFill>
              </a:rPr>
              <a:t>（</a:t>
            </a:r>
            <a:r>
              <a:rPr kumimoji="1" lang="en-US" altLang="ja-JP" b="1" u="sng" dirty="0" smtClean="0">
                <a:solidFill>
                  <a:schemeClr val="tx1"/>
                </a:solidFill>
              </a:rPr>
              <a:t>Ⅰ</a:t>
            </a:r>
            <a:r>
              <a:rPr kumimoji="1" lang="ja-JP" altLang="en-US" b="1" u="sng" dirty="0" smtClean="0">
                <a:solidFill>
                  <a:schemeClr val="tx1"/>
                </a:solidFill>
              </a:rPr>
              <a:t>）イ、（</a:t>
            </a:r>
            <a:r>
              <a:rPr kumimoji="1" lang="en-US" altLang="ja-JP" b="1" u="sng" dirty="0" smtClean="0">
                <a:solidFill>
                  <a:schemeClr val="tx1"/>
                </a:solidFill>
              </a:rPr>
              <a:t>Ⅱ</a:t>
            </a:r>
            <a:r>
              <a:rPr kumimoji="1" lang="ja-JP" altLang="en-US" b="1" u="sng" dirty="0" smtClean="0">
                <a:solidFill>
                  <a:schemeClr val="tx1"/>
                </a:solidFill>
              </a:rPr>
              <a:t>）イはカンファレンス以外の方法により情報提供を受けていること、（</a:t>
            </a:r>
            <a:r>
              <a:rPr kumimoji="1" lang="en-US" altLang="ja-JP" b="1" u="sng" dirty="0" smtClean="0">
                <a:solidFill>
                  <a:schemeClr val="tx1"/>
                </a:solidFill>
              </a:rPr>
              <a:t>Ⅰ</a:t>
            </a:r>
            <a:r>
              <a:rPr kumimoji="1" lang="ja-JP" altLang="en-US" b="1" u="sng" dirty="0" smtClean="0">
                <a:solidFill>
                  <a:schemeClr val="tx1"/>
                </a:solidFill>
              </a:rPr>
              <a:t>）ロ、（</a:t>
            </a:r>
            <a:r>
              <a:rPr kumimoji="1" lang="en-US" altLang="ja-JP" b="1" u="sng" dirty="0" smtClean="0">
                <a:solidFill>
                  <a:schemeClr val="tx1"/>
                </a:solidFill>
              </a:rPr>
              <a:t>Ⅱ</a:t>
            </a:r>
            <a:r>
              <a:rPr kumimoji="1" lang="ja-JP" altLang="en-US" b="1" u="sng" dirty="0" smtClean="0">
                <a:solidFill>
                  <a:schemeClr val="tx1"/>
                </a:solidFill>
              </a:rPr>
              <a:t>）ロ、（</a:t>
            </a:r>
            <a:r>
              <a:rPr kumimoji="1" lang="en-US" altLang="ja-JP" b="1" u="sng" dirty="0" smtClean="0">
                <a:solidFill>
                  <a:schemeClr val="tx1"/>
                </a:solidFill>
              </a:rPr>
              <a:t>Ⅲ</a:t>
            </a:r>
            <a:r>
              <a:rPr kumimoji="1" lang="ja-JP" altLang="en-US" b="1" u="sng" dirty="0" smtClean="0">
                <a:solidFill>
                  <a:schemeClr val="tx1"/>
                </a:solidFill>
              </a:rPr>
              <a:t>）はカンファレンスにより情報提供を受けていることが要件に含まれます。</a:t>
            </a:r>
            <a:endParaRPr kumimoji="1" lang="en-US" altLang="ja-JP" b="1" u="sng" dirty="0" smtClean="0">
              <a:solidFill>
                <a:schemeClr val="tx1"/>
              </a:solidFill>
            </a:endParaRPr>
          </a:p>
        </p:txBody>
      </p:sp>
      <p:sp>
        <p:nvSpPr>
          <p:cNvPr id="3" name="正方形/長方形 2"/>
          <p:cNvSpPr/>
          <p:nvPr/>
        </p:nvSpPr>
        <p:spPr>
          <a:xfrm>
            <a:off x="1524001" y="2660071"/>
            <a:ext cx="2092036"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退院退所加算とは</a:t>
            </a:r>
            <a:endParaRPr kumimoji="1" lang="ja-JP" altLang="en-US" b="1" dirty="0">
              <a:solidFill>
                <a:schemeClr val="tx1"/>
              </a:solidFill>
            </a:endParaRPr>
          </a:p>
        </p:txBody>
      </p:sp>
      <p:sp>
        <p:nvSpPr>
          <p:cNvPr id="9" name="スライド番号プレースホルダー 8"/>
          <p:cNvSpPr>
            <a:spLocks noGrp="1"/>
          </p:cNvSpPr>
          <p:nvPr>
            <p:ph type="sldNum" sz="quarter" idx="12"/>
          </p:nvPr>
        </p:nvSpPr>
        <p:spPr/>
        <p:txBody>
          <a:bodyPr/>
          <a:lstStyle/>
          <a:p>
            <a:fld id="{F20D2EFD-BB4F-4187-A8A7-98AA16B8DD78}" type="slidenum">
              <a:rPr kumimoji="1" lang="ja-JP" altLang="en-US" smtClean="0"/>
              <a:t>37</a:t>
            </a:fld>
            <a:endParaRPr kumimoji="1" lang="ja-JP" altLang="en-US" dirty="0"/>
          </a:p>
        </p:txBody>
      </p:sp>
    </p:spTree>
    <p:extLst>
      <p:ext uri="{BB962C8B-B14F-4D97-AF65-F5344CB8AC3E}">
        <p14:creationId xmlns:p14="http://schemas.microsoft.com/office/powerpoint/2010/main" val="7781005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pPr lvl="0"/>
            <a:r>
              <a:rPr lang="ja-JP" altLang="en-US" b="1" dirty="0">
                <a:solidFill>
                  <a:schemeClr val="tx1"/>
                </a:solidFill>
              </a:rPr>
              <a:t>退院退所加算の現状</a:t>
            </a:r>
          </a:p>
        </p:txBody>
      </p:sp>
      <p:sp>
        <p:nvSpPr>
          <p:cNvPr id="4" name="角丸四角形 3"/>
          <p:cNvSpPr/>
          <p:nvPr/>
        </p:nvSpPr>
        <p:spPr>
          <a:xfrm>
            <a:off x="1295402" y="2895599"/>
            <a:ext cx="9601196" cy="260465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退院退所加算におけるカンファレンスの要件は、</a:t>
            </a:r>
            <a:r>
              <a:rPr kumimoji="1" lang="ja-JP" altLang="en-US" b="1" u="sng" dirty="0" smtClean="0">
                <a:solidFill>
                  <a:schemeClr val="tx1"/>
                </a:solidFill>
              </a:rPr>
              <a:t>病院等からの退院時においては、入院中の保険医または看護師等が</a:t>
            </a:r>
            <a:r>
              <a:rPr kumimoji="1" lang="ja-JP" altLang="en-US" dirty="0" smtClean="0">
                <a:solidFill>
                  <a:schemeClr val="tx1"/>
                </a:solidFill>
              </a:rPr>
              <a:t>入院中の看護師等が入院中のサービス利用者に対して、当該サービス利用者の同意を得て、退院後の在宅での療養上必要な説明及び指導を、在宅療養担当医療機関の保険医若しくは看護師等、保険医である歯科医師若しくはその指示を受けた歯科衛生士、保険薬局の保険薬剤師、訪問看護ステーションの看護師等、理学療法士、作業療法士若しくは言語聴覚士、介護支援専門員または相談支援専門員の</a:t>
            </a:r>
            <a:r>
              <a:rPr kumimoji="1" lang="ja-JP" altLang="en-US" b="1" u="sng" dirty="0" smtClean="0">
                <a:solidFill>
                  <a:schemeClr val="tx1"/>
                </a:solidFill>
              </a:rPr>
              <a:t>うちいずれか３者以上と共同して指導を行ったものとなります。</a:t>
            </a:r>
            <a:endParaRPr kumimoji="1" lang="en-US" altLang="ja-JP" b="1" u="sng" dirty="0" smtClean="0">
              <a:solidFill>
                <a:schemeClr val="tx1"/>
              </a:solidFill>
            </a:endParaRPr>
          </a:p>
        </p:txBody>
      </p:sp>
      <p:sp>
        <p:nvSpPr>
          <p:cNvPr id="3" name="正方形/長方形 2"/>
          <p:cNvSpPr/>
          <p:nvPr/>
        </p:nvSpPr>
        <p:spPr>
          <a:xfrm>
            <a:off x="1524001" y="2660071"/>
            <a:ext cx="3810000"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病院等におけるカンファレンスの要件</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38</a:t>
            </a:fld>
            <a:endParaRPr kumimoji="1" lang="ja-JP" altLang="en-US" dirty="0"/>
          </a:p>
        </p:txBody>
      </p:sp>
    </p:spTree>
    <p:extLst>
      <p:ext uri="{BB962C8B-B14F-4D97-AF65-F5344CB8AC3E}">
        <p14:creationId xmlns:p14="http://schemas.microsoft.com/office/powerpoint/2010/main" val="1456299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lang="ja-JP" altLang="en-US" spc="600" dirty="0" smtClean="0"/>
              <a:t>居宅サービス計画等</a:t>
            </a:r>
            <a:r>
              <a:rPr lang="ja-JP" altLang="en-US" spc="600" dirty="0"/>
              <a:t>への記載</a:t>
            </a:r>
            <a:endParaRPr kumimoji="1" lang="ja-JP" altLang="en-US" dirty="0"/>
          </a:p>
        </p:txBody>
      </p:sp>
      <p:graphicFrame>
        <p:nvGraphicFramePr>
          <p:cNvPr id="6" name="コンテンツ プレースホルダー 5"/>
          <p:cNvGraphicFramePr>
            <a:graphicFrameLocks noGrp="1"/>
          </p:cNvGraphicFramePr>
          <p:nvPr>
            <p:ph sz="half" idx="1"/>
            <p:extLst>
              <p:ext uri="{D42A27DB-BD31-4B8C-83A1-F6EECF244321}">
                <p14:modId xmlns:p14="http://schemas.microsoft.com/office/powerpoint/2010/main" val="2221675726"/>
              </p:ext>
            </p:extLst>
          </p:nvPr>
        </p:nvGraphicFramePr>
        <p:xfrm>
          <a:off x="1298575" y="2560638"/>
          <a:ext cx="3132138" cy="3309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コンテンツ プレースホルダー 8"/>
          <p:cNvGraphicFramePr>
            <a:graphicFrameLocks noGrp="1"/>
          </p:cNvGraphicFramePr>
          <p:nvPr>
            <p:ph sz="half" idx="2"/>
            <p:extLst>
              <p:ext uri="{D42A27DB-BD31-4B8C-83A1-F6EECF244321}">
                <p14:modId xmlns:p14="http://schemas.microsoft.com/office/powerpoint/2010/main" val="2030842984"/>
              </p:ext>
            </p:extLst>
          </p:nvPr>
        </p:nvGraphicFramePr>
        <p:xfrm>
          <a:off x="4530725" y="2560638"/>
          <a:ext cx="3130550" cy="33099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コンテンツ プレースホルダー 11"/>
          <p:cNvGraphicFramePr>
            <a:graphicFrameLocks noGrp="1"/>
          </p:cNvGraphicFramePr>
          <p:nvPr>
            <p:ph sz="quarter" idx="13"/>
            <p:extLst>
              <p:ext uri="{D42A27DB-BD31-4B8C-83A1-F6EECF244321}">
                <p14:modId xmlns:p14="http://schemas.microsoft.com/office/powerpoint/2010/main" val="3336152143"/>
              </p:ext>
            </p:extLst>
          </p:nvPr>
        </p:nvGraphicFramePr>
        <p:xfrm>
          <a:off x="7764463" y="2559050"/>
          <a:ext cx="3132137" cy="33147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5" name="スライド番号プレースホルダー 4"/>
          <p:cNvSpPr>
            <a:spLocks noGrp="1"/>
          </p:cNvSpPr>
          <p:nvPr>
            <p:ph type="sldNum" sz="quarter" idx="12"/>
          </p:nvPr>
        </p:nvSpPr>
        <p:spPr/>
        <p:txBody>
          <a:bodyPr/>
          <a:lstStyle/>
          <a:p>
            <a:fld id="{F20D2EFD-BB4F-4187-A8A7-98AA16B8DD78}" type="slidenum">
              <a:rPr kumimoji="1" lang="ja-JP" altLang="en-US" smtClean="0"/>
              <a:t>3</a:t>
            </a:fld>
            <a:endParaRPr kumimoji="1" lang="ja-JP" altLang="en-US" dirty="0"/>
          </a:p>
        </p:txBody>
      </p:sp>
    </p:spTree>
    <p:extLst>
      <p:ext uri="{BB962C8B-B14F-4D97-AF65-F5344CB8AC3E}">
        <p14:creationId xmlns:p14="http://schemas.microsoft.com/office/powerpoint/2010/main" val="66466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pPr lvl="0"/>
            <a:r>
              <a:rPr lang="ja-JP" altLang="en-US" b="1" dirty="0">
                <a:solidFill>
                  <a:schemeClr val="tx1"/>
                </a:solidFill>
              </a:rPr>
              <a:t>退院退所加算の現状</a:t>
            </a:r>
          </a:p>
        </p:txBody>
      </p:sp>
      <p:sp>
        <p:nvSpPr>
          <p:cNvPr id="4" name="角丸四角形 3"/>
          <p:cNvSpPr/>
          <p:nvPr/>
        </p:nvSpPr>
        <p:spPr>
          <a:xfrm>
            <a:off x="1295402" y="4675909"/>
            <a:ext cx="9601196" cy="1427018"/>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退院退所加算（</a:t>
            </a:r>
            <a:r>
              <a:rPr kumimoji="1" lang="en-US" altLang="ja-JP" dirty="0" smtClean="0">
                <a:solidFill>
                  <a:schemeClr val="tx1"/>
                </a:solidFill>
              </a:rPr>
              <a:t>Ⅰ</a:t>
            </a:r>
            <a:r>
              <a:rPr kumimoji="1" lang="ja-JP" altLang="en-US" dirty="0" smtClean="0">
                <a:solidFill>
                  <a:schemeClr val="tx1"/>
                </a:solidFill>
              </a:rPr>
              <a:t>）イ、</a:t>
            </a:r>
            <a:r>
              <a:rPr kumimoji="1" lang="ja-JP" altLang="en-US" dirty="0" smtClean="0">
                <a:solidFill>
                  <a:schemeClr val="tx1"/>
                </a:solidFill>
              </a:rPr>
              <a:t>（</a:t>
            </a:r>
            <a:r>
              <a:rPr kumimoji="1" lang="en-US" altLang="ja-JP" dirty="0" smtClean="0">
                <a:solidFill>
                  <a:schemeClr val="tx1"/>
                </a:solidFill>
              </a:rPr>
              <a:t>Ⅰ</a:t>
            </a:r>
            <a:r>
              <a:rPr kumimoji="1" lang="ja-JP" altLang="en-US" dirty="0" smtClean="0">
                <a:solidFill>
                  <a:schemeClr val="tx1"/>
                </a:solidFill>
              </a:rPr>
              <a:t>）</a:t>
            </a:r>
            <a:r>
              <a:rPr kumimoji="1" lang="ja-JP" altLang="en-US" dirty="0">
                <a:solidFill>
                  <a:schemeClr val="tx1"/>
                </a:solidFill>
              </a:rPr>
              <a:t>ロ</a:t>
            </a:r>
            <a:r>
              <a:rPr kumimoji="1" lang="ja-JP" altLang="en-US" dirty="0" smtClean="0">
                <a:solidFill>
                  <a:schemeClr val="tx1"/>
                </a:solidFill>
              </a:rPr>
              <a:t>では</a:t>
            </a:r>
            <a:r>
              <a:rPr kumimoji="1" lang="ja-JP" altLang="en-US" dirty="0" smtClean="0">
                <a:solidFill>
                  <a:schemeClr val="tx1"/>
                </a:solidFill>
              </a:rPr>
              <a:t>１回以上、</a:t>
            </a:r>
            <a:r>
              <a:rPr kumimoji="1" lang="ja-JP" altLang="en-US" dirty="0" smtClean="0">
                <a:solidFill>
                  <a:schemeClr val="tx1"/>
                </a:solidFill>
              </a:rPr>
              <a:t>（</a:t>
            </a:r>
            <a:r>
              <a:rPr kumimoji="1" lang="en-US" altLang="ja-JP" dirty="0">
                <a:solidFill>
                  <a:schemeClr val="tx1"/>
                </a:solidFill>
              </a:rPr>
              <a:t>Ⅱ</a:t>
            </a:r>
            <a:r>
              <a:rPr kumimoji="1" lang="ja-JP" altLang="en-US" dirty="0" smtClean="0">
                <a:solidFill>
                  <a:schemeClr val="tx1"/>
                </a:solidFill>
              </a:rPr>
              <a:t>）</a:t>
            </a:r>
            <a:r>
              <a:rPr kumimoji="1" lang="ja-JP" altLang="en-US" dirty="0">
                <a:solidFill>
                  <a:schemeClr val="tx1"/>
                </a:solidFill>
              </a:rPr>
              <a:t>イ</a:t>
            </a:r>
            <a:r>
              <a:rPr kumimoji="1" lang="ja-JP" altLang="en-US" dirty="0" smtClean="0">
                <a:solidFill>
                  <a:schemeClr val="tx1"/>
                </a:solidFill>
              </a:rPr>
              <a:t>、</a:t>
            </a:r>
            <a:r>
              <a:rPr kumimoji="1" lang="ja-JP" altLang="en-US" dirty="0" smtClean="0">
                <a:solidFill>
                  <a:schemeClr val="tx1"/>
                </a:solidFill>
              </a:rPr>
              <a:t>（</a:t>
            </a:r>
            <a:r>
              <a:rPr kumimoji="1" lang="en-US" altLang="ja-JP" dirty="0" smtClean="0">
                <a:solidFill>
                  <a:schemeClr val="tx1"/>
                </a:solidFill>
              </a:rPr>
              <a:t>Ⅱ</a:t>
            </a:r>
            <a:r>
              <a:rPr kumimoji="1" lang="ja-JP" altLang="en-US" dirty="0" smtClean="0">
                <a:solidFill>
                  <a:schemeClr val="tx1"/>
                </a:solidFill>
              </a:rPr>
              <a:t>）ロでは２回以上、（</a:t>
            </a:r>
            <a:r>
              <a:rPr kumimoji="1" lang="en-US" altLang="ja-JP" dirty="0" smtClean="0">
                <a:solidFill>
                  <a:schemeClr val="tx1"/>
                </a:solidFill>
              </a:rPr>
              <a:t>Ⅲ</a:t>
            </a:r>
            <a:r>
              <a:rPr kumimoji="1" lang="ja-JP" altLang="en-US" dirty="0" smtClean="0">
                <a:solidFill>
                  <a:schemeClr val="tx1"/>
                </a:solidFill>
              </a:rPr>
              <a:t>）では３回以上行うことが求められており、その</a:t>
            </a:r>
            <a:r>
              <a:rPr kumimoji="1" lang="ja-JP" altLang="en-US" b="1" u="sng" dirty="0" smtClean="0">
                <a:solidFill>
                  <a:schemeClr val="tx1"/>
                </a:solidFill>
              </a:rPr>
              <a:t>回数の数え方は同一日に必要な情報の提供を受けた場合またはカンファレンスに参加した場合でも１回と数えます。</a:t>
            </a:r>
            <a:endParaRPr kumimoji="1" lang="en-US" altLang="ja-JP" b="1" u="sng" dirty="0" smtClean="0">
              <a:solidFill>
                <a:schemeClr val="tx1"/>
              </a:solidFill>
            </a:endParaRPr>
          </a:p>
        </p:txBody>
      </p:sp>
      <p:sp>
        <p:nvSpPr>
          <p:cNvPr id="3" name="正方形/長方形 2"/>
          <p:cNvSpPr/>
          <p:nvPr/>
        </p:nvSpPr>
        <p:spPr>
          <a:xfrm>
            <a:off x="1524002" y="4440381"/>
            <a:ext cx="1884216"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情報収集の回数</a:t>
            </a:r>
            <a:endParaRPr kumimoji="1" lang="ja-JP" altLang="en-US" b="1" dirty="0">
              <a:solidFill>
                <a:schemeClr val="tx1"/>
              </a:solidFill>
            </a:endParaRPr>
          </a:p>
        </p:txBody>
      </p:sp>
      <p:sp>
        <p:nvSpPr>
          <p:cNvPr id="5" name="角丸四角形 4"/>
          <p:cNvSpPr/>
          <p:nvPr/>
        </p:nvSpPr>
        <p:spPr>
          <a:xfrm>
            <a:off x="1295402" y="2777835"/>
            <a:ext cx="9601196" cy="1427018"/>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令和</a:t>
            </a:r>
            <a:r>
              <a:rPr kumimoji="1" lang="ja-JP" altLang="en-US" dirty="0">
                <a:solidFill>
                  <a:schemeClr val="tx1"/>
                </a:solidFill>
              </a:rPr>
              <a:t>３年度から退院または退所の区別なく全ての退院退所加算のカンファレンスの要件に、退院または退所後に</a:t>
            </a:r>
            <a:r>
              <a:rPr kumimoji="1" lang="ja-JP" altLang="en-US" b="1" u="sng" dirty="0">
                <a:solidFill>
                  <a:schemeClr val="tx1"/>
                </a:solidFill>
              </a:rPr>
              <a:t>福祉用具の貸与が見込まれる場合にあっては、必要に応じ、福祉用具専門相談員や居宅サービスを提供する作業療法士等が参加することが求められることとなりました。</a:t>
            </a:r>
            <a:endParaRPr kumimoji="1" lang="en-US" altLang="ja-JP" b="1" u="sng" dirty="0">
              <a:solidFill>
                <a:schemeClr val="tx1"/>
              </a:solidFill>
            </a:endParaRPr>
          </a:p>
          <a:p>
            <a:pPr algn="just"/>
            <a:endParaRPr kumimoji="1" lang="en-US" altLang="ja-JP" dirty="0" smtClean="0">
              <a:solidFill>
                <a:schemeClr val="tx1"/>
              </a:solidFill>
            </a:endParaRPr>
          </a:p>
        </p:txBody>
      </p:sp>
      <p:sp>
        <p:nvSpPr>
          <p:cNvPr id="6" name="正方形/長方形 5"/>
          <p:cNvSpPr/>
          <p:nvPr/>
        </p:nvSpPr>
        <p:spPr>
          <a:xfrm>
            <a:off x="1524001" y="2542307"/>
            <a:ext cx="1884217"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要件の変更</a:t>
            </a:r>
            <a:endParaRPr kumimoji="1" lang="ja-JP" altLang="en-US" b="1" dirty="0">
              <a:solidFill>
                <a:schemeClr val="tx1"/>
              </a:solidFill>
            </a:endParaRPr>
          </a:p>
        </p:txBody>
      </p:sp>
      <p:sp>
        <p:nvSpPr>
          <p:cNvPr id="9" name="スライド番号プレースホルダー 8"/>
          <p:cNvSpPr>
            <a:spLocks noGrp="1"/>
          </p:cNvSpPr>
          <p:nvPr>
            <p:ph type="sldNum" sz="quarter" idx="12"/>
          </p:nvPr>
        </p:nvSpPr>
        <p:spPr/>
        <p:txBody>
          <a:bodyPr/>
          <a:lstStyle/>
          <a:p>
            <a:fld id="{F20D2EFD-BB4F-4187-A8A7-98AA16B8DD78}" type="slidenum">
              <a:rPr kumimoji="1" lang="ja-JP" altLang="en-US" smtClean="0"/>
              <a:t>39</a:t>
            </a:fld>
            <a:endParaRPr kumimoji="1" lang="ja-JP" altLang="en-US" dirty="0"/>
          </a:p>
        </p:txBody>
      </p:sp>
    </p:spTree>
    <p:extLst>
      <p:ext uri="{BB962C8B-B14F-4D97-AF65-F5344CB8AC3E}">
        <p14:creationId xmlns:p14="http://schemas.microsoft.com/office/powerpoint/2010/main" val="3500918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pPr lvl="0"/>
            <a:r>
              <a:rPr lang="ja-JP" altLang="en-US" b="1" dirty="0" smtClean="0">
                <a:solidFill>
                  <a:schemeClr val="tx1"/>
                </a:solidFill>
              </a:rPr>
              <a:t>加算算定のポイント</a:t>
            </a:r>
            <a:endParaRPr lang="ja-JP" altLang="en-US" b="1" dirty="0">
              <a:solidFill>
                <a:schemeClr val="tx1"/>
              </a:solidFill>
            </a:endParaRPr>
          </a:p>
        </p:txBody>
      </p:sp>
      <p:sp>
        <p:nvSpPr>
          <p:cNvPr id="4" name="角丸四角形 3"/>
          <p:cNvSpPr/>
          <p:nvPr/>
        </p:nvSpPr>
        <p:spPr>
          <a:xfrm>
            <a:off x="1295402" y="2881743"/>
            <a:ext cx="9601196" cy="2355275"/>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a:solidFill>
                  <a:schemeClr val="tx1"/>
                </a:solidFill>
              </a:rPr>
              <a:t>退院退所</a:t>
            </a:r>
            <a:r>
              <a:rPr kumimoji="1" lang="ja-JP" altLang="en-US" dirty="0" smtClean="0">
                <a:solidFill>
                  <a:schemeClr val="tx1"/>
                </a:solidFill>
              </a:rPr>
              <a:t>加算は算定要件が相当に複雑なものであり、カンファレンスの要件や情報収集の回数の数え方など要件の細部まで満たされていなければ算定できないものとなります。</a:t>
            </a:r>
            <a:endParaRPr kumimoji="1" lang="en-US" altLang="ja-JP" dirty="0" smtClean="0">
              <a:solidFill>
                <a:schemeClr val="tx1"/>
              </a:solidFill>
            </a:endParaRPr>
          </a:p>
          <a:p>
            <a:pPr algn="just"/>
            <a:r>
              <a:rPr kumimoji="1" lang="ja-JP" altLang="en-US" dirty="0">
                <a:solidFill>
                  <a:schemeClr val="tx1"/>
                </a:solidFill>
              </a:rPr>
              <a:t>他</a:t>
            </a:r>
            <a:r>
              <a:rPr kumimoji="1" lang="ja-JP" altLang="en-US" dirty="0" smtClean="0">
                <a:solidFill>
                  <a:schemeClr val="tx1"/>
                </a:solidFill>
              </a:rPr>
              <a:t>の加算に関しても特定事業所加算やターミナルケアマネジメント加算等、算定要件の細かいものは多く、算定要件の一部を満たしていなかったために長期間のサービス利用に対して過誤調整を行う手間が発生することもあるため、</a:t>
            </a:r>
            <a:r>
              <a:rPr kumimoji="1" lang="ja-JP" altLang="en-US" b="1" u="sng" dirty="0" smtClean="0">
                <a:solidFill>
                  <a:schemeClr val="tx1"/>
                </a:solidFill>
              </a:rPr>
              <a:t>今一度算定要件の細部まで確認を行い、正確なサービス費用の請求に努めていただければと思います。</a:t>
            </a:r>
            <a:endParaRPr kumimoji="1" lang="en-US" altLang="ja-JP" b="1" u="sng" dirty="0" smtClean="0">
              <a:solidFill>
                <a:schemeClr val="tx1"/>
              </a:solidFill>
            </a:endParaRPr>
          </a:p>
        </p:txBody>
      </p:sp>
      <p:sp>
        <p:nvSpPr>
          <p:cNvPr id="3" name="正方形/長方形 2"/>
          <p:cNvSpPr/>
          <p:nvPr/>
        </p:nvSpPr>
        <p:spPr>
          <a:xfrm>
            <a:off x="1524001" y="2660071"/>
            <a:ext cx="2770908"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算定要件の確認の必要性</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40</a:t>
            </a:fld>
            <a:endParaRPr kumimoji="1" lang="ja-JP" altLang="en-US" dirty="0"/>
          </a:p>
        </p:txBody>
      </p:sp>
    </p:spTree>
    <p:extLst>
      <p:ext uri="{BB962C8B-B14F-4D97-AF65-F5344CB8AC3E}">
        <p14:creationId xmlns:p14="http://schemas.microsoft.com/office/powerpoint/2010/main" val="26672395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pPr lvl="0"/>
            <a:r>
              <a:rPr lang="ja-JP" altLang="en-US" b="1" dirty="0" smtClean="0">
                <a:solidFill>
                  <a:schemeClr val="tx1"/>
                </a:solidFill>
              </a:rPr>
              <a:t>最後に</a:t>
            </a:r>
            <a:endParaRPr lang="ja-JP" altLang="en-US" b="1" dirty="0">
              <a:solidFill>
                <a:schemeClr val="tx1"/>
              </a:solidFill>
            </a:endParaRPr>
          </a:p>
        </p:txBody>
      </p:sp>
      <p:sp>
        <p:nvSpPr>
          <p:cNvPr id="4" name="角丸四角形 3"/>
          <p:cNvSpPr/>
          <p:nvPr/>
        </p:nvSpPr>
        <p:spPr>
          <a:xfrm>
            <a:off x="1295402" y="2743199"/>
            <a:ext cx="9601196" cy="3422073"/>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sz="1600" dirty="0">
                <a:solidFill>
                  <a:schemeClr val="tx1"/>
                </a:solidFill>
              </a:rPr>
              <a:t>居宅サービス計画</a:t>
            </a:r>
            <a:r>
              <a:rPr kumimoji="1" lang="ja-JP" altLang="en-US" sz="1600" dirty="0" smtClean="0">
                <a:solidFill>
                  <a:schemeClr val="tx1"/>
                </a:solidFill>
              </a:rPr>
              <a:t>の作成は全てのサービスの根幹となるものであり、ケアプランに位置付けられたサービスの内容はもちろんのこと、その作成過程についても適切な方法によるものでなければ、利用者本人の抱える課題へのアプローチが遅れ、自立支援の妨げになる可能性があります。</a:t>
            </a:r>
            <a:endParaRPr kumimoji="1" lang="en-US" altLang="ja-JP" sz="1600" dirty="0" smtClean="0">
              <a:solidFill>
                <a:schemeClr val="tx1"/>
              </a:solidFill>
            </a:endParaRPr>
          </a:p>
          <a:p>
            <a:pPr algn="just"/>
            <a:r>
              <a:rPr kumimoji="1" lang="ja-JP" altLang="en-US" sz="1600" dirty="0" smtClean="0">
                <a:solidFill>
                  <a:schemeClr val="tx1"/>
                </a:solidFill>
              </a:rPr>
              <a:t>ケアマネジャーの皆様は普段からそのことを十分にご了知いただき、利用者本人のために最善を尽くしていただいていることと思われますが、高齢者の方々の抱える課題は日々多様化していき、それに伴うサービスへのニーズやアプローチの手段は複雑化しています。</a:t>
            </a:r>
            <a:endParaRPr kumimoji="1" lang="en-US" altLang="ja-JP" sz="1600" dirty="0" smtClean="0">
              <a:solidFill>
                <a:schemeClr val="tx1"/>
              </a:solidFill>
            </a:endParaRPr>
          </a:p>
          <a:p>
            <a:pPr algn="just"/>
            <a:r>
              <a:rPr kumimoji="1" lang="ja-JP" altLang="en-US" sz="1600" dirty="0" smtClean="0">
                <a:solidFill>
                  <a:schemeClr val="tx1"/>
                </a:solidFill>
              </a:rPr>
              <a:t>これまでの内容は基礎的なものが多く含まれていますが、その基礎的な部分でさえ年々複雑化が進んでいます。</a:t>
            </a:r>
            <a:endParaRPr kumimoji="1" lang="en-US" altLang="ja-JP" sz="1600" dirty="0" smtClean="0">
              <a:solidFill>
                <a:schemeClr val="tx1"/>
              </a:solidFill>
            </a:endParaRPr>
          </a:p>
          <a:p>
            <a:pPr algn="just"/>
            <a:r>
              <a:rPr kumimoji="1" lang="ja-JP" altLang="en-US" sz="1600" dirty="0" smtClean="0">
                <a:solidFill>
                  <a:schemeClr val="tx1"/>
                </a:solidFill>
              </a:rPr>
              <a:t>この複雑化した利用者一人一人のニーズに応え、適切な依存の上に利用者が自立できるよう、ケアマネジャーの皆様の居宅サービス計画作成の補助的な役割としても給付適正化事業のより一層の推進を図っていきますので、今後ともご協力のほどよろしくお願いいたします。</a:t>
            </a:r>
            <a:endParaRPr kumimoji="1" lang="en-US" altLang="ja-JP" sz="1600" dirty="0" smtClean="0">
              <a:solidFill>
                <a:schemeClr val="tx1"/>
              </a:solidFill>
            </a:endParaRPr>
          </a:p>
        </p:txBody>
      </p:sp>
      <p:sp>
        <p:nvSpPr>
          <p:cNvPr id="3" name="正方形/長方形 2"/>
          <p:cNvSpPr/>
          <p:nvPr/>
        </p:nvSpPr>
        <p:spPr>
          <a:xfrm>
            <a:off x="1524002" y="2514162"/>
            <a:ext cx="2008908" cy="45807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皆様</a:t>
            </a:r>
            <a:r>
              <a:rPr kumimoji="1" lang="ja-JP" altLang="en-US" b="1" dirty="0" smtClean="0">
                <a:solidFill>
                  <a:schemeClr val="tx1"/>
                </a:solidFill>
              </a:rPr>
              <a:t>へのお願い</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41</a:t>
            </a:fld>
            <a:endParaRPr kumimoji="1" lang="ja-JP" altLang="en-US" dirty="0"/>
          </a:p>
        </p:txBody>
      </p:sp>
    </p:spTree>
    <p:extLst>
      <p:ext uri="{BB962C8B-B14F-4D97-AF65-F5344CB8AC3E}">
        <p14:creationId xmlns:p14="http://schemas.microsoft.com/office/powerpoint/2010/main" val="2616721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spc="600" dirty="0" smtClean="0"/>
              <a:t>アセスメントシートへの記載</a:t>
            </a:r>
            <a:endParaRPr kumimoji="1" lang="ja-JP" altLang="en-US" spc="600" dirty="0"/>
          </a:p>
        </p:txBody>
      </p:sp>
      <p:sp>
        <p:nvSpPr>
          <p:cNvPr id="4" name="角丸四角形 3"/>
          <p:cNvSpPr/>
          <p:nvPr/>
        </p:nvSpPr>
        <p:spPr>
          <a:xfrm>
            <a:off x="1295402" y="2937163"/>
            <a:ext cx="9601196" cy="1482437"/>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アセスメントシートのそれぞれの項目への記載が不十分、若しくは抜けており、アセスメントシートから利用者本人及び家族が抱える課題及びその分析状況が読み取れないものが複数あり、サービスの利用ありきで作成された居宅サービス計画と読み取れてしまうものがありました。</a:t>
            </a:r>
            <a:endParaRPr kumimoji="1" lang="ja-JP" altLang="en-US" dirty="0">
              <a:solidFill>
                <a:schemeClr val="tx1"/>
              </a:solidFill>
            </a:endParaRPr>
          </a:p>
        </p:txBody>
      </p:sp>
      <p:sp>
        <p:nvSpPr>
          <p:cNvPr id="3" name="正方形/長方形 2"/>
          <p:cNvSpPr/>
          <p:nvPr/>
        </p:nvSpPr>
        <p:spPr>
          <a:xfrm>
            <a:off x="1524000" y="2715490"/>
            <a:ext cx="1759527"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実地指導結果</a:t>
            </a:r>
            <a:endParaRPr kumimoji="1" lang="ja-JP" altLang="en-US" b="1" dirty="0">
              <a:solidFill>
                <a:schemeClr val="tx1"/>
              </a:solidFill>
            </a:endParaRPr>
          </a:p>
        </p:txBody>
      </p:sp>
      <p:sp>
        <p:nvSpPr>
          <p:cNvPr id="5" name="角丸四角形 4"/>
          <p:cNvSpPr/>
          <p:nvPr/>
        </p:nvSpPr>
        <p:spPr>
          <a:xfrm>
            <a:off x="1295402" y="4862946"/>
            <a:ext cx="9601196" cy="1149928"/>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利用者本人及び家族が抱える課題の解決が遅れ、不必要なサービスの利用が増える可能性があります。</a:t>
            </a:r>
            <a:endParaRPr kumimoji="1" lang="ja-JP" altLang="en-US" dirty="0">
              <a:solidFill>
                <a:schemeClr val="tx1"/>
              </a:solidFill>
            </a:endParaRPr>
          </a:p>
        </p:txBody>
      </p:sp>
      <p:sp>
        <p:nvSpPr>
          <p:cNvPr id="6" name="正方形/長方形 5"/>
          <p:cNvSpPr/>
          <p:nvPr/>
        </p:nvSpPr>
        <p:spPr>
          <a:xfrm>
            <a:off x="1524001" y="4641273"/>
            <a:ext cx="1759526"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smtClean="0">
                <a:solidFill>
                  <a:schemeClr val="tx1"/>
                </a:solidFill>
              </a:rPr>
              <a:t>懸念事項</a:t>
            </a:r>
            <a:endParaRPr kumimoji="1" lang="ja-JP" altLang="en-US" b="1" spc="600" dirty="0">
              <a:solidFill>
                <a:schemeClr val="tx1"/>
              </a:solidFill>
            </a:endParaRPr>
          </a:p>
        </p:txBody>
      </p:sp>
      <p:sp>
        <p:nvSpPr>
          <p:cNvPr id="9" name="スライド番号プレースホルダー 8"/>
          <p:cNvSpPr>
            <a:spLocks noGrp="1"/>
          </p:cNvSpPr>
          <p:nvPr>
            <p:ph type="sldNum" sz="quarter" idx="12"/>
          </p:nvPr>
        </p:nvSpPr>
        <p:spPr/>
        <p:txBody>
          <a:bodyPr/>
          <a:lstStyle/>
          <a:p>
            <a:fld id="{F20D2EFD-BB4F-4187-A8A7-98AA16B8DD78}" type="slidenum">
              <a:rPr kumimoji="1" lang="ja-JP" altLang="en-US" smtClean="0"/>
              <a:t>4</a:t>
            </a:fld>
            <a:endParaRPr kumimoji="1" lang="ja-JP" altLang="en-US" dirty="0"/>
          </a:p>
        </p:txBody>
      </p:sp>
    </p:spTree>
    <p:extLst>
      <p:ext uri="{BB962C8B-B14F-4D97-AF65-F5344CB8AC3E}">
        <p14:creationId xmlns:p14="http://schemas.microsoft.com/office/powerpoint/2010/main" val="3945820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spc="600" dirty="0" smtClean="0"/>
              <a:t>アセスメントシートへの記載</a:t>
            </a:r>
            <a:endParaRPr kumimoji="1" lang="ja-JP" altLang="en-US" spc="600" dirty="0"/>
          </a:p>
        </p:txBody>
      </p:sp>
      <p:sp>
        <p:nvSpPr>
          <p:cNvPr id="4" name="角丸四角形 3"/>
          <p:cNvSpPr/>
          <p:nvPr/>
        </p:nvSpPr>
        <p:spPr>
          <a:xfrm>
            <a:off x="1295402" y="3186546"/>
            <a:ext cx="9601196" cy="1759527"/>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アセスメントシート</a:t>
            </a:r>
            <a:r>
              <a:rPr kumimoji="1" lang="ja-JP" altLang="en-US" dirty="0">
                <a:solidFill>
                  <a:schemeClr val="tx1"/>
                </a:solidFill>
              </a:rPr>
              <a:t>への</a:t>
            </a:r>
            <a:r>
              <a:rPr kumimoji="1" lang="ja-JP" altLang="en-US" dirty="0" smtClean="0">
                <a:solidFill>
                  <a:schemeClr val="tx1"/>
                </a:solidFill>
              </a:rPr>
              <a:t>記載が不十分な場合、疑義があるものとして確認の連絡を行い、追加の聞き取りを実施します。</a:t>
            </a:r>
            <a:endParaRPr kumimoji="1" lang="en-US" altLang="ja-JP" dirty="0" smtClean="0">
              <a:solidFill>
                <a:schemeClr val="tx1"/>
              </a:solidFill>
            </a:endParaRPr>
          </a:p>
          <a:p>
            <a:pPr algn="just"/>
            <a:r>
              <a:rPr kumimoji="1" lang="ja-JP" altLang="en-US" dirty="0" smtClean="0">
                <a:solidFill>
                  <a:schemeClr val="tx1"/>
                </a:solidFill>
              </a:rPr>
              <a:t>口頭での回答にも疑義がある場合には、アセスメントシートの不足部分の記載やアセスメントシートの再作成をお願いすることがあります。</a:t>
            </a:r>
            <a:endParaRPr kumimoji="1" lang="en-US" altLang="ja-JP" dirty="0" smtClean="0">
              <a:solidFill>
                <a:schemeClr val="tx1"/>
              </a:solidFill>
            </a:endParaRPr>
          </a:p>
        </p:txBody>
      </p:sp>
      <p:sp>
        <p:nvSpPr>
          <p:cNvPr id="3" name="正方形/長方形 2"/>
          <p:cNvSpPr/>
          <p:nvPr/>
        </p:nvSpPr>
        <p:spPr>
          <a:xfrm>
            <a:off x="1524000" y="2964872"/>
            <a:ext cx="3906982"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居宅サービス計画チェック</a:t>
            </a:r>
            <a:r>
              <a:rPr kumimoji="1" lang="ja-JP" altLang="en-US" b="1" dirty="0">
                <a:solidFill>
                  <a:schemeClr val="tx1"/>
                </a:solidFill>
              </a:rPr>
              <a:t>等</a:t>
            </a:r>
            <a:r>
              <a:rPr kumimoji="1" lang="ja-JP" altLang="en-US" b="1" dirty="0" smtClean="0">
                <a:solidFill>
                  <a:schemeClr val="tx1"/>
                </a:solidFill>
              </a:rPr>
              <a:t>への影響</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5</a:t>
            </a:fld>
            <a:endParaRPr kumimoji="1" lang="ja-JP" altLang="en-US" dirty="0"/>
          </a:p>
        </p:txBody>
      </p:sp>
    </p:spTree>
    <p:extLst>
      <p:ext uri="{BB962C8B-B14F-4D97-AF65-F5344CB8AC3E}">
        <p14:creationId xmlns:p14="http://schemas.microsoft.com/office/powerpoint/2010/main" val="345833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spc="600" dirty="0" smtClean="0"/>
              <a:t>アセスメントシートへの記載</a:t>
            </a:r>
            <a:endParaRPr kumimoji="1" lang="ja-JP" altLang="en-US" spc="600" dirty="0"/>
          </a:p>
        </p:txBody>
      </p:sp>
      <p:sp>
        <p:nvSpPr>
          <p:cNvPr id="4" name="角丸四角形 3"/>
          <p:cNvSpPr/>
          <p:nvPr/>
        </p:nvSpPr>
        <p:spPr>
          <a:xfrm>
            <a:off x="1295402" y="3186546"/>
            <a:ext cx="9601196" cy="2078181"/>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利用者本人及び家族が抱える課題を十分に分析し、居宅サービス計画に必要なサービスのみを位置付けるため、またその過程が適切であったことを証明するため、</a:t>
            </a:r>
            <a:r>
              <a:rPr kumimoji="1" lang="ja-JP" altLang="en-US" b="1" u="sng" dirty="0" smtClean="0">
                <a:solidFill>
                  <a:schemeClr val="tx1"/>
                </a:solidFill>
              </a:rPr>
              <a:t>アセスメントシートの基礎となる基本情報に関する項目９項目と課題分析に関する項目１４項目は全て記入していただき</a:t>
            </a:r>
            <a:r>
              <a:rPr kumimoji="1" lang="ja-JP" altLang="en-US" dirty="0" smtClean="0">
                <a:solidFill>
                  <a:schemeClr val="tx1"/>
                </a:solidFill>
              </a:rPr>
              <a:t>、それ以外にも利用者本人のサービスの選択に資すると判断される情報は出来うる限り全て記入していただくことが重要となります。</a:t>
            </a:r>
            <a:endParaRPr kumimoji="1" lang="en-US" altLang="ja-JP" dirty="0" smtClean="0">
              <a:solidFill>
                <a:schemeClr val="tx1"/>
              </a:solidFill>
            </a:endParaRPr>
          </a:p>
        </p:txBody>
      </p:sp>
      <p:sp>
        <p:nvSpPr>
          <p:cNvPr id="3" name="正方形/長方形 2"/>
          <p:cNvSpPr/>
          <p:nvPr/>
        </p:nvSpPr>
        <p:spPr>
          <a:xfrm>
            <a:off x="1524000" y="2964872"/>
            <a:ext cx="3449781"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アセスメントシート記載のポイント</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20D2EFD-BB4F-4187-A8A7-98AA16B8DD78}" type="slidenum">
              <a:rPr kumimoji="1" lang="ja-JP" altLang="en-US" smtClean="0"/>
              <a:t>6</a:t>
            </a:fld>
            <a:endParaRPr kumimoji="1" lang="ja-JP" altLang="en-US" dirty="0"/>
          </a:p>
        </p:txBody>
      </p:sp>
    </p:spTree>
    <p:extLst>
      <p:ext uri="{BB962C8B-B14F-4D97-AF65-F5344CB8AC3E}">
        <p14:creationId xmlns:p14="http://schemas.microsoft.com/office/powerpoint/2010/main" val="3551385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lang="ja-JP" altLang="en-US" spc="600" dirty="0"/>
              <a:t>アセスメントシートへの記載</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38826048"/>
              </p:ext>
            </p:extLst>
          </p:nvPr>
        </p:nvGraphicFramePr>
        <p:xfrm>
          <a:off x="1295400" y="2682154"/>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スライド番号プレースホルダー 5"/>
          <p:cNvSpPr>
            <a:spLocks noGrp="1"/>
          </p:cNvSpPr>
          <p:nvPr>
            <p:ph type="sldNum" sz="quarter" idx="12"/>
          </p:nvPr>
        </p:nvSpPr>
        <p:spPr/>
        <p:txBody>
          <a:bodyPr/>
          <a:lstStyle/>
          <a:p>
            <a:fld id="{F20D2EFD-BB4F-4187-A8A7-98AA16B8DD78}" type="slidenum">
              <a:rPr kumimoji="1" lang="ja-JP" altLang="en-US" smtClean="0"/>
              <a:t>7</a:t>
            </a:fld>
            <a:endParaRPr kumimoji="1" lang="ja-JP" altLang="en-US" dirty="0"/>
          </a:p>
        </p:txBody>
      </p:sp>
    </p:spTree>
    <p:extLst>
      <p:ext uri="{BB962C8B-B14F-4D97-AF65-F5344CB8AC3E}">
        <p14:creationId xmlns:p14="http://schemas.microsoft.com/office/powerpoint/2010/main" val="3308833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r>
              <a:rPr kumimoji="1" lang="ja-JP" altLang="en-US" sz="3200" spc="600" dirty="0" smtClean="0"/>
              <a:t>福祉用具貸与の必要性と</a:t>
            </a:r>
            <a:r>
              <a:rPr kumimoji="1" lang="en-US" altLang="ja-JP" sz="3200" spc="600" dirty="0" smtClean="0"/>
              <a:t/>
            </a:r>
            <a:br>
              <a:rPr kumimoji="1" lang="en-US" altLang="ja-JP" sz="3200" spc="600" dirty="0" smtClean="0"/>
            </a:br>
            <a:r>
              <a:rPr kumimoji="1" lang="ja-JP" altLang="en-US" sz="3200" spc="600" dirty="0" smtClean="0"/>
              <a:t>継続</a:t>
            </a:r>
            <a:r>
              <a:rPr lang="ja-JP" altLang="en-US" sz="3200" spc="600" dirty="0" smtClean="0"/>
              <a:t>利用の検証に関する記載</a:t>
            </a:r>
            <a:endParaRPr kumimoji="1" lang="ja-JP" altLang="en-US" sz="3200" spc="600" dirty="0"/>
          </a:p>
        </p:txBody>
      </p:sp>
      <p:sp>
        <p:nvSpPr>
          <p:cNvPr id="4" name="角丸四角形 3"/>
          <p:cNvSpPr/>
          <p:nvPr/>
        </p:nvSpPr>
        <p:spPr>
          <a:xfrm>
            <a:off x="1295402" y="2909454"/>
            <a:ext cx="9601196" cy="112221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福祉用貸与を位置付けた居宅サービス計画について、福祉用具貸与の必要性の記載が抜けており、継続して利用し続ける必要性の検証に関する記載がないものがありました。</a:t>
            </a:r>
            <a:endParaRPr kumimoji="1" lang="en-US" altLang="ja-JP" dirty="0" smtClean="0">
              <a:solidFill>
                <a:schemeClr val="tx1"/>
              </a:solidFill>
            </a:endParaRPr>
          </a:p>
        </p:txBody>
      </p:sp>
      <p:sp>
        <p:nvSpPr>
          <p:cNvPr id="3" name="正方形/長方形 2"/>
          <p:cNvSpPr/>
          <p:nvPr/>
        </p:nvSpPr>
        <p:spPr>
          <a:xfrm>
            <a:off x="1524000" y="2687781"/>
            <a:ext cx="1759527"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実地指導結果</a:t>
            </a:r>
            <a:endParaRPr kumimoji="1" lang="ja-JP" altLang="en-US" b="1" dirty="0">
              <a:solidFill>
                <a:schemeClr val="tx1"/>
              </a:solidFill>
            </a:endParaRPr>
          </a:p>
        </p:txBody>
      </p:sp>
      <p:sp>
        <p:nvSpPr>
          <p:cNvPr id="5" name="角丸四角形 4"/>
          <p:cNvSpPr/>
          <p:nvPr/>
        </p:nvSpPr>
        <p:spPr>
          <a:xfrm>
            <a:off x="1295402" y="4655128"/>
            <a:ext cx="9601196" cy="1123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en-US" altLang="ja-JP" dirty="0" smtClean="0">
              <a:solidFill>
                <a:schemeClr val="tx1"/>
              </a:solidFill>
            </a:endParaRPr>
          </a:p>
          <a:p>
            <a:pPr algn="just"/>
            <a:r>
              <a:rPr kumimoji="1" lang="ja-JP" altLang="en-US" dirty="0" smtClean="0">
                <a:solidFill>
                  <a:schemeClr val="tx1"/>
                </a:solidFill>
              </a:rPr>
              <a:t>福祉用具</a:t>
            </a:r>
            <a:r>
              <a:rPr kumimoji="1" lang="ja-JP" altLang="en-US" dirty="0">
                <a:solidFill>
                  <a:schemeClr val="tx1"/>
                </a:solidFill>
              </a:rPr>
              <a:t>貸与</a:t>
            </a:r>
            <a:r>
              <a:rPr kumimoji="1" lang="ja-JP" altLang="en-US" dirty="0" smtClean="0">
                <a:solidFill>
                  <a:schemeClr val="tx1"/>
                </a:solidFill>
              </a:rPr>
              <a:t>の必要性を評価する機会が少なく、利用者本人の状態が改善してからも利用を続け、利用者本人の能力を狭めてしまう可能性があります。</a:t>
            </a:r>
            <a:endParaRPr kumimoji="1" lang="en-US" altLang="ja-JP" dirty="0" smtClean="0">
              <a:solidFill>
                <a:schemeClr val="tx1"/>
              </a:solidFill>
            </a:endParaRPr>
          </a:p>
        </p:txBody>
      </p:sp>
      <p:sp>
        <p:nvSpPr>
          <p:cNvPr id="6" name="正方形/長方形 5"/>
          <p:cNvSpPr/>
          <p:nvPr/>
        </p:nvSpPr>
        <p:spPr>
          <a:xfrm>
            <a:off x="1524001" y="4433455"/>
            <a:ext cx="1759526" cy="471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smtClean="0">
                <a:solidFill>
                  <a:schemeClr val="tx1"/>
                </a:solidFill>
              </a:rPr>
              <a:t>懸念事項</a:t>
            </a:r>
            <a:endParaRPr kumimoji="1" lang="ja-JP" altLang="en-US" b="1" spc="600" dirty="0">
              <a:solidFill>
                <a:schemeClr val="tx1"/>
              </a:solidFill>
            </a:endParaRPr>
          </a:p>
        </p:txBody>
      </p:sp>
      <p:sp>
        <p:nvSpPr>
          <p:cNvPr id="9" name="スライド番号プレースホルダー 8"/>
          <p:cNvSpPr>
            <a:spLocks noGrp="1"/>
          </p:cNvSpPr>
          <p:nvPr>
            <p:ph type="sldNum" sz="quarter" idx="12"/>
          </p:nvPr>
        </p:nvSpPr>
        <p:spPr/>
        <p:txBody>
          <a:bodyPr/>
          <a:lstStyle/>
          <a:p>
            <a:fld id="{F20D2EFD-BB4F-4187-A8A7-98AA16B8DD78}" type="slidenum">
              <a:rPr kumimoji="1" lang="ja-JP" altLang="en-US" smtClean="0"/>
              <a:t>8</a:t>
            </a:fld>
            <a:endParaRPr kumimoji="1" lang="ja-JP" altLang="en-US" dirty="0"/>
          </a:p>
        </p:txBody>
      </p:sp>
    </p:spTree>
    <p:extLst>
      <p:ext uri="{BB962C8B-B14F-4D97-AF65-F5344CB8AC3E}">
        <p14:creationId xmlns:p14="http://schemas.microsoft.com/office/powerpoint/2010/main" val="24282244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1805</TotalTime>
  <Words>4041</Words>
  <Application>Microsoft Office PowerPoint</Application>
  <PresentationFormat>ワイド画面</PresentationFormat>
  <Paragraphs>310</Paragraphs>
  <Slides>42</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42</vt:i4>
      </vt:variant>
    </vt:vector>
  </HeadingPairs>
  <TitlesOfParts>
    <vt:vector size="48" baseType="lpstr">
      <vt:lpstr>ＭＳ Ｐゴシック</vt:lpstr>
      <vt:lpstr>ＭＳ Ｐ明朝</vt:lpstr>
      <vt:lpstr>游ゴシック</vt:lpstr>
      <vt:lpstr>Arial</vt:lpstr>
      <vt:lpstr>Garamond</vt:lpstr>
      <vt:lpstr>オーガニック</vt:lpstr>
      <vt:lpstr>居宅介護支援事業者向け集団指導</vt:lpstr>
      <vt:lpstr>目　次</vt:lpstr>
      <vt:lpstr>居宅サービス計画作成のポイント ～ 実地指導編 ～</vt:lpstr>
      <vt:lpstr>居宅サービス計画等への記載</vt:lpstr>
      <vt:lpstr>アセスメントシートへの記載</vt:lpstr>
      <vt:lpstr>アセスメントシートへの記載</vt:lpstr>
      <vt:lpstr>アセスメントシートへの記載</vt:lpstr>
      <vt:lpstr>アセスメントシートへの記載</vt:lpstr>
      <vt:lpstr>福祉用具貸与の必要性と 継続利用の検証に関する記載</vt:lpstr>
      <vt:lpstr>福祉用具貸与の必要性と 継続利用の検証に関する記載</vt:lpstr>
      <vt:lpstr>福祉用具貸与の必要性と 継続利用の検証に関する記載</vt:lpstr>
      <vt:lpstr>福祉用具貸与の必要性と 継続利用の検証に関する記載</vt:lpstr>
      <vt:lpstr>居宅介護支援経過への記載</vt:lpstr>
      <vt:lpstr>居宅介護支援経過への記載</vt:lpstr>
      <vt:lpstr>居宅介護支援経過への記載</vt:lpstr>
      <vt:lpstr>居宅介護支援経過への記載</vt:lpstr>
      <vt:lpstr>居宅介護支援経過への記載</vt:lpstr>
      <vt:lpstr>サービス担当者会議の開催状況</vt:lpstr>
      <vt:lpstr>担当者の召集状況</vt:lpstr>
      <vt:lpstr>担当者の召集状況</vt:lpstr>
      <vt:lpstr>担当者の召集状況</vt:lpstr>
      <vt:lpstr>担当者の召集状況</vt:lpstr>
      <vt:lpstr>サービス担当者会議の要点の記載</vt:lpstr>
      <vt:lpstr>サービス担当者会議の要点の記載</vt:lpstr>
      <vt:lpstr>サービス担当者会議の要点の記載</vt:lpstr>
      <vt:lpstr>サービス担当者会議の要点の記載</vt:lpstr>
      <vt:lpstr>担当者間での情報連携</vt:lpstr>
      <vt:lpstr>サービス提供事業者間での情報連携</vt:lpstr>
      <vt:lpstr>サービス提供事業者間での情報連携</vt:lpstr>
      <vt:lpstr>サービス提供事業者間での情報連携</vt:lpstr>
      <vt:lpstr>医療との情報連携</vt:lpstr>
      <vt:lpstr>医療との情報連携</vt:lpstr>
      <vt:lpstr>医療との情報連携</vt:lpstr>
      <vt:lpstr>居宅サービス計画作成のポイント ～ ケアプランチェック編 ～</vt:lpstr>
      <vt:lpstr>従来の抽出要件に関する改善状況</vt:lpstr>
      <vt:lpstr>従来の抽出要件に関する改善状況</vt:lpstr>
      <vt:lpstr>退院退所加算の現状</vt:lpstr>
      <vt:lpstr>退院退所加算の現状</vt:lpstr>
      <vt:lpstr>退院退所加算の現状</vt:lpstr>
      <vt:lpstr>退院退所加算の現状</vt:lpstr>
      <vt:lpstr>加算算定のポイント</vt:lpstr>
      <vt:lpstr>最後に</vt:lpstr>
    </vt:vector>
  </TitlesOfParts>
  <Company>五條市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居宅介護支援事業者向け集団指導</dc:title>
  <dc:creator>G18033</dc:creator>
  <cp:lastModifiedBy>G18033</cp:lastModifiedBy>
  <cp:revision>120</cp:revision>
  <cp:lastPrinted>2021-12-14T08:06:52Z</cp:lastPrinted>
  <dcterms:created xsi:type="dcterms:W3CDTF">2021-09-27T05:51:14Z</dcterms:created>
  <dcterms:modified xsi:type="dcterms:W3CDTF">2021-12-14T08:07:51Z</dcterms:modified>
</cp:coreProperties>
</file>