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66" r:id="rId12"/>
    <p:sldId id="297" r:id="rId13"/>
    <p:sldId id="277" r:id="rId14"/>
    <p:sldId id="278" r:id="rId15"/>
    <p:sldId id="279" r:id="rId16"/>
    <p:sldId id="276" r:id="rId17"/>
    <p:sldId id="280" r:id="rId18"/>
    <p:sldId id="281" r:id="rId19"/>
    <p:sldId id="267" r:id="rId20"/>
    <p:sldId id="268" r:id="rId21"/>
    <p:sldId id="269" r:id="rId22"/>
    <p:sldId id="298" r:id="rId23"/>
    <p:sldId id="299" r:id="rId24"/>
    <p:sldId id="301" r:id="rId25"/>
    <p:sldId id="286" r:id="rId26"/>
    <p:sldId id="287" r:id="rId27"/>
    <p:sldId id="288" r:id="rId28"/>
    <p:sldId id="289" r:id="rId29"/>
    <p:sldId id="271" r:id="rId30"/>
    <p:sldId id="272" r:id="rId31"/>
    <p:sldId id="273" r:id="rId32"/>
    <p:sldId id="290" r:id="rId33"/>
    <p:sldId id="291" r:id="rId34"/>
    <p:sldId id="292" r:id="rId35"/>
    <p:sldId id="282" r:id="rId36"/>
    <p:sldId id="283" r:id="rId37"/>
    <p:sldId id="284" r:id="rId38"/>
    <p:sldId id="285" r:id="rId39"/>
    <p:sldId id="293" r:id="rId40"/>
    <p:sldId id="300" r:id="rId41"/>
    <p:sldId id="294" r:id="rId42"/>
    <p:sldId id="295" r:id="rId43"/>
    <p:sldId id="296" r:id="rId44"/>
  </p:sldIdLst>
  <p:sldSz cx="12192000" cy="6858000"/>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18033" initials="G" lastIdx="1" clrIdx="0">
    <p:extLst>
      <p:ext uri="{19B8F6BF-5375-455C-9EA6-DF929625EA0E}">
        <p15:presenceInfo xmlns:p15="http://schemas.microsoft.com/office/powerpoint/2012/main" userId="G18033"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333" autoAdjust="0"/>
  </p:normalViewPr>
  <p:slideViewPr>
    <p:cSldViewPr snapToGrid="0">
      <p:cViewPr varScale="1">
        <p:scale>
          <a:sx n="65" d="100"/>
          <a:sy n="65" d="100"/>
        </p:scale>
        <p:origin x="8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訪問介護</c:v>
                </c:pt>
              </c:strCache>
            </c:strRef>
          </c:tx>
          <c:spPr>
            <a:solidFill>
              <a:schemeClr val="tx1">
                <a:lumMod val="95000"/>
                <a:lumOff val="5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3-08B9-46B1-ACB0-F092343A14BA}"/>
                </c:ext>
              </c:extLst>
            </c:dLbl>
            <c:dLbl>
              <c:idx val="1"/>
              <c:layout>
                <c:manualLayout>
                  <c:x val="0.16427205543066561"/>
                  <c:y val="-6.7674020813757896E-2"/>
                </c:manualLayout>
              </c:layout>
              <c:tx>
                <c:rich>
                  <a:bodyPr rot="0" spcFirstLastPara="1" vertOverflow="clip" horzOverflow="clip" vert="horz" wrap="square" lIns="38100" tIns="19050" rIns="38100" bIns="19050" anchor="ctr" anchorCtr="1">
                    <a:spAutoFit/>
                  </a:bodyPr>
                  <a:lstStyle/>
                  <a:p>
                    <a:pPr>
                      <a:defRPr sz="800" b="0" i="0" u="none" strike="noStrike" kern="1200" baseline="0">
                        <a:solidFill>
                          <a:schemeClr val="dk1">
                            <a:lumMod val="65000"/>
                            <a:lumOff val="35000"/>
                          </a:schemeClr>
                        </a:solidFill>
                        <a:latin typeface="+mn-lt"/>
                        <a:ea typeface="+mn-ea"/>
                        <a:cs typeface="+mn-cs"/>
                      </a:defRPr>
                    </a:pPr>
                    <a:r>
                      <a:rPr lang="ja-JP" altLang="en-US" sz="800" dirty="0" smtClean="0"/>
                      <a:t>訪問介護</a:t>
                    </a:r>
                  </a:p>
                  <a:p>
                    <a:pPr>
                      <a:defRPr sz="800"/>
                    </a:pPr>
                    <a:r>
                      <a:rPr lang="ja-JP" altLang="en-US" sz="800" baseline="0" dirty="0" smtClean="0"/>
                      <a:t> </a:t>
                    </a:r>
                    <a:r>
                      <a:rPr lang="en-US" altLang="ja-JP" sz="800" baseline="0" dirty="0" smtClean="0"/>
                      <a:t>60</a:t>
                    </a:r>
                    <a:r>
                      <a:rPr lang="ja-JP" altLang="en-US" sz="800" baseline="0" dirty="0" smtClean="0"/>
                      <a:t>％</a:t>
                    </a:r>
                  </a:p>
                </c:rich>
              </c:tx>
              <c:spPr>
                <a:solidFill>
                  <a:prstClr val="white"/>
                </a:solidFill>
                <a:ln w="9525" cap="flat" cmpd="sng" algn="ctr">
                  <a:solidFill>
                    <a:prstClr val="black">
                      <a:lumMod val="25000"/>
                      <a:lumOff val="75000"/>
                    </a:prst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8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84769"/>
                        <a:gd name="adj2" fmla="val 67471"/>
                      </a:avLst>
                    </a:prstGeom>
                    <a:noFill/>
                    <a:ln>
                      <a:noFill/>
                    </a:ln>
                  </c15:spPr>
                  <c15:layout/>
                </c:ext>
                <c:ext xmlns:c16="http://schemas.microsoft.com/office/drawing/2014/chart" uri="{C3380CC4-5D6E-409C-BE32-E72D297353CC}">
                  <c16:uniqueId val="{00000007-08B9-46B1-ACB0-F092343A14BA}"/>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8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Sheet1!$A$2:$A$3</c:f>
              <c:strCache>
                <c:ptCount val="2"/>
                <c:pt idx="0">
                  <c:v>①の要件</c:v>
                </c:pt>
                <c:pt idx="1">
                  <c:v>②の要件</c:v>
                </c:pt>
              </c:strCache>
            </c:strRef>
          </c:cat>
          <c:val>
            <c:numRef>
              <c:f>Sheet1!$B$2:$B$3</c:f>
              <c:numCache>
                <c:formatCode>0%</c:formatCode>
                <c:ptCount val="2"/>
                <c:pt idx="0" formatCode="General">
                  <c:v>0</c:v>
                </c:pt>
                <c:pt idx="1">
                  <c:v>0.42</c:v>
                </c:pt>
              </c:numCache>
            </c:numRef>
          </c:val>
          <c:extLst>
            <c:ext xmlns:c16="http://schemas.microsoft.com/office/drawing/2014/chart" uri="{C3380CC4-5D6E-409C-BE32-E72D297353CC}">
              <c16:uniqueId val="{00000000-08B9-46B1-ACB0-F092343A14BA}"/>
            </c:ext>
          </c:extLst>
        </c:ser>
        <c:ser>
          <c:idx val="1"/>
          <c:order val="1"/>
          <c:tx>
            <c:strRef>
              <c:f>Sheet1!$C$1</c:f>
              <c:strCache>
                <c:ptCount val="1"/>
                <c:pt idx="0">
                  <c:v>居宅サービス</c:v>
                </c:pt>
              </c:strCache>
            </c:strRef>
          </c:tx>
          <c:spPr>
            <a:solidFill>
              <a:schemeClr val="accent2">
                <a:lumMod val="75000"/>
              </a:schemeClr>
            </a:solidFill>
            <a:ln>
              <a:noFill/>
            </a:ln>
            <a:effectLst/>
          </c:spPr>
          <c:invertIfNegative val="0"/>
          <c:dLbls>
            <c:dLbl>
              <c:idx val="0"/>
              <c:layout>
                <c:manualLayout>
                  <c:x val="0.204501946556543"/>
                  <c:y val="-7.8953024282717596E-2"/>
                </c:manualLayout>
              </c:layout>
              <c:tx>
                <c:rich>
                  <a:bodyPr rot="0" spcFirstLastPara="1" vertOverflow="clip" horzOverflow="clip" vert="horz" wrap="square" lIns="38100" tIns="19050" rIns="38100" bIns="19050" anchor="ctr" anchorCtr="1">
                    <a:spAutoFit/>
                  </a:bodyPr>
                  <a:lstStyle/>
                  <a:p>
                    <a:pPr>
                      <a:defRPr sz="800" b="0" i="0" u="none" strike="noStrike" kern="1200" baseline="0">
                        <a:solidFill>
                          <a:schemeClr val="dk1">
                            <a:lumMod val="65000"/>
                            <a:lumOff val="35000"/>
                          </a:schemeClr>
                        </a:solidFill>
                        <a:latin typeface="+mn-lt"/>
                        <a:ea typeface="+mn-ea"/>
                        <a:cs typeface="+mn-cs"/>
                      </a:defRPr>
                    </a:pPr>
                    <a:r>
                      <a:rPr lang="ja-JP" altLang="en-US" sz="800" smtClean="0"/>
                      <a:t>居宅サービス</a:t>
                    </a:r>
                    <a:endParaRPr lang="ja-JP" altLang="en-US" sz="800" baseline="0" smtClean="0"/>
                  </a:p>
                  <a:p>
                    <a:pPr>
                      <a:defRPr sz="800"/>
                    </a:pPr>
                    <a:r>
                      <a:rPr lang="ja-JP" altLang="en-US" sz="800" baseline="0" smtClean="0"/>
                      <a:t> </a:t>
                    </a:r>
                    <a:fld id="{A3B96CBF-F7C7-4FFA-857C-DDE172295ED8}" type="VALUE">
                      <a:rPr lang="en-US" altLang="ja-JP" sz="800" baseline="0"/>
                      <a:pPr>
                        <a:defRPr sz="800"/>
                      </a:pPr>
                      <a:t>[値]</a:t>
                    </a:fld>
                    <a:endParaRPr lang="ja-JP" altLang="en-US" sz="800" baseline="0" smtClean="0"/>
                  </a:p>
                </c:rich>
              </c:tx>
              <c:spPr>
                <a:solidFill>
                  <a:prstClr val="white"/>
                </a:solidFill>
                <a:ln w="9525" cap="flat" cmpd="sng" algn="ctr">
                  <a:solidFill>
                    <a:prstClr val="black">
                      <a:lumMod val="25000"/>
                      <a:lumOff val="75000"/>
                    </a:prst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8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82769"/>
                        <a:gd name="adj2" fmla="val 66480"/>
                      </a:avLst>
                    </a:prstGeom>
                    <a:noFill/>
                    <a:ln>
                      <a:noFill/>
                    </a:ln>
                  </c15:spPr>
                  <c15:layout/>
                  <c15:dlblFieldTable/>
                  <c15:showDataLabelsRange val="0"/>
                </c:ext>
                <c:ext xmlns:c16="http://schemas.microsoft.com/office/drawing/2014/chart" uri="{C3380CC4-5D6E-409C-BE32-E72D297353CC}">
                  <c16:uniqueId val="{00000006-08B9-46B1-ACB0-F092343A14BA}"/>
                </c:ext>
              </c:extLst>
            </c:dLbl>
            <c:dLbl>
              <c:idx val="1"/>
              <c:layout>
                <c:manualLayout>
                  <c:x val="0.14415710986772695"/>
                  <c:y val="-0.1748245537688746"/>
                </c:manualLayout>
              </c:layout>
              <c:tx>
                <c:rich>
                  <a:bodyPr rot="0" spcFirstLastPara="1" vertOverflow="clip" horzOverflow="clip" vert="horz" wrap="square" lIns="38100" tIns="19050" rIns="38100" bIns="19050" anchor="ctr" anchorCtr="1">
                    <a:spAutoFit/>
                  </a:bodyPr>
                  <a:lstStyle/>
                  <a:p>
                    <a:pPr>
                      <a:defRPr sz="800" b="0" i="0" u="none" strike="noStrike" kern="1200" baseline="0">
                        <a:solidFill>
                          <a:schemeClr val="dk1">
                            <a:lumMod val="65000"/>
                            <a:lumOff val="35000"/>
                          </a:schemeClr>
                        </a:solidFill>
                        <a:latin typeface="+mn-lt"/>
                        <a:ea typeface="+mn-ea"/>
                        <a:cs typeface="+mn-cs"/>
                      </a:defRPr>
                    </a:pPr>
                    <a:r>
                      <a:rPr lang="ja-JP" altLang="en-US" sz="800" dirty="0" smtClean="0"/>
                      <a:t>居宅サービス</a:t>
                    </a:r>
                    <a:endParaRPr lang="ja-JP" altLang="en-US" sz="800" dirty="0"/>
                  </a:p>
                </c:rich>
              </c:tx>
              <c:spPr>
                <a:solidFill>
                  <a:prstClr val="white"/>
                </a:solidFill>
                <a:ln w="9525" cap="flat" cmpd="sng" algn="ctr">
                  <a:solidFill>
                    <a:prstClr val="black">
                      <a:lumMod val="25000"/>
                      <a:lumOff val="75000"/>
                    </a:prst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8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54600"/>
                        <a:gd name="adj2" fmla="val 151479"/>
                      </a:avLst>
                    </a:prstGeom>
                    <a:noFill/>
                    <a:ln>
                      <a:noFill/>
                    </a:ln>
                  </c15:spPr>
                  <c15:layout/>
                </c:ext>
                <c:ext xmlns:c16="http://schemas.microsoft.com/office/drawing/2014/chart" uri="{C3380CC4-5D6E-409C-BE32-E72D297353CC}">
                  <c16:uniqueId val="{00000005-08B9-46B1-ACB0-F092343A14BA}"/>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8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Sheet1!$A$2:$A$3</c:f>
              <c:strCache>
                <c:ptCount val="2"/>
                <c:pt idx="0">
                  <c:v>①の要件</c:v>
                </c:pt>
                <c:pt idx="1">
                  <c:v>②の要件</c:v>
                </c:pt>
              </c:strCache>
            </c:strRef>
          </c:cat>
          <c:val>
            <c:numRef>
              <c:f>Sheet1!$C$2:$C$3</c:f>
              <c:numCache>
                <c:formatCode>0%</c:formatCode>
                <c:ptCount val="2"/>
                <c:pt idx="0">
                  <c:v>0.7</c:v>
                </c:pt>
                <c:pt idx="1">
                  <c:v>0.28000000000000003</c:v>
                </c:pt>
              </c:numCache>
            </c:numRef>
          </c:val>
          <c:extLst>
            <c:ext xmlns:c16="http://schemas.microsoft.com/office/drawing/2014/chart" uri="{C3380CC4-5D6E-409C-BE32-E72D297353CC}">
              <c16:uniqueId val="{00000001-08B9-46B1-ACB0-F092343A14BA}"/>
            </c:ext>
          </c:extLst>
        </c:ser>
        <c:ser>
          <c:idx val="2"/>
          <c:order val="2"/>
          <c:tx>
            <c:strRef>
              <c:f>Sheet1!$D$1</c:f>
              <c:strCache>
                <c:ptCount val="1"/>
                <c:pt idx="0">
                  <c:v>区分支給限度基準額</c:v>
                </c:pt>
              </c:strCache>
            </c:strRef>
          </c:tx>
          <c:spPr>
            <a:solidFill>
              <a:schemeClr val="bg1">
                <a:lumMod val="85000"/>
              </a:schemeClr>
            </a:solidFill>
            <a:ln>
              <a:noFill/>
            </a:ln>
            <a:effectLst/>
          </c:spPr>
          <c:invertIfNegative val="0"/>
          <c:dLbls>
            <c:dLbl>
              <c:idx val="0"/>
              <c:layout>
                <c:manualLayout>
                  <c:x val="0.23970323327951742"/>
                  <c:y val="-3.3836566351624277E-2"/>
                </c:manualLayout>
              </c:layout>
              <c:tx>
                <c:rich>
                  <a:bodyPr rot="0" spcFirstLastPara="1" vertOverflow="clip" horzOverflow="clip" vert="horz" wrap="square" lIns="38100" tIns="19050" rIns="38100" bIns="19050" anchor="ctr" anchorCtr="1">
                    <a:noAutofit/>
                  </a:bodyPr>
                  <a:lstStyle/>
                  <a:p>
                    <a:pPr>
                      <a:defRPr sz="800" b="0" i="0" u="none" strike="noStrike" kern="1200" baseline="0">
                        <a:solidFill>
                          <a:schemeClr val="dk1">
                            <a:lumMod val="65000"/>
                            <a:lumOff val="35000"/>
                          </a:schemeClr>
                        </a:solidFill>
                        <a:latin typeface="+mn-lt"/>
                        <a:ea typeface="+mn-ea"/>
                        <a:cs typeface="+mn-cs"/>
                      </a:defRPr>
                    </a:pPr>
                    <a:r>
                      <a:rPr lang="zh-TW" altLang="en-US" sz="800" dirty="0" smtClean="0"/>
                      <a:t>区分支給限度基準額</a:t>
                    </a:r>
                    <a:endParaRPr lang="zh-TW" altLang="en-US" sz="800" dirty="0"/>
                  </a:p>
                </c:rich>
              </c:tx>
              <c:spPr>
                <a:xfrm>
                  <a:off x="1648299" y="226896"/>
                  <a:ext cx="933920" cy="202209"/>
                </a:xfrm>
                <a:solidFill>
                  <a:prstClr val="white"/>
                </a:solidFill>
                <a:ln w="9525" cap="flat" cmpd="sng" algn="ctr">
                  <a:solidFill>
                    <a:prstClr val="black">
                      <a:lumMod val="25000"/>
                      <a:lumOff val="75000"/>
                    </a:prstClr>
                  </a:solidFill>
                  <a:prstDash val="solid"/>
                  <a:round/>
                  <a:headEnd type="none" w="med" len="med"/>
                  <a:tailEnd type="none" w="med" len="med"/>
                </a:ln>
                <a:effectLst/>
              </c:spPr>
              <c:txPr>
                <a:bodyPr rot="0" spcFirstLastPara="1" vertOverflow="clip" horzOverflow="clip" vert="horz" wrap="square" lIns="38100" tIns="19050" rIns="38100" bIns="19050" anchor="ctr" anchorCtr="1">
                  <a:noAutofit/>
                </a:bodyPr>
                <a:lstStyle/>
                <a:p>
                  <a:pPr>
                    <a:defRPr sz="8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73163"/>
                        <a:gd name="adj2" fmla="val 52695"/>
                      </a:avLst>
                    </a:prstGeom>
                    <a:noFill/>
                    <a:ln>
                      <a:noFill/>
                    </a:ln>
                  </c15:spPr>
                  <c15:layout>
                    <c:manualLayout>
                      <c:w val="0.26329487031931548"/>
                      <c:h val="8.9792413049540581E-2"/>
                    </c:manualLayout>
                  </c15:layout>
                </c:ext>
                <c:ext xmlns:c16="http://schemas.microsoft.com/office/drawing/2014/chart" uri="{C3380CC4-5D6E-409C-BE32-E72D297353CC}">
                  <c16:uniqueId val="{00000004-08B9-46B1-ACB0-F092343A14BA}"/>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8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Sheet1!$A$2:$A$3</c:f>
              <c:strCache>
                <c:ptCount val="2"/>
                <c:pt idx="0">
                  <c:v>①の要件</c:v>
                </c:pt>
                <c:pt idx="1">
                  <c:v>②の要件</c:v>
                </c:pt>
              </c:strCache>
            </c:strRef>
          </c:cat>
          <c:val>
            <c:numRef>
              <c:f>Sheet1!$D$2:$D$3</c:f>
              <c:numCache>
                <c:formatCode>General</c:formatCode>
                <c:ptCount val="2"/>
                <c:pt idx="0" formatCode="0%">
                  <c:v>0.3</c:v>
                </c:pt>
              </c:numCache>
            </c:numRef>
          </c:val>
          <c:extLst>
            <c:ext xmlns:c16="http://schemas.microsoft.com/office/drawing/2014/chart" uri="{C3380CC4-5D6E-409C-BE32-E72D297353CC}">
              <c16:uniqueId val="{00000002-08B9-46B1-ACB0-F092343A14BA}"/>
            </c:ext>
          </c:extLst>
        </c:ser>
        <c:dLbls>
          <c:showLegendKey val="0"/>
          <c:showVal val="0"/>
          <c:showCatName val="0"/>
          <c:showSerName val="0"/>
          <c:showPercent val="0"/>
          <c:showBubbleSize val="0"/>
        </c:dLbls>
        <c:gapWidth val="150"/>
        <c:overlap val="100"/>
        <c:axId val="523172656"/>
        <c:axId val="523166752"/>
      </c:barChart>
      <c:catAx>
        <c:axId val="523172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23166752"/>
        <c:crosses val="autoZero"/>
        <c:auto val="1"/>
        <c:lblAlgn val="ctr"/>
        <c:lblOffset val="100"/>
        <c:noMultiLvlLbl val="0"/>
      </c:catAx>
      <c:valAx>
        <c:axId val="52316675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ja-JP"/>
          </a:p>
        </c:txPr>
        <c:crossAx val="523172656"/>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DB7EF3-8F63-4359-876B-361B9E6E0EF0}" type="doc">
      <dgm:prSet loTypeId="urn:microsoft.com/office/officeart/2008/layout/HorizontalMultiLevelHierarchy" loCatId="hierarchy" qsTypeId="urn:microsoft.com/office/officeart/2005/8/quickstyle/3d4" qsCatId="3D" csTypeId="urn:microsoft.com/office/officeart/2005/8/colors/accent1_2" csCatId="accent1" phldr="1"/>
      <dgm:spPr/>
      <dgm:t>
        <a:bodyPr/>
        <a:lstStyle/>
        <a:p>
          <a:endParaRPr kumimoji="1" lang="ja-JP" altLang="en-US"/>
        </a:p>
      </dgm:t>
    </dgm:pt>
    <dgm:pt modelId="{79C88442-1EB8-43AE-930B-C4FB2658852B}">
      <dgm:prSet phldrT="[テキスト]"/>
      <dgm:spPr>
        <a:solidFill>
          <a:schemeClr val="accent1">
            <a:lumMod val="40000"/>
            <a:lumOff val="60000"/>
          </a:schemeClr>
        </a:solidFill>
      </dgm:spPr>
      <dgm:t>
        <a:bodyPr vert="vert"/>
        <a:lstStyle/>
        <a:p>
          <a:r>
            <a:rPr kumimoji="1" lang="ja-JP" altLang="en-US" dirty="0" smtClean="0">
              <a:solidFill>
                <a:schemeClr val="tx1"/>
              </a:solidFill>
              <a:effectLst>
                <a:outerShdw blurRad="50800" dist="38100" dir="5400000" algn="t" rotWithShape="0">
                  <a:prstClr val="black">
                    <a:alpha val="40000"/>
                  </a:prstClr>
                </a:outerShdw>
              </a:effectLst>
            </a:rPr>
            <a:t>感染症対策</a:t>
          </a:r>
          <a:endParaRPr kumimoji="1" lang="ja-JP" altLang="en-US" dirty="0">
            <a:solidFill>
              <a:schemeClr val="tx1"/>
            </a:solidFill>
            <a:effectLst>
              <a:outerShdw blurRad="50800" dist="38100" dir="5400000" algn="t" rotWithShape="0">
                <a:prstClr val="black">
                  <a:alpha val="40000"/>
                </a:prstClr>
              </a:outerShdw>
            </a:effectLst>
          </a:endParaRPr>
        </a:p>
      </dgm:t>
    </dgm:pt>
    <dgm:pt modelId="{EA36830D-2835-47DA-9643-C2336BA61E84}" type="parTrans" cxnId="{3E28DDB4-199A-45C8-9825-64730C37556F}">
      <dgm:prSet/>
      <dgm:spPr/>
      <dgm:t>
        <a:bodyPr/>
        <a:lstStyle/>
        <a:p>
          <a:endParaRPr kumimoji="1" lang="ja-JP" altLang="en-US"/>
        </a:p>
      </dgm:t>
    </dgm:pt>
    <dgm:pt modelId="{4F9ABF8E-0C43-4464-8AF4-17526FDD135A}" type="sibTrans" cxnId="{3E28DDB4-199A-45C8-9825-64730C37556F}">
      <dgm:prSet/>
      <dgm:spPr/>
      <dgm:t>
        <a:bodyPr/>
        <a:lstStyle/>
        <a:p>
          <a:endParaRPr kumimoji="1" lang="ja-JP" altLang="en-US"/>
        </a:p>
      </dgm:t>
    </dgm:pt>
    <dgm:pt modelId="{D500CBEE-2342-46FA-A025-32FD9DE4799F}">
      <dgm:prSet phldrT="[テキスト]" custT="1"/>
      <dgm:spPr>
        <a:solidFill>
          <a:schemeClr val="accent1">
            <a:lumMod val="40000"/>
            <a:lumOff val="60000"/>
          </a:schemeClr>
        </a:solidFill>
      </dgm:spPr>
      <dgm:t>
        <a:bodyPr/>
        <a:lstStyle/>
        <a:p>
          <a:r>
            <a:rPr kumimoji="1" lang="ja-JP" altLang="en-US" sz="1800" dirty="0" smtClean="0">
              <a:solidFill>
                <a:schemeClr val="tx1"/>
              </a:solidFill>
              <a:effectLst>
                <a:outerShdw blurRad="50800" dist="38100" dir="5400000" algn="t" rotWithShape="0">
                  <a:prstClr val="black">
                    <a:alpha val="40000"/>
                  </a:prstClr>
                </a:outerShdw>
              </a:effectLst>
            </a:rPr>
            <a:t>委員会の開催（概ね</a:t>
          </a:r>
          <a:r>
            <a:rPr kumimoji="1" lang="en-US" altLang="ja-JP" sz="1800" dirty="0" smtClean="0">
              <a:solidFill>
                <a:schemeClr val="tx1"/>
              </a:solidFill>
              <a:effectLst>
                <a:outerShdw blurRad="50800" dist="38100" dir="5400000" algn="t" rotWithShape="0">
                  <a:prstClr val="black">
                    <a:alpha val="40000"/>
                  </a:prstClr>
                </a:outerShdw>
              </a:effectLst>
            </a:rPr>
            <a:t>6</a:t>
          </a:r>
          <a:r>
            <a:rPr kumimoji="1" lang="ja-JP" altLang="en-US" sz="1800" dirty="0" smtClean="0">
              <a:solidFill>
                <a:schemeClr val="tx1"/>
              </a:solidFill>
              <a:effectLst>
                <a:outerShdw blurRad="50800" dist="38100" dir="5400000" algn="t" rotWithShape="0">
                  <a:prstClr val="black">
                    <a:alpha val="40000"/>
                  </a:prstClr>
                </a:outerShdw>
              </a:effectLst>
            </a:rPr>
            <a:t>ヶ月に</a:t>
          </a:r>
          <a:r>
            <a:rPr kumimoji="1" lang="en-US" altLang="ja-JP" sz="1800" dirty="0" smtClean="0">
              <a:solidFill>
                <a:schemeClr val="tx1"/>
              </a:solidFill>
              <a:effectLst>
                <a:outerShdw blurRad="50800" dist="38100" dir="5400000" algn="t" rotWithShape="0">
                  <a:prstClr val="black">
                    <a:alpha val="40000"/>
                  </a:prstClr>
                </a:outerShdw>
              </a:effectLst>
            </a:rPr>
            <a:t>1</a:t>
          </a:r>
          <a:r>
            <a:rPr kumimoji="1" lang="ja-JP" altLang="en-US" sz="1800" dirty="0" smtClean="0">
              <a:solidFill>
                <a:schemeClr val="tx1"/>
              </a:solidFill>
              <a:effectLst>
                <a:outerShdw blurRad="50800" dist="38100" dir="5400000" algn="t" rotWithShape="0">
                  <a:prstClr val="black">
                    <a:alpha val="40000"/>
                  </a:prstClr>
                </a:outerShdw>
              </a:effectLst>
            </a:rPr>
            <a:t>回以上）</a:t>
          </a:r>
          <a:endParaRPr kumimoji="1" lang="ja-JP" altLang="en-US" sz="1800" dirty="0">
            <a:solidFill>
              <a:schemeClr val="tx1"/>
            </a:solidFill>
            <a:effectLst>
              <a:outerShdw blurRad="50800" dist="38100" dir="5400000" algn="t" rotWithShape="0">
                <a:prstClr val="black">
                  <a:alpha val="40000"/>
                </a:prstClr>
              </a:outerShdw>
            </a:effectLst>
          </a:endParaRPr>
        </a:p>
      </dgm:t>
    </dgm:pt>
    <dgm:pt modelId="{F8F108AE-E618-4E87-AC8F-A0AD47A252C1}" type="parTrans" cxnId="{E7EA7310-6C04-421D-8A37-D56E34E602D5}">
      <dgm:prSet/>
      <dgm:spPr/>
      <dgm:t>
        <a:bodyPr/>
        <a:lstStyle/>
        <a:p>
          <a:endParaRPr kumimoji="1" lang="ja-JP" altLang="en-US"/>
        </a:p>
      </dgm:t>
    </dgm:pt>
    <dgm:pt modelId="{EA6064D0-B26A-4846-9DF4-3CD5278BE9D2}" type="sibTrans" cxnId="{E7EA7310-6C04-421D-8A37-D56E34E602D5}">
      <dgm:prSet/>
      <dgm:spPr/>
      <dgm:t>
        <a:bodyPr/>
        <a:lstStyle/>
        <a:p>
          <a:endParaRPr kumimoji="1" lang="ja-JP" altLang="en-US"/>
        </a:p>
      </dgm:t>
    </dgm:pt>
    <dgm:pt modelId="{96B61077-C57E-44AF-BF29-76BCF9D2C0B9}">
      <dgm:prSet phldrT="[テキスト]" custT="1"/>
      <dgm:spPr>
        <a:solidFill>
          <a:schemeClr val="accent1">
            <a:lumMod val="40000"/>
            <a:lumOff val="60000"/>
          </a:schemeClr>
        </a:solidFill>
      </dgm:spPr>
      <dgm:t>
        <a:bodyPr/>
        <a:lstStyle/>
        <a:p>
          <a:pPr algn="ctr"/>
          <a:r>
            <a:rPr kumimoji="1" lang="ja-JP" altLang="en-US" sz="1800" dirty="0" smtClean="0">
              <a:solidFill>
                <a:schemeClr val="tx1"/>
              </a:solidFill>
              <a:effectLst>
                <a:outerShdw blurRad="50800" dist="38100" dir="5400000" algn="t" rotWithShape="0">
                  <a:prstClr val="black">
                    <a:alpha val="40000"/>
                  </a:prstClr>
                </a:outerShdw>
              </a:effectLst>
            </a:rPr>
            <a:t>感染症予防及びまん延防止の指針整備</a:t>
          </a:r>
          <a:endParaRPr kumimoji="1" lang="ja-JP" altLang="en-US" sz="1800" dirty="0">
            <a:solidFill>
              <a:schemeClr val="tx1"/>
            </a:solidFill>
            <a:effectLst>
              <a:outerShdw blurRad="50800" dist="38100" dir="5400000" algn="t" rotWithShape="0">
                <a:prstClr val="black">
                  <a:alpha val="40000"/>
                </a:prstClr>
              </a:outerShdw>
            </a:effectLst>
          </a:endParaRPr>
        </a:p>
      </dgm:t>
    </dgm:pt>
    <dgm:pt modelId="{ADD040F6-7AF8-47E2-B07F-95A0D0B3A06B}" type="parTrans" cxnId="{EF82CE2E-0690-4F52-BD5A-EEE5E28B045D}">
      <dgm:prSet/>
      <dgm:spPr/>
      <dgm:t>
        <a:bodyPr/>
        <a:lstStyle/>
        <a:p>
          <a:endParaRPr kumimoji="1" lang="ja-JP" altLang="en-US"/>
        </a:p>
      </dgm:t>
    </dgm:pt>
    <dgm:pt modelId="{BAFBBF97-7A44-4994-B9AA-C5E1FC270E47}" type="sibTrans" cxnId="{EF82CE2E-0690-4F52-BD5A-EEE5E28B045D}">
      <dgm:prSet/>
      <dgm:spPr/>
      <dgm:t>
        <a:bodyPr/>
        <a:lstStyle/>
        <a:p>
          <a:endParaRPr kumimoji="1" lang="ja-JP" altLang="en-US"/>
        </a:p>
      </dgm:t>
    </dgm:pt>
    <dgm:pt modelId="{F33A5A52-3D46-4525-BAAF-056A5AE12E9E}">
      <dgm:prSet phldrT="[テキスト]" custT="1"/>
      <dgm:spPr>
        <a:solidFill>
          <a:schemeClr val="accent1">
            <a:lumMod val="40000"/>
            <a:lumOff val="60000"/>
          </a:schemeClr>
        </a:solidFill>
      </dgm:spPr>
      <dgm:t>
        <a:bodyPr/>
        <a:lstStyle/>
        <a:p>
          <a:r>
            <a:rPr kumimoji="1" lang="ja-JP" altLang="en-US" sz="1800" dirty="0" smtClean="0">
              <a:solidFill>
                <a:schemeClr val="tx1"/>
              </a:solidFill>
              <a:effectLst>
                <a:outerShdw blurRad="50800" dist="38100" dir="5400000" algn="t" rotWithShape="0">
                  <a:prstClr val="black">
                    <a:alpha val="40000"/>
                  </a:prstClr>
                </a:outerShdw>
              </a:effectLst>
            </a:rPr>
            <a:t>研修及び訓練（シミュレーション）の実施（年１回以上）</a:t>
          </a:r>
          <a:endParaRPr kumimoji="1" lang="ja-JP" altLang="en-US" sz="1800" dirty="0">
            <a:solidFill>
              <a:schemeClr val="tx1"/>
            </a:solidFill>
            <a:effectLst>
              <a:outerShdw blurRad="50800" dist="38100" dir="5400000" algn="t" rotWithShape="0">
                <a:prstClr val="black">
                  <a:alpha val="40000"/>
                </a:prstClr>
              </a:outerShdw>
            </a:effectLst>
          </a:endParaRPr>
        </a:p>
      </dgm:t>
    </dgm:pt>
    <dgm:pt modelId="{2072C73C-2FE4-4EC9-87C6-DF2DAA2029E9}" type="parTrans" cxnId="{F0156F3C-038F-4E43-A6A4-B5F32806A9E2}">
      <dgm:prSet/>
      <dgm:spPr/>
      <dgm:t>
        <a:bodyPr/>
        <a:lstStyle/>
        <a:p>
          <a:endParaRPr kumimoji="1" lang="ja-JP" altLang="en-US"/>
        </a:p>
      </dgm:t>
    </dgm:pt>
    <dgm:pt modelId="{C560AAD5-A174-488C-BE79-ABF8DFDB6255}" type="sibTrans" cxnId="{F0156F3C-038F-4E43-A6A4-B5F32806A9E2}">
      <dgm:prSet/>
      <dgm:spPr/>
      <dgm:t>
        <a:bodyPr/>
        <a:lstStyle/>
        <a:p>
          <a:endParaRPr kumimoji="1" lang="ja-JP" altLang="en-US"/>
        </a:p>
      </dgm:t>
    </dgm:pt>
    <dgm:pt modelId="{2CFE3293-30E1-4FE9-A7F3-EFD6499802DD}" type="pres">
      <dgm:prSet presAssocID="{ADDB7EF3-8F63-4359-876B-361B9E6E0EF0}" presName="Name0" presStyleCnt="0">
        <dgm:presLayoutVars>
          <dgm:chPref val="1"/>
          <dgm:dir/>
          <dgm:animOne val="branch"/>
          <dgm:animLvl val="lvl"/>
          <dgm:resizeHandles val="exact"/>
        </dgm:presLayoutVars>
      </dgm:prSet>
      <dgm:spPr/>
      <dgm:t>
        <a:bodyPr/>
        <a:lstStyle/>
        <a:p>
          <a:endParaRPr kumimoji="1" lang="ja-JP" altLang="en-US"/>
        </a:p>
      </dgm:t>
    </dgm:pt>
    <dgm:pt modelId="{0E0CCE59-D266-4620-8DEB-89EDC23E5A0F}" type="pres">
      <dgm:prSet presAssocID="{79C88442-1EB8-43AE-930B-C4FB2658852B}" presName="root1" presStyleCnt="0"/>
      <dgm:spPr/>
    </dgm:pt>
    <dgm:pt modelId="{33EB353A-0545-43AD-B87D-55496ADEE0C8}" type="pres">
      <dgm:prSet presAssocID="{79C88442-1EB8-43AE-930B-C4FB2658852B}" presName="LevelOneTextNode" presStyleLbl="node0" presStyleIdx="0" presStyleCnt="1" custScaleY="74278">
        <dgm:presLayoutVars>
          <dgm:chPref val="3"/>
        </dgm:presLayoutVars>
      </dgm:prSet>
      <dgm:spPr/>
      <dgm:t>
        <a:bodyPr/>
        <a:lstStyle/>
        <a:p>
          <a:endParaRPr kumimoji="1" lang="ja-JP" altLang="en-US"/>
        </a:p>
      </dgm:t>
    </dgm:pt>
    <dgm:pt modelId="{4E488407-A941-4549-BAE4-34420E857CD0}" type="pres">
      <dgm:prSet presAssocID="{79C88442-1EB8-43AE-930B-C4FB2658852B}" presName="level2hierChild" presStyleCnt="0"/>
      <dgm:spPr/>
    </dgm:pt>
    <dgm:pt modelId="{6719C762-E474-4B44-AACF-7D71243216DD}" type="pres">
      <dgm:prSet presAssocID="{F8F108AE-E618-4E87-AC8F-A0AD47A252C1}" presName="conn2-1" presStyleLbl="parChTrans1D2" presStyleIdx="0" presStyleCnt="3"/>
      <dgm:spPr/>
      <dgm:t>
        <a:bodyPr/>
        <a:lstStyle/>
        <a:p>
          <a:endParaRPr kumimoji="1" lang="ja-JP" altLang="en-US"/>
        </a:p>
      </dgm:t>
    </dgm:pt>
    <dgm:pt modelId="{06ACD2EB-8D54-46D1-8CDB-81ECF1389842}" type="pres">
      <dgm:prSet presAssocID="{F8F108AE-E618-4E87-AC8F-A0AD47A252C1}" presName="connTx" presStyleLbl="parChTrans1D2" presStyleIdx="0" presStyleCnt="3"/>
      <dgm:spPr/>
      <dgm:t>
        <a:bodyPr/>
        <a:lstStyle/>
        <a:p>
          <a:endParaRPr kumimoji="1" lang="ja-JP" altLang="en-US"/>
        </a:p>
      </dgm:t>
    </dgm:pt>
    <dgm:pt modelId="{6EFDB8E2-F706-4DE9-91E0-A717FFAABE3E}" type="pres">
      <dgm:prSet presAssocID="{D500CBEE-2342-46FA-A025-32FD9DE4799F}" presName="root2" presStyleCnt="0"/>
      <dgm:spPr/>
    </dgm:pt>
    <dgm:pt modelId="{C034BED5-3792-45FF-B1DF-F4CAD272A7D9}" type="pres">
      <dgm:prSet presAssocID="{D500CBEE-2342-46FA-A025-32FD9DE4799F}" presName="LevelTwoTextNode" presStyleLbl="node2" presStyleIdx="0" presStyleCnt="3" custScaleX="356247">
        <dgm:presLayoutVars>
          <dgm:chPref val="3"/>
        </dgm:presLayoutVars>
      </dgm:prSet>
      <dgm:spPr/>
      <dgm:t>
        <a:bodyPr/>
        <a:lstStyle/>
        <a:p>
          <a:endParaRPr kumimoji="1" lang="ja-JP" altLang="en-US"/>
        </a:p>
      </dgm:t>
    </dgm:pt>
    <dgm:pt modelId="{0453886A-15E5-41E3-B30C-BEE9604B1AF3}" type="pres">
      <dgm:prSet presAssocID="{D500CBEE-2342-46FA-A025-32FD9DE4799F}" presName="level3hierChild" presStyleCnt="0"/>
      <dgm:spPr/>
    </dgm:pt>
    <dgm:pt modelId="{A30B105B-26CA-4596-8BFE-B12F8EC57C6C}" type="pres">
      <dgm:prSet presAssocID="{ADD040F6-7AF8-47E2-B07F-95A0D0B3A06B}" presName="conn2-1" presStyleLbl="parChTrans1D2" presStyleIdx="1" presStyleCnt="3"/>
      <dgm:spPr/>
      <dgm:t>
        <a:bodyPr/>
        <a:lstStyle/>
        <a:p>
          <a:endParaRPr kumimoji="1" lang="ja-JP" altLang="en-US"/>
        </a:p>
      </dgm:t>
    </dgm:pt>
    <dgm:pt modelId="{649BA502-217C-43FE-97C1-E8AEFD5076DE}" type="pres">
      <dgm:prSet presAssocID="{ADD040F6-7AF8-47E2-B07F-95A0D0B3A06B}" presName="connTx" presStyleLbl="parChTrans1D2" presStyleIdx="1" presStyleCnt="3"/>
      <dgm:spPr/>
      <dgm:t>
        <a:bodyPr/>
        <a:lstStyle/>
        <a:p>
          <a:endParaRPr kumimoji="1" lang="ja-JP" altLang="en-US"/>
        </a:p>
      </dgm:t>
    </dgm:pt>
    <dgm:pt modelId="{BCB009B2-F7BF-4EFC-9AC1-A68FED1AE8AF}" type="pres">
      <dgm:prSet presAssocID="{96B61077-C57E-44AF-BF29-76BCF9D2C0B9}" presName="root2" presStyleCnt="0"/>
      <dgm:spPr/>
    </dgm:pt>
    <dgm:pt modelId="{6D24D9F5-C4FB-4FDE-BF83-3EA045B6110E}" type="pres">
      <dgm:prSet presAssocID="{96B61077-C57E-44AF-BF29-76BCF9D2C0B9}" presName="LevelTwoTextNode" presStyleLbl="node2" presStyleIdx="1" presStyleCnt="3" custScaleX="356247">
        <dgm:presLayoutVars>
          <dgm:chPref val="3"/>
        </dgm:presLayoutVars>
      </dgm:prSet>
      <dgm:spPr/>
      <dgm:t>
        <a:bodyPr/>
        <a:lstStyle/>
        <a:p>
          <a:endParaRPr kumimoji="1" lang="ja-JP" altLang="en-US"/>
        </a:p>
      </dgm:t>
    </dgm:pt>
    <dgm:pt modelId="{E50ABC2D-7A45-44C7-9D9F-AB7B9DB09C5C}" type="pres">
      <dgm:prSet presAssocID="{96B61077-C57E-44AF-BF29-76BCF9D2C0B9}" presName="level3hierChild" presStyleCnt="0"/>
      <dgm:spPr/>
    </dgm:pt>
    <dgm:pt modelId="{5F03F2D3-768A-4D1B-8F7B-5996DE32F6DC}" type="pres">
      <dgm:prSet presAssocID="{2072C73C-2FE4-4EC9-87C6-DF2DAA2029E9}" presName="conn2-1" presStyleLbl="parChTrans1D2" presStyleIdx="2" presStyleCnt="3"/>
      <dgm:spPr/>
      <dgm:t>
        <a:bodyPr/>
        <a:lstStyle/>
        <a:p>
          <a:endParaRPr kumimoji="1" lang="ja-JP" altLang="en-US"/>
        </a:p>
      </dgm:t>
    </dgm:pt>
    <dgm:pt modelId="{0BB77FDC-3182-4D16-83D1-65D804E20025}" type="pres">
      <dgm:prSet presAssocID="{2072C73C-2FE4-4EC9-87C6-DF2DAA2029E9}" presName="connTx" presStyleLbl="parChTrans1D2" presStyleIdx="2" presStyleCnt="3"/>
      <dgm:spPr/>
      <dgm:t>
        <a:bodyPr/>
        <a:lstStyle/>
        <a:p>
          <a:endParaRPr kumimoji="1" lang="ja-JP" altLang="en-US"/>
        </a:p>
      </dgm:t>
    </dgm:pt>
    <dgm:pt modelId="{82BA9BD3-45DB-4CA2-B556-2BA38B0AA4A9}" type="pres">
      <dgm:prSet presAssocID="{F33A5A52-3D46-4525-BAAF-056A5AE12E9E}" presName="root2" presStyleCnt="0"/>
      <dgm:spPr/>
    </dgm:pt>
    <dgm:pt modelId="{40308D5B-F7F8-437A-9D78-2846826F4FD0}" type="pres">
      <dgm:prSet presAssocID="{F33A5A52-3D46-4525-BAAF-056A5AE12E9E}" presName="LevelTwoTextNode" presStyleLbl="node2" presStyleIdx="2" presStyleCnt="3" custScaleX="356247">
        <dgm:presLayoutVars>
          <dgm:chPref val="3"/>
        </dgm:presLayoutVars>
      </dgm:prSet>
      <dgm:spPr/>
      <dgm:t>
        <a:bodyPr/>
        <a:lstStyle/>
        <a:p>
          <a:endParaRPr kumimoji="1" lang="ja-JP" altLang="en-US"/>
        </a:p>
      </dgm:t>
    </dgm:pt>
    <dgm:pt modelId="{58BF723B-3F21-417A-A649-D7884FCC882F}" type="pres">
      <dgm:prSet presAssocID="{F33A5A52-3D46-4525-BAAF-056A5AE12E9E}" presName="level3hierChild" presStyleCnt="0"/>
      <dgm:spPr/>
    </dgm:pt>
  </dgm:ptLst>
  <dgm:cxnLst>
    <dgm:cxn modelId="{1AE10F1C-1121-4CAB-8AF9-0A8ED4185959}" type="presOf" srcId="{79C88442-1EB8-43AE-930B-C4FB2658852B}" destId="{33EB353A-0545-43AD-B87D-55496ADEE0C8}" srcOrd="0" destOrd="0" presId="urn:microsoft.com/office/officeart/2008/layout/HorizontalMultiLevelHierarchy"/>
    <dgm:cxn modelId="{3E28DDB4-199A-45C8-9825-64730C37556F}" srcId="{ADDB7EF3-8F63-4359-876B-361B9E6E0EF0}" destId="{79C88442-1EB8-43AE-930B-C4FB2658852B}" srcOrd="0" destOrd="0" parTransId="{EA36830D-2835-47DA-9643-C2336BA61E84}" sibTransId="{4F9ABF8E-0C43-4464-8AF4-17526FDD135A}"/>
    <dgm:cxn modelId="{EF82CE2E-0690-4F52-BD5A-EEE5E28B045D}" srcId="{79C88442-1EB8-43AE-930B-C4FB2658852B}" destId="{96B61077-C57E-44AF-BF29-76BCF9D2C0B9}" srcOrd="1" destOrd="0" parTransId="{ADD040F6-7AF8-47E2-B07F-95A0D0B3A06B}" sibTransId="{BAFBBF97-7A44-4994-B9AA-C5E1FC270E47}"/>
    <dgm:cxn modelId="{4F29B615-9C15-49AD-B105-660D787C31B3}" type="presOf" srcId="{F8F108AE-E618-4E87-AC8F-A0AD47A252C1}" destId="{06ACD2EB-8D54-46D1-8CDB-81ECF1389842}" srcOrd="1" destOrd="0" presId="urn:microsoft.com/office/officeart/2008/layout/HorizontalMultiLevelHierarchy"/>
    <dgm:cxn modelId="{12C14F35-505F-4CBA-A552-F015CA845476}" type="presOf" srcId="{96B61077-C57E-44AF-BF29-76BCF9D2C0B9}" destId="{6D24D9F5-C4FB-4FDE-BF83-3EA045B6110E}" srcOrd="0" destOrd="0" presId="urn:microsoft.com/office/officeart/2008/layout/HorizontalMultiLevelHierarchy"/>
    <dgm:cxn modelId="{5DBD5756-C6F3-4EED-8A46-BF211BA86166}" type="presOf" srcId="{ADD040F6-7AF8-47E2-B07F-95A0D0B3A06B}" destId="{A30B105B-26CA-4596-8BFE-B12F8EC57C6C}" srcOrd="0" destOrd="0" presId="urn:microsoft.com/office/officeart/2008/layout/HorizontalMultiLevelHierarchy"/>
    <dgm:cxn modelId="{27B1776F-0A03-4EC0-8DE2-980D9F46455E}" type="presOf" srcId="{F33A5A52-3D46-4525-BAAF-056A5AE12E9E}" destId="{40308D5B-F7F8-437A-9D78-2846826F4FD0}" srcOrd="0" destOrd="0" presId="urn:microsoft.com/office/officeart/2008/layout/HorizontalMultiLevelHierarchy"/>
    <dgm:cxn modelId="{D601EC87-319B-4942-96A3-1C3ADDFB00CA}" type="presOf" srcId="{F8F108AE-E618-4E87-AC8F-A0AD47A252C1}" destId="{6719C762-E474-4B44-AACF-7D71243216DD}" srcOrd="0" destOrd="0" presId="urn:microsoft.com/office/officeart/2008/layout/HorizontalMultiLevelHierarchy"/>
    <dgm:cxn modelId="{54B0B1D5-4394-48DF-A3EF-762D758217F7}" type="presOf" srcId="{ADDB7EF3-8F63-4359-876B-361B9E6E0EF0}" destId="{2CFE3293-30E1-4FE9-A7F3-EFD6499802DD}" srcOrd="0" destOrd="0" presId="urn:microsoft.com/office/officeart/2008/layout/HorizontalMultiLevelHierarchy"/>
    <dgm:cxn modelId="{F5BB66E9-EC4E-4680-9109-8A62EDDFCD17}" type="presOf" srcId="{D500CBEE-2342-46FA-A025-32FD9DE4799F}" destId="{C034BED5-3792-45FF-B1DF-F4CAD272A7D9}" srcOrd="0" destOrd="0" presId="urn:microsoft.com/office/officeart/2008/layout/HorizontalMultiLevelHierarchy"/>
    <dgm:cxn modelId="{88A2DA50-3DE0-4360-B026-50F4C7E48A2E}" type="presOf" srcId="{2072C73C-2FE4-4EC9-87C6-DF2DAA2029E9}" destId="{0BB77FDC-3182-4D16-83D1-65D804E20025}" srcOrd="1" destOrd="0" presId="urn:microsoft.com/office/officeart/2008/layout/HorizontalMultiLevelHierarchy"/>
    <dgm:cxn modelId="{F0156F3C-038F-4E43-A6A4-B5F32806A9E2}" srcId="{79C88442-1EB8-43AE-930B-C4FB2658852B}" destId="{F33A5A52-3D46-4525-BAAF-056A5AE12E9E}" srcOrd="2" destOrd="0" parTransId="{2072C73C-2FE4-4EC9-87C6-DF2DAA2029E9}" sibTransId="{C560AAD5-A174-488C-BE79-ABF8DFDB6255}"/>
    <dgm:cxn modelId="{F479F634-27AB-47AF-83B6-0CBA829FA543}" type="presOf" srcId="{2072C73C-2FE4-4EC9-87C6-DF2DAA2029E9}" destId="{5F03F2D3-768A-4D1B-8F7B-5996DE32F6DC}" srcOrd="0" destOrd="0" presId="urn:microsoft.com/office/officeart/2008/layout/HorizontalMultiLevelHierarchy"/>
    <dgm:cxn modelId="{FB748421-CEE3-4F40-96BF-087A56762267}" type="presOf" srcId="{ADD040F6-7AF8-47E2-B07F-95A0D0B3A06B}" destId="{649BA502-217C-43FE-97C1-E8AEFD5076DE}" srcOrd="1" destOrd="0" presId="urn:microsoft.com/office/officeart/2008/layout/HorizontalMultiLevelHierarchy"/>
    <dgm:cxn modelId="{E7EA7310-6C04-421D-8A37-D56E34E602D5}" srcId="{79C88442-1EB8-43AE-930B-C4FB2658852B}" destId="{D500CBEE-2342-46FA-A025-32FD9DE4799F}" srcOrd="0" destOrd="0" parTransId="{F8F108AE-E618-4E87-AC8F-A0AD47A252C1}" sibTransId="{EA6064D0-B26A-4846-9DF4-3CD5278BE9D2}"/>
    <dgm:cxn modelId="{65EE64E8-D508-4083-910A-C3055D0C601D}" type="presParOf" srcId="{2CFE3293-30E1-4FE9-A7F3-EFD6499802DD}" destId="{0E0CCE59-D266-4620-8DEB-89EDC23E5A0F}" srcOrd="0" destOrd="0" presId="urn:microsoft.com/office/officeart/2008/layout/HorizontalMultiLevelHierarchy"/>
    <dgm:cxn modelId="{48EF6BE9-6AE1-45FE-84DD-A03099400E3C}" type="presParOf" srcId="{0E0CCE59-D266-4620-8DEB-89EDC23E5A0F}" destId="{33EB353A-0545-43AD-B87D-55496ADEE0C8}" srcOrd="0" destOrd="0" presId="urn:microsoft.com/office/officeart/2008/layout/HorizontalMultiLevelHierarchy"/>
    <dgm:cxn modelId="{83E9AA06-361A-432F-A8DD-C79A80CD906A}" type="presParOf" srcId="{0E0CCE59-D266-4620-8DEB-89EDC23E5A0F}" destId="{4E488407-A941-4549-BAE4-34420E857CD0}" srcOrd="1" destOrd="0" presId="urn:microsoft.com/office/officeart/2008/layout/HorizontalMultiLevelHierarchy"/>
    <dgm:cxn modelId="{64C72711-C280-4CBE-AD01-5D294F017B32}" type="presParOf" srcId="{4E488407-A941-4549-BAE4-34420E857CD0}" destId="{6719C762-E474-4B44-AACF-7D71243216DD}" srcOrd="0" destOrd="0" presId="urn:microsoft.com/office/officeart/2008/layout/HorizontalMultiLevelHierarchy"/>
    <dgm:cxn modelId="{43F189C8-E0DD-46B1-AE72-D8947FF78864}" type="presParOf" srcId="{6719C762-E474-4B44-AACF-7D71243216DD}" destId="{06ACD2EB-8D54-46D1-8CDB-81ECF1389842}" srcOrd="0" destOrd="0" presId="urn:microsoft.com/office/officeart/2008/layout/HorizontalMultiLevelHierarchy"/>
    <dgm:cxn modelId="{B263509B-0A0D-407A-9C8D-86EA63FCFD3E}" type="presParOf" srcId="{4E488407-A941-4549-BAE4-34420E857CD0}" destId="{6EFDB8E2-F706-4DE9-91E0-A717FFAABE3E}" srcOrd="1" destOrd="0" presId="urn:microsoft.com/office/officeart/2008/layout/HorizontalMultiLevelHierarchy"/>
    <dgm:cxn modelId="{49025304-FC85-4AD0-A8D7-17FB764DEF0D}" type="presParOf" srcId="{6EFDB8E2-F706-4DE9-91E0-A717FFAABE3E}" destId="{C034BED5-3792-45FF-B1DF-F4CAD272A7D9}" srcOrd="0" destOrd="0" presId="urn:microsoft.com/office/officeart/2008/layout/HorizontalMultiLevelHierarchy"/>
    <dgm:cxn modelId="{C05C5206-E44E-4640-B875-31C786CA4940}" type="presParOf" srcId="{6EFDB8E2-F706-4DE9-91E0-A717FFAABE3E}" destId="{0453886A-15E5-41E3-B30C-BEE9604B1AF3}" srcOrd="1" destOrd="0" presId="urn:microsoft.com/office/officeart/2008/layout/HorizontalMultiLevelHierarchy"/>
    <dgm:cxn modelId="{3C2293FD-F0E2-44E0-90F1-A4C0977B5F44}" type="presParOf" srcId="{4E488407-A941-4549-BAE4-34420E857CD0}" destId="{A30B105B-26CA-4596-8BFE-B12F8EC57C6C}" srcOrd="2" destOrd="0" presId="urn:microsoft.com/office/officeart/2008/layout/HorizontalMultiLevelHierarchy"/>
    <dgm:cxn modelId="{4C2A3108-D93D-4EB3-BF95-B8E80C32C0A8}" type="presParOf" srcId="{A30B105B-26CA-4596-8BFE-B12F8EC57C6C}" destId="{649BA502-217C-43FE-97C1-E8AEFD5076DE}" srcOrd="0" destOrd="0" presId="urn:microsoft.com/office/officeart/2008/layout/HorizontalMultiLevelHierarchy"/>
    <dgm:cxn modelId="{F531004B-F685-4AAC-9E17-08998D434A18}" type="presParOf" srcId="{4E488407-A941-4549-BAE4-34420E857CD0}" destId="{BCB009B2-F7BF-4EFC-9AC1-A68FED1AE8AF}" srcOrd="3" destOrd="0" presId="urn:microsoft.com/office/officeart/2008/layout/HorizontalMultiLevelHierarchy"/>
    <dgm:cxn modelId="{B77D6998-1F04-4211-AFED-2ABC66C67702}" type="presParOf" srcId="{BCB009B2-F7BF-4EFC-9AC1-A68FED1AE8AF}" destId="{6D24D9F5-C4FB-4FDE-BF83-3EA045B6110E}" srcOrd="0" destOrd="0" presId="urn:microsoft.com/office/officeart/2008/layout/HorizontalMultiLevelHierarchy"/>
    <dgm:cxn modelId="{063A4798-00AA-432D-ABFB-413F37B0ADAF}" type="presParOf" srcId="{BCB009B2-F7BF-4EFC-9AC1-A68FED1AE8AF}" destId="{E50ABC2D-7A45-44C7-9D9F-AB7B9DB09C5C}" srcOrd="1" destOrd="0" presId="urn:microsoft.com/office/officeart/2008/layout/HorizontalMultiLevelHierarchy"/>
    <dgm:cxn modelId="{2135A37F-D619-44A1-8251-4CB03B33B557}" type="presParOf" srcId="{4E488407-A941-4549-BAE4-34420E857CD0}" destId="{5F03F2D3-768A-4D1B-8F7B-5996DE32F6DC}" srcOrd="4" destOrd="0" presId="urn:microsoft.com/office/officeart/2008/layout/HorizontalMultiLevelHierarchy"/>
    <dgm:cxn modelId="{B56E8AEA-B990-41CD-88EE-B080A122076E}" type="presParOf" srcId="{5F03F2D3-768A-4D1B-8F7B-5996DE32F6DC}" destId="{0BB77FDC-3182-4D16-83D1-65D804E20025}" srcOrd="0" destOrd="0" presId="urn:microsoft.com/office/officeart/2008/layout/HorizontalMultiLevelHierarchy"/>
    <dgm:cxn modelId="{CFFE9A94-71FC-4437-B0C2-3088140A5C08}" type="presParOf" srcId="{4E488407-A941-4549-BAE4-34420E857CD0}" destId="{82BA9BD3-45DB-4CA2-B556-2BA38B0AA4A9}" srcOrd="5" destOrd="0" presId="urn:microsoft.com/office/officeart/2008/layout/HorizontalMultiLevelHierarchy"/>
    <dgm:cxn modelId="{20146FCB-A76F-4F30-8BA5-A7D3CA7C0755}" type="presParOf" srcId="{82BA9BD3-45DB-4CA2-B556-2BA38B0AA4A9}" destId="{40308D5B-F7F8-437A-9D78-2846826F4FD0}" srcOrd="0" destOrd="0" presId="urn:microsoft.com/office/officeart/2008/layout/HorizontalMultiLevelHierarchy"/>
    <dgm:cxn modelId="{8F4D8680-CCF8-4EA8-A3F8-FD79A26B569A}" type="presParOf" srcId="{82BA9BD3-45DB-4CA2-B556-2BA38B0AA4A9}" destId="{58BF723B-3F21-417A-A649-D7884FCC882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DB7EF3-8F63-4359-876B-361B9E6E0EF0}" type="doc">
      <dgm:prSet loTypeId="urn:microsoft.com/office/officeart/2008/layout/HorizontalMultiLevelHierarchy" loCatId="hierarchy" qsTypeId="urn:microsoft.com/office/officeart/2005/8/quickstyle/3d4" qsCatId="3D" csTypeId="urn:microsoft.com/office/officeart/2005/8/colors/accent1_2" csCatId="accent1" phldr="1"/>
      <dgm:spPr/>
      <dgm:t>
        <a:bodyPr/>
        <a:lstStyle/>
        <a:p>
          <a:endParaRPr kumimoji="1" lang="ja-JP" altLang="en-US"/>
        </a:p>
      </dgm:t>
    </dgm:pt>
    <dgm:pt modelId="{79C88442-1EB8-43AE-930B-C4FB2658852B}">
      <dgm:prSet phldrT="[テキスト]"/>
      <dgm:spPr>
        <a:solidFill>
          <a:schemeClr val="accent1">
            <a:lumMod val="40000"/>
            <a:lumOff val="60000"/>
          </a:schemeClr>
        </a:solidFill>
      </dgm:spPr>
      <dgm:t>
        <a:bodyPr vert="vert"/>
        <a:lstStyle/>
        <a:p>
          <a:r>
            <a:rPr kumimoji="1" lang="ja-JP" altLang="en-US" dirty="0" smtClean="0">
              <a:solidFill>
                <a:schemeClr val="tx1"/>
              </a:solidFill>
              <a:effectLst>
                <a:outerShdw blurRad="50800" dist="38100" dir="5400000" algn="t" rotWithShape="0">
                  <a:prstClr val="black">
                    <a:alpha val="40000"/>
                  </a:prstClr>
                </a:outerShdw>
              </a:effectLst>
            </a:rPr>
            <a:t>業務継続</a:t>
          </a:r>
          <a:endParaRPr kumimoji="1" lang="ja-JP" altLang="en-US" dirty="0">
            <a:solidFill>
              <a:schemeClr val="tx1"/>
            </a:solidFill>
            <a:effectLst>
              <a:outerShdw blurRad="50800" dist="38100" dir="5400000" algn="t" rotWithShape="0">
                <a:prstClr val="black">
                  <a:alpha val="40000"/>
                </a:prstClr>
              </a:outerShdw>
            </a:effectLst>
          </a:endParaRPr>
        </a:p>
      </dgm:t>
    </dgm:pt>
    <dgm:pt modelId="{EA36830D-2835-47DA-9643-C2336BA61E84}" type="parTrans" cxnId="{3E28DDB4-199A-45C8-9825-64730C37556F}">
      <dgm:prSet/>
      <dgm:spPr/>
      <dgm:t>
        <a:bodyPr/>
        <a:lstStyle/>
        <a:p>
          <a:endParaRPr kumimoji="1" lang="ja-JP" altLang="en-US"/>
        </a:p>
      </dgm:t>
    </dgm:pt>
    <dgm:pt modelId="{4F9ABF8E-0C43-4464-8AF4-17526FDD135A}" type="sibTrans" cxnId="{3E28DDB4-199A-45C8-9825-64730C37556F}">
      <dgm:prSet/>
      <dgm:spPr/>
      <dgm:t>
        <a:bodyPr/>
        <a:lstStyle/>
        <a:p>
          <a:endParaRPr kumimoji="1" lang="ja-JP" altLang="en-US"/>
        </a:p>
      </dgm:t>
    </dgm:pt>
    <dgm:pt modelId="{D500CBEE-2342-46FA-A025-32FD9DE4799F}">
      <dgm:prSet phldrT="[テキスト]" custT="1"/>
      <dgm:spPr>
        <a:solidFill>
          <a:schemeClr val="accent1">
            <a:lumMod val="40000"/>
            <a:lumOff val="60000"/>
          </a:schemeClr>
        </a:solidFill>
      </dgm:spPr>
      <dgm:t>
        <a:bodyPr/>
        <a:lstStyle/>
        <a:p>
          <a:r>
            <a:rPr kumimoji="1" lang="ja-JP" altLang="en-US" sz="1800" dirty="0" smtClean="0">
              <a:solidFill>
                <a:schemeClr val="tx1"/>
              </a:solidFill>
              <a:effectLst>
                <a:outerShdw blurRad="50800" dist="38100" dir="5400000" algn="t" rotWithShape="0">
                  <a:prstClr val="black">
                    <a:alpha val="40000"/>
                  </a:prstClr>
                </a:outerShdw>
              </a:effectLst>
            </a:rPr>
            <a:t>業務継続に向けた計画等の策定</a:t>
          </a:r>
          <a:endParaRPr kumimoji="1" lang="ja-JP" altLang="en-US" sz="1800" dirty="0">
            <a:solidFill>
              <a:schemeClr val="tx1"/>
            </a:solidFill>
            <a:effectLst>
              <a:outerShdw blurRad="50800" dist="38100" dir="5400000" algn="t" rotWithShape="0">
                <a:prstClr val="black">
                  <a:alpha val="40000"/>
                </a:prstClr>
              </a:outerShdw>
            </a:effectLst>
          </a:endParaRPr>
        </a:p>
      </dgm:t>
    </dgm:pt>
    <dgm:pt modelId="{F8F108AE-E618-4E87-AC8F-A0AD47A252C1}" type="parTrans" cxnId="{E7EA7310-6C04-421D-8A37-D56E34E602D5}">
      <dgm:prSet/>
      <dgm:spPr/>
      <dgm:t>
        <a:bodyPr/>
        <a:lstStyle/>
        <a:p>
          <a:endParaRPr kumimoji="1" lang="ja-JP" altLang="en-US"/>
        </a:p>
      </dgm:t>
    </dgm:pt>
    <dgm:pt modelId="{EA6064D0-B26A-4846-9DF4-3CD5278BE9D2}" type="sibTrans" cxnId="{E7EA7310-6C04-421D-8A37-D56E34E602D5}">
      <dgm:prSet/>
      <dgm:spPr/>
      <dgm:t>
        <a:bodyPr/>
        <a:lstStyle/>
        <a:p>
          <a:endParaRPr kumimoji="1" lang="ja-JP" altLang="en-US"/>
        </a:p>
      </dgm:t>
    </dgm:pt>
    <dgm:pt modelId="{96B61077-C57E-44AF-BF29-76BCF9D2C0B9}">
      <dgm:prSet phldrT="[テキスト]" custT="1"/>
      <dgm:spPr>
        <a:solidFill>
          <a:schemeClr val="accent1">
            <a:lumMod val="40000"/>
            <a:lumOff val="60000"/>
          </a:schemeClr>
        </a:solidFill>
      </dgm:spPr>
      <dgm:t>
        <a:bodyPr/>
        <a:lstStyle/>
        <a:p>
          <a:pPr algn="ctr"/>
          <a:r>
            <a:rPr kumimoji="1" lang="ja-JP" altLang="en-US" sz="1800" dirty="0" smtClean="0">
              <a:solidFill>
                <a:schemeClr val="tx1"/>
              </a:solidFill>
              <a:effectLst>
                <a:outerShdw blurRad="50800" dist="38100" dir="5400000" algn="t" rotWithShape="0">
                  <a:prstClr val="black">
                    <a:alpha val="40000"/>
                  </a:prstClr>
                </a:outerShdw>
              </a:effectLst>
            </a:rPr>
            <a:t>研修及び訓練（シミュレーション）の実施（年１回以上）</a:t>
          </a:r>
          <a:endParaRPr kumimoji="1" lang="ja-JP" altLang="en-US" sz="1800" dirty="0">
            <a:solidFill>
              <a:schemeClr val="tx1"/>
            </a:solidFill>
            <a:effectLst>
              <a:outerShdw blurRad="50800" dist="38100" dir="5400000" algn="t" rotWithShape="0">
                <a:prstClr val="black">
                  <a:alpha val="40000"/>
                </a:prstClr>
              </a:outerShdw>
            </a:effectLst>
          </a:endParaRPr>
        </a:p>
      </dgm:t>
    </dgm:pt>
    <dgm:pt modelId="{ADD040F6-7AF8-47E2-B07F-95A0D0B3A06B}" type="parTrans" cxnId="{EF82CE2E-0690-4F52-BD5A-EEE5E28B045D}">
      <dgm:prSet/>
      <dgm:spPr/>
      <dgm:t>
        <a:bodyPr/>
        <a:lstStyle/>
        <a:p>
          <a:endParaRPr kumimoji="1" lang="ja-JP" altLang="en-US"/>
        </a:p>
      </dgm:t>
    </dgm:pt>
    <dgm:pt modelId="{BAFBBF97-7A44-4994-B9AA-C5E1FC270E47}" type="sibTrans" cxnId="{EF82CE2E-0690-4F52-BD5A-EEE5E28B045D}">
      <dgm:prSet/>
      <dgm:spPr/>
      <dgm:t>
        <a:bodyPr/>
        <a:lstStyle/>
        <a:p>
          <a:endParaRPr kumimoji="1" lang="ja-JP" altLang="en-US"/>
        </a:p>
      </dgm:t>
    </dgm:pt>
    <dgm:pt modelId="{F33A5A52-3D46-4525-BAAF-056A5AE12E9E}">
      <dgm:prSet phldrT="[テキスト]" custT="1"/>
      <dgm:spPr>
        <a:solidFill>
          <a:schemeClr val="accent1">
            <a:lumMod val="40000"/>
            <a:lumOff val="60000"/>
          </a:schemeClr>
        </a:solidFill>
      </dgm:spPr>
      <dgm:t>
        <a:bodyPr/>
        <a:lstStyle/>
        <a:p>
          <a:r>
            <a:rPr kumimoji="1" lang="ja-JP" altLang="en-US" sz="1800" dirty="0" smtClean="0">
              <a:solidFill>
                <a:schemeClr val="tx1"/>
              </a:solidFill>
              <a:effectLst>
                <a:outerShdw blurRad="50800" dist="38100" dir="5400000" algn="t" rotWithShape="0">
                  <a:prstClr val="black">
                    <a:alpha val="40000"/>
                  </a:prstClr>
                </a:outerShdw>
              </a:effectLst>
            </a:rPr>
            <a:t>定期的な計画の見直し</a:t>
          </a:r>
          <a:endParaRPr kumimoji="1" lang="ja-JP" altLang="en-US" sz="1800" dirty="0">
            <a:solidFill>
              <a:schemeClr val="tx1"/>
            </a:solidFill>
            <a:effectLst>
              <a:outerShdw blurRad="50800" dist="38100" dir="5400000" algn="t" rotWithShape="0">
                <a:prstClr val="black">
                  <a:alpha val="40000"/>
                </a:prstClr>
              </a:outerShdw>
            </a:effectLst>
          </a:endParaRPr>
        </a:p>
      </dgm:t>
    </dgm:pt>
    <dgm:pt modelId="{2072C73C-2FE4-4EC9-87C6-DF2DAA2029E9}" type="parTrans" cxnId="{F0156F3C-038F-4E43-A6A4-B5F32806A9E2}">
      <dgm:prSet/>
      <dgm:spPr/>
      <dgm:t>
        <a:bodyPr/>
        <a:lstStyle/>
        <a:p>
          <a:endParaRPr kumimoji="1" lang="ja-JP" altLang="en-US"/>
        </a:p>
      </dgm:t>
    </dgm:pt>
    <dgm:pt modelId="{C560AAD5-A174-488C-BE79-ABF8DFDB6255}" type="sibTrans" cxnId="{F0156F3C-038F-4E43-A6A4-B5F32806A9E2}">
      <dgm:prSet/>
      <dgm:spPr/>
      <dgm:t>
        <a:bodyPr/>
        <a:lstStyle/>
        <a:p>
          <a:endParaRPr kumimoji="1" lang="ja-JP" altLang="en-US"/>
        </a:p>
      </dgm:t>
    </dgm:pt>
    <dgm:pt modelId="{2CFE3293-30E1-4FE9-A7F3-EFD6499802DD}" type="pres">
      <dgm:prSet presAssocID="{ADDB7EF3-8F63-4359-876B-361B9E6E0EF0}" presName="Name0" presStyleCnt="0">
        <dgm:presLayoutVars>
          <dgm:chPref val="1"/>
          <dgm:dir/>
          <dgm:animOne val="branch"/>
          <dgm:animLvl val="lvl"/>
          <dgm:resizeHandles val="exact"/>
        </dgm:presLayoutVars>
      </dgm:prSet>
      <dgm:spPr/>
      <dgm:t>
        <a:bodyPr/>
        <a:lstStyle/>
        <a:p>
          <a:endParaRPr kumimoji="1" lang="ja-JP" altLang="en-US"/>
        </a:p>
      </dgm:t>
    </dgm:pt>
    <dgm:pt modelId="{0E0CCE59-D266-4620-8DEB-89EDC23E5A0F}" type="pres">
      <dgm:prSet presAssocID="{79C88442-1EB8-43AE-930B-C4FB2658852B}" presName="root1" presStyleCnt="0"/>
      <dgm:spPr/>
    </dgm:pt>
    <dgm:pt modelId="{33EB353A-0545-43AD-B87D-55496ADEE0C8}" type="pres">
      <dgm:prSet presAssocID="{79C88442-1EB8-43AE-930B-C4FB2658852B}" presName="LevelOneTextNode" presStyleLbl="node0" presStyleIdx="0" presStyleCnt="1" custScaleY="74278">
        <dgm:presLayoutVars>
          <dgm:chPref val="3"/>
        </dgm:presLayoutVars>
      </dgm:prSet>
      <dgm:spPr/>
      <dgm:t>
        <a:bodyPr/>
        <a:lstStyle/>
        <a:p>
          <a:endParaRPr kumimoji="1" lang="ja-JP" altLang="en-US"/>
        </a:p>
      </dgm:t>
    </dgm:pt>
    <dgm:pt modelId="{4E488407-A941-4549-BAE4-34420E857CD0}" type="pres">
      <dgm:prSet presAssocID="{79C88442-1EB8-43AE-930B-C4FB2658852B}" presName="level2hierChild" presStyleCnt="0"/>
      <dgm:spPr/>
    </dgm:pt>
    <dgm:pt modelId="{6719C762-E474-4B44-AACF-7D71243216DD}" type="pres">
      <dgm:prSet presAssocID="{F8F108AE-E618-4E87-AC8F-A0AD47A252C1}" presName="conn2-1" presStyleLbl="parChTrans1D2" presStyleIdx="0" presStyleCnt="3"/>
      <dgm:spPr/>
      <dgm:t>
        <a:bodyPr/>
        <a:lstStyle/>
        <a:p>
          <a:endParaRPr kumimoji="1" lang="ja-JP" altLang="en-US"/>
        </a:p>
      </dgm:t>
    </dgm:pt>
    <dgm:pt modelId="{06ACD2EB-8D54-46D1-8CDB-81ECF1389842}" type="pres">
      <dgm:prSet presAssocID="{F8F108AE-E618-4E87-AC8F-A0AD47A252C1}" presName="connTx" presStyleLbl="parChTrans1D2" presStyleIdx="0" presStyleCnt="3"/>
      <dgm:spPr/>
      <dgm:t>
        <a:bodyPr/>
        <a:lstStyle/>
        <a:p>
          <a:endParaRPr kumimoji="1" lang="ja-JP" altLang="en-US"/>
        </a:p>
      </dgm:t>
    </dgm:pt>
    <dgm:pt modelId="{6EFDB8E2-F706-4DE9-91E0-A717FFAABE3E}" type="pres">
      <dgm:prSet presAssocID="{D500CBEE-2342-46FA-A025-32FD9DE4799F}" presName="root2" presStyleCnt="0"/>
      <dgm:spPr/>
    </dgm:pt>
    <dgm:pt modelId="{C034BED5-3792-45FF-B1DF-F4CAD272A7D9}" type="pres">
      <dgm:prSet presAssocID="{D500CBEE-2342-46FA-A025-32FD9DE4799F}" presName="LevelTwoTextNode" presStyleLbl="node2" presStyleIdx="0" presStyleCnt="3" custScaleX="356247">
        <dgm:presLayoutVars>
          <dgm:chPref val="3"/>
        </dgm:presLayoutVars>
      </dgm:prSet>
      <dgm:spPr/>
      <dgm:t>
        <a:bodyPr/>
        <a:lstStyle/>
        <a:p>
          <a:endParaRPr kumimoji="1" lang="ja-JP" altLang="en-US"/>
        </a:p>
      </dgm:t>
    </dgm:pt>
    <dgm:pt modelId="{0453886A-15E5-41E3-B30C-BEE9604B1AF3}" type="pres">
      <dgm:prSet presAssocID="{D500CBEE-2342-46FA-A025-32FD9DE4799F}" presName="level3hierChild" presStyleCnt="0"/>
      <dgm:spPr/>
    </dgm:pt>
    <dgm:pt modelId="{A30B105B-26CA-4596-8BFE-B12F8EC57C6C}" type="pres">
      <dgm:prSet presAssocID="{ADD040F6-7AF8-47E2-B07F-95A0D0B3A06B}" presName="conn2-1" presStyleLbl="parChTrans1D2" presStyleIdx="1" presStyleCnt="3"/>
      <dgm:spPr/>
      <dgm:t>
        <a:bodyPr/>
        <a:lstStyle/>
        <a:p>
          <a:endParaRPr kumimoji="1" lang="ja-JP" altLang="en-US"/>
        </a:p>
      </dgm:t>
    </dgm:pt>
    <dgm:pt modelId="{649BA502-217C-43FE-97C1-E8AEFD5076DE}" type="pres">
      <dgm:prSet presAssocID="{ADD040F6-7AF8-47E2-B07F-95A0D0B3A06B}" presName="connTx" presStyleLbl="parChTrans1D2" presStyleIdx="1" presStyleCnt="3"/>
      <dgm:spPr/>
      <dgm:t>
        <a:bodyPr/>
        <a:lstStyle/>
        <a:p>
          <a:endParaRPr kumimoji="1" lang="ja-JP" altLang="en-US"/>
        </a:p>
      </dgm:t>
    </dgm:pt>
    <dgm:pt modelId="{BCB009B2-F7BF-4EFC-9AC1-A68FED1AE8AF}" type="pres">
      <dgm:prSet presAssocID="{96B61077-C57E-44AF-BF29-76BCF9D2C0B9}" presName="root2" presStyleCnt="0"/>
      <dgm:spPr/>
    </dgm:pt>
    <dgm:pt modelId="{6D24D9F5-C4FB-4FDE-BF83-3EA045B6110E}" type="pres">
      <dgm:prSet presAssocID="{96B61077-C57E-44AF-BF29-76BCF9D2C0B9}" presName="LevelTwoTextNode" presStyleLbl="node2" presStyleIdx="1" presStyleCnt="3" custScaleX="356247">
        <dgm:presLayoutVars>
          <dgm:chPref val="3"/>
        </dgm:presLayoutVars>
      </dgm:prSet>
      <dgm:spPr/>
      <dgm:t>
        <a:bodyPr/>
        <a:lstStyle/>
        <a:p>
          <a:endParaRPr kumimoji="1" lang="ja-JP" altLang="en-US"/>
        </a:p>
      </dgm:t>
    </dgm:pt>
    <dgm:pt modelId="{E50ABC2D-7A45-44C7-9D9F-AB7B9DB09C5C}" type="pres">
      <dgm:prSet presAssocID="{96B61077-C57E-44AF-BF29-76BCF9D2C0B9}" presName="level3hierChild" presStyleCnt="0"/>
      <dgm:spPr/>
    </dgm:pt>
    <dgm:pt modelId="{5F03F2D3-768A-4D1B-8F7B-5996DE32F6DC}" type="pres">
      <dgm:prSet presAssocID="{2072C73C-2FE4-4EC9-87C6-DF2DAA2029E9}" presName="conn2-1" presStyleLbl="parChTrans1D2" presStyleIdx="2" presStyleCnt="3"/>
      <dgm:spPr/>
      <dgm:t>
        <a:bodyPr/>
        <a:lstStyle/>
        <a:p>
          <a:endParaRPr kumimoji="1" lang="ja-JP" altLang="en-US"/>
        </a:p>
      </dgm:t>
    </dgm:pt>
    <dgm:pt modelId="{0BB77FDC-3182-4D16-83D1-65D804E20025}" type="pres">
      <dgm:prSet presAssocID="{2072C73C-2FE4-4EC9-87C6-DF2DAA2029E9}" presName="connTx" presStyleLbl="parChTrans1D2" presStyleIdx="2" presStyleCnt="3"/>
      <dgm:spPr/>
      <dgm:t>
        <a:bodyPr/>
        <a:lstStyle/>
        <a:p>
          <a:endParaRPr kumimoji="1" lang="ja-JP" altLang="en-US"/>
        </a:p>
      </dgm:t>
    </dgm:pt>
    <dgm:pt modelId="{82BA9BD3-45DB-4CA2-B556-2BA38B0AA4A9}" type="pres">
      <dgm:prSet presAssocID="{F33A5A52-3D46-4525-BAAF-056A5AE12E9E}" presName="root2" presStyleCnt="0"/>
      <dgm:spPr/>
    </dgm:pt>
    <dgm:pt modelId="{40308D5B-F7F8-437A-9D78-2846826F4FD0}" type="pres">
      <dgm:prSet presAssocID="{F33A5A52-3D46-4525-BAAF-056A5AE12E9E}" presName="LevelTwoTextNode" presStyleLbl="node2" presStyleIdx="2" presStyleCnt="3" custScaleX="356247">
        <dgm:presLayoutVars>
          <dgm:chPref val="3"/>
        </dgm:presLayoutVars>
      </dgm:prSet>
      <dgm:spPr/>
      <dgm:t>
        <a:bodyPr/>
        <a:lstStyle/>
        <a:p>
          <a:endParaRPr kumimoji="1" lang="ja-JP" altLang="en-US"/>
        </a:p>
      </dgm:t>
    </dgm:pt>
    <dgm:pt modelId="{58BF723B-3F21-417A-A649-D7884FCC882F}" type="pres">
      <dgm:prSet presAssocID="{F33A5A52-3D46-4525-BAAF-056A5AE12E9E}" presName="level3hierChild" presStyleCnt="0"/>
      <dgm:spPr/>
    </dgm:pt>
  </dgm:ptLst>
  <dgm:cxnLst>
    <dgm:cxn modelId="{1AE10F1C-1121-4CAB-8AF9-0A8ED4185959}" type="presOf" srcId="{79C88442-1EB8-43AE-930B-C4FB2658852B}" destId="{33EB353A-0545-43AD-B87D-55496ADEE0C8}" srcOrd="0" destOrd="0" presId="urn:microsoft.com/office/officeart/2008/layout/HorizontalMultiLevelHierarchy"/>
    <dgm:cxn modelId="{3E28DDB4-199A-45C8-9825-64730C37556F}" srcId="{ADDB7EF3-8F63-4359-876B-361B9E6E0EF0}" destId="{79C88442-1EB8-43AE-930B-C4FB2658852B}" srcOrd="0" destOrd="0" parTransId="{EA36830D-2835-47DA-9643-C2336BA61E84}" sibTransId="{4F9ABF8E-0C43-4464-8AF4-17526FDD135A}"/>
    <dgm:cxn modelId="{EF82CE2E-0690-4F52-BD5A-EEE5E28B045D}" srcId="{79C88442-1EB8-43AE-930B-C4FB2658852B}" destId="{96B61077-C57E-44AF-BF29-76BCF9D2C0B9}" srcOrd="1" destOrd="0" parTransId="{ADD040F6-7AF8-47E2-B07F-95A0D0B3A06B}" sibTransId="{BAFBBF97-7A44-4994-B9AA-C5E1FC270E47}"/>
    <dgm:cxn modelId="{4F29B615-9C15-49AD-B105-660D787C31B3}" type="presOf" srcId="{F8F108AE-E618-4E87-AC8F-A0AD47A252C1}" destId="{06ACD2EB-8D54-46D1-8CDB-81ECF1389842}" srcOrd="1" destOrd="0" presId="urn:microsoft.com/office/officeart/2008/layout/HorizontalMultiLevelHierarchy"/>
    <dgm:cxn modelId="{12C14F35-505F-4CBA-A552-F015CA845476}" type="presOf" srcId="{96B61077-C57E-44AF-BF29-76BCF9D2C0B9}" destId="{6D24D9F5-C4FB-4FDE-BF83-3EA045B6110E}" srcOrd="0" destOrd="0" presId="urn:microsoft.com/office/officeart/2008/layout/HorizontalMultiLevelHierarchy"/>
    <dgm:cxn modelId="{5DBD5756-C6F3-4EED-8A46-BF211BA86166}" type="presOf" srcId="{ADD040F6-7AF8-47E2-B07F-95A0D0B3A06B}" destId="{A30B105B-26CA-4596-8BFE-B12F8EC57C6C}" srcOrd="0" destOrd="0" presId="urn:microsoft.com/office/officeart/2008/layout/HorizontalMultiLevelHierarchy"/>
    <dgm:cxn modelId="{27B1776F-0A03-4EC0-8DE2-980D9F46455E}" type="presOf" srcId="{F33A5A52-3D46-4525-BAAF-056A5AE12E9E}" destId="{40308D5B-F7F8-437A-9D78-2846826F4FD0}" srcOrd="0" destOrd="0" presId="urn:microsoft.com/office/officeart/2008/layout/HorizontalMultiLevelHierarchy"/>
    <dgm:cxn modelId="{D601EC87-319B-4942-96A3-1C3ADDFB00CA}" type="presOf" srcId="{F8F108AE-E618-4E87-AC8F-A0AD47A252C1}" destId="{6719C762-E474-4B44-AACF-7D71243216DD}" srcOrd="0" destOrd="0" presId="urn:microsoft.com/office/officeart/2008/layout/HorizontalMultiLevelHierarchy"/>
    <dgm:cxn modelId="{54B0B1D5-4394-48DF-A3EF-762D758217F7}" type="presOf" srcId="{ADDB7EF3-8F63-4359-876B-361B9E6E0EF0}" destId="{2CFE3293-30E1-4FE9-A7F3-EFD6499802DD}" srcOrd="0" destOrd="0" presId="urn:microsoft.com/office/officeart/2008/layout/HorizontalMultiLevelHierarchy"/>
    <dgm:cxn modelId="{F5BB66E9-EC4E-4680-9109-8A62EDDFCD17}" type="presOf" srcId="{D500CBEE-2342-46FA-A025-32FD9DE4799F}" destId="{C034BED5-3792-45FF-B1DF-F4CAD272A7D9}" srcOrd="0" destOrd="0" presId="urn:microsoft.com/office/officeart/2008/layout/HorizontalMultiLevelHierarchy"/>
    <dgm:cxn modelId="{88A2DA50-3DE0-4360-B026-50F4C7E48A2E}" type="presOf" srcId="{2072C73C-2FE4-4EC9-87C6-DF2DAA2029E9}" destId="{0BB77FDC-3182-4D16-83D1-65D804E20025}" srcOrd="1" destOrd="0" presId="urn:microsoft.com/office/officeart/2008/layout/HorizontalMultiLevelHierarchy"/>
    <dgm:cxn modelId="{F0156F3C-038F-4E43-A6A4-B5F32806A9E2}" srcId="{79C88442-1EB8-43AE-930B-C4FB2658852B}" destId="{F33A5A52-3D46-4525-BAAF-056A5AE12E9E}" srcOrd="2" destOrd="0" parTransId="{2072C73C-2FE4-4EC9-87C6-DF2DAA2029E9}" sibTransId="{C560AAD5-A174-488C-BE79-ABF8DFDB6255}"/>
    <dgm:cxn modelId="{F479F634-27AB-47AF-83B6-0CBA829FA543}" type="presOf" srcId="{2072C73C-2FE4-4EC9-87C6-DF2DAA2029E9}" destId="{5F03F2D3-768A-4D1B-8F7B-5996DE32F6DC}" srcOrd="0" destOrd="0" presId="urn:microsoft.com/office/officeart/2008/layout/HorizontalMultiLevelHierarchy"/>
    <dgm:cxn modelId="{FB748421-CEE3-4F40-96BF-087A56762267}" type="presOf" srcId="{ADD040F6-7AF8-47E2-B07F-95A0D0B3A06B}" destId="{649BA502-217C-43FE-97C1-E8AEFD5076DE}" srcOrd="1" destOrd="0" presId="urn:microsoft.com/office/officeart/2008/layout/HorizontalMultiLevelHierarchy"/>
    <dgm:cxn modelId="{E7EA7310-6C04-421D-8A37-D56E34E602D5}" srcId="{79C88442-1EB8-43AE-930B-C4FB2658852B}" destId="{D500CBEE-2342-46FA-A025-32FD9DE4799F}" srcOrd="0" destOrd="0" parTransId="{F8F108AE-E618-4E87-AC8F-A0AD47A252C1}" sibTransId="{EA6064D0-B26A-4846-9DF4-3CD5278BE9D2}"/>
    <dgm:cxn modelId="{65EE64E8-D508-4083-910A-C3055D0C601D}" type="presParOf" srcId="{2CFE3293-30E1-4FE9-A7F3-EFD6499802DD}" destId="{0E0CCE59-D266-4620-8DEB-89EDC23E5A0F}" srcOrd="0" destOrd="0" presId="urn:microsoft.com/office/officeart/2008/layout/HorizontalMultiLevelHierarchy"/>
    <dgm:cxn modelId="{48EF6BE9-6AE1-45FE-84DD-A03099400E3C}" type="presParOf" srcId="{0E0CCE59-D266-4620-8DEB-89EDC23E5A0F}" destId="{33EB353A-0545-43AD-B87D-55496ADEE0C8}" srcOrd="0" destOrd="0" presId="urn:microsoft.com/office/officeart/2008/layout/HorizontalMultiLevelHierarchy"/>
    <dgm:cxn modelId="{83E9AA06-361A-432F-A8DD-C79A80CD906A}" type="presParOf" srcId="{0E0CCE59-D266-4620-8DEB-89EDC23E5A0F}" destId="{4E488407-A941-4549-BAE4-34420E857CD0}" srcOrd="1" destOrd="0" presId="urn:microsoft.com/office/officeart/2008/layout/HorizontalMultiLevelHierarchy"/>
    <dgm:cxn modelId="{64C72711-C280-4CBE-AD01-5D294F017B32}" type="presParOf" srcId="{4E488407-A941-4549-BAE4-34420E857CD0}" destId="{6719C762-E474-4B44-AACF-7D71243216DD}" srcOrd="0" destOrd="0" presId="urn:microsoft.com/office/officeart/2008/layout/HorizontalMultiLevelHierarchy"/>
    <dgm:cxn modelId="{43F189C8-E0DD-46B1-AE72-D8947FF78864}" type="presParOf" srcId="{6719C762-E474-4B44-AACF-7D71243216DD}" destId="{06ACD2EB-8D54-46D1-8CDB-81ECF1389842}" srcOrd="0" destOrd="0" presId="urn:microsoft.com/office/officeart/2008/layout/HorizontalMultiLevelHierarchy"/>
    <dgm:cxn modelId="{B263509B-0A0D-407A-9C8D-86EA63FCFD3E}" type="presParOf" srcId="{4E488407-A941-4549-BAE4-34420E857CD0}" destId="{6EFDB8E2-F706-4DE9-91E0-A717FFAABE3E}" srcOrd="1" destOrd="0" presId="urn:microsoft.com/office/officeart/2008/layout/HorizontalMultiLevelHierarchy"/>
    <dgm:cxn modelId="{49025304-FC85-4AD0-A8D7-17FB764DEF0D}" type="presParOf" srcId="{6EFDB8E2-F706-4DE9-91E0-A717FFAABE3E}" destId="{C034BED5-3792-45FF-B1DF-F4CAD272A7D9}" srcOrd="0" destOrd="0" presId="urn:microsoft.com/office/officeart/2008/layout/HorizontalMultiLevelHierarchy"/>
    <dgm:cxn modelId="{C05C5206-E44E-4640-B875-31C786CA4940}" type="presParOf" srcId="{6EFDB8E2-F706-4DE9-91E0-A717FFAABE3E}" destId="{0453886A-15E5-41E3-B30C-BEE9604B1AF3}" srcOrd="1" destOrd="0" presId="urn:microsoft.com/office/officeart/2008/layout/HorizontalMultiLevelHierarchy"/>
    <dgm:cxn modelId="{3C2293FD-F0E2-44E0-90F1-A4C0977B5F44}" type="presParOf" srcId="{4E488407-A941-4549-BAE4-34420E857CD0}" destId="{A30B105B-26CA-4596-8BFE-B12F8EC57C6C}" srcOrd="2" destOrd="0" presId="urn:microsoft.com/office/officeart/2008/layout/HorizontalMultiLevelHierarchy"/>
    <dgm:cxn modelId="{4C2A3108-D93D-4EB3-BF95-B8E80C32C0A8}" type="presParOf" srcId="{A30B105B-26CA-4596-8BFE-B12F8EC57C6C}" destId="{649BA502-217C-43FE-97C1-E8AEFD5076DE}" srcOrd="0" destOrd="0" presId="urn:microsoft.com/office/officeart/2008/layout/HorizontalMultiLevelHierarchy"/>
    <dgm:cxn modelId="{F531004B-F685-4AAC-9E17-08998D434A18}" type="presParOf" srcId="{4E488407-A941-4549-BAE4-34420E857CD0}" destId="{BCB009B2-F7BF-4EFC-9AC1-A68FED1AE8AF}" srcOrd="3" destOrd="0" presId="urn:microsoft.com/office/officeart/2008/layout/HorizontalMultiLevelHierarchy"/>
    <dgm:cxn modelId="{B77D6998-1F04-4211-AFED-2ABC66C67702}" type="presParOf" srcId="{BCB009B2-F7BF-4EFC-9AC1-A68FED1AE8AF}" destId="{6D24D9F5-C4FB-4FDE-BF83-3EA045B6110E}" srcOrd="0" destOrd="0" presId="urn:microsoft.com/office/officeart/2008/layout/HorizontalMultiLevelHierarchy"/>
    <dgm:cxn modelId="{063A4798-00AA-432D-ABFB-413F37B0ADAF}" type="presParOf" srcId="{BCB009B2-F7BF-4EFC-9AC1-A68FED1AE8AF}" destId="{E50ABC2D-7A45-44C7-9D9F-AB7B9DB09C5C}" srcOrd="1" destOrd="0" presId="urn:microsoft.com/office/officeart/2008/layout/HorizontalMultiLevelHierarchy"/>
    <dgm:cxn modelId="{2135A37F-D619-44A1-8251-4CB03B33B557}" type="presParOf" srcId="{4E488407-A941-4549-BAE4-34420E857CD0}" destId="{5F03F2D3-768A-4D1B-8F7B-5996DE32F6DC}" srcOrd="4" destOrd="0" presId="urn:microsoft.com/office/officeart/2008/layout/HorizontalMultiLevelHierarchy"/>
    <dgm:cxn modelId="{B56E8AEA-B990-41CD-88EE-B080A122076E}" type="presParOf" srcId="{5F03F2D3-768A-4D1B-8F7B-5996DE32F6DC}" destId="{0BB77FDC-3182-4D16-83D1-65D804E20025}" srcOrd="0" destOrd="0" presId="urn:microsoft.com/office/officeart/2008/layout/HorizontalMultiLevelHierarchy"/>
    <dgm:cxn modelId="{CFFE9A94-71FC-4437-B0C2-3088140A5C08}" type="presParOf" srcId="{4E488407-A941-4549-BAE4-34420E857CD0}" destId="{82BA9BD3-45DB-4CA2-B556-2BA38B0AA4A9}" srcOrd="5" destOrd="0" presId="urn:microsoft.com/office/officeart/2008/layout/HorizontalMultiLevelHierarchy"/>
    <dgm:cxn modelId="{20146FCB-A76F-4F30-8BA5-A7D3CA7C0755}" type="presParOf" srcId="{82BA9BD3-45DB-4CA2-B556-2BA38B0AA4A9}" destId="{40308D5B-F7F8-437A-9D78-2846826F4FD0}" srcOrd="0" destOrd="0" presId="urn:microsoft.com/office/officeart/2008/layout/HorizontalMultiLevelHierarchy"/>
    <dgm:cxn modelId="{8F4D8680-CCF8-4EA8-A3F8-FD79A26B569A}" type="presParOf" srcId="{82BA9BD3-45DB-4CA2-B556-2BA38B0AA4A9}" destId="{58BF723B-3F21-417A-A649-D7884FCC882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DB7EF3-8F63-4359-876B-361B9E6E0EF0}" type="doc">
      <dgm:prSet loTypeId="urn:microsoft.com/office/officeart/2008/layout/HorizontalMultiLevelHierarchy" loCatId="hierarchy" qsTypeId="urn:microsoft.com/office/officeart/2005/8/quickstyle/3d4" qsCatId="3D" csTypeId="urn:microsoft.com/office/officeart/2005/8/colors/accent1_2" csCatId="accent1" phldr="1"/>
      <dgm:spPr/>
      <dgm:t>
        <a:bodyPr/>
        <a:lstStyle/>
        <a:p>
          <a:endParaRPr kumimoji="1" lang="ja-JP" altLang="en-US"/>
        </a:p>
      </dgm:t>
    </dgm:pt>
    <dgm:pt modelId="{79C88442-1EB8-43AE-930B-C4FB2658852B}">
      <dgm:prSet phldrT="[テキスト]"/>
      <dgm:spPr>
        <a:solidFill>
          <a:schemeClr val="accent1">
            <a:lumMod val="40000"/>
            <a:lumOff val="60000"/>
          </a:schemeClr>
        </a:solidFill>
      </dgm:spPr>
      <dgm:t>
        <a:bodyPr vert="vert"/>
        <a:lstStyle/>
        <a:p>
          <a:r>
            <a:rPr kumimoji="1" lang="ja-JP" altLang="en-US" dirty="0" smtClean="0">
              <a:solidFill>
                <a:schemeClr val="tx1"/>
              </a:solidFill>
              <a:effectLst>
                <a:outerShdw blurRad="50800" dist="38100" dir="5400000" algn="t" rotWithShape="0">
                  <a:prstClr val="black">
                    <a:alpha val="40000"/>
                  </a:prstClr>
                </a:outerShdw>
              </a:effectLst>
            </a:rPr>
            <a:t>虐待対策</a:t>
          </a:r>
          <a:endParaRPr kumimoji="1" lang="ja-JP" altLang="en-US" dirty="0">
            <a:solidFill>
              <a:schemeClr val="tx1"/>
            </a:solidFill>
            <a:effectLst>
              <a:outerShdw blurRad="50800" dist="38100" dir="5400000" algn="t" rotWithShape="0">
                <a:prstClr val="black">
                  <a:alpha val="40000"/>
                </a:prstClr>
              </a:outerShdw>
            </a:effectLst>
          </a:endParaRPr>
        </a:p>
      </dgm:t>
    </dgm:pt>
    <dgm:pt modelId="{EA36830D-2835-47DA-9643-C2336BA61E84}" type="parTrans" cxnId="{3E28DDB4-199A-45C8-9825-64730C37556F}">
      <dgm:prSet/>
      <dgm:spPr/>
      <dgm:t>
        <a:bodyPr/>
        <a:lstStyle/>
        <a:p>
          <a:endParaRPr kumimoji="1" lang="ja-JP" altLang="en-US"/>
        </a:p>
      </dgm:t>
    </dgm:pt>
    <dgm:pt modelId="{4F9ABF8E-0C43-4464-8AF4-17526FDD135A}" type="sibTrans" cxnId="{3E28DDB4-199A-45C8-9825-64730C37556F}">
      <dgm:prSet/>
      <dgm:spPr/>
      <dgm:t>
        <a:bodyPr/>
        <a:lstStyle/>
        <a:p>
          <a:endParaRPr kumimoji="1" lang="ja-JP" altLang="en-US"/>
        </a:p>
      </dgm:t>
    </dgm:pt>
    <dgm:pt modelId="{D500CBEE-2342-46FA-A025-32FD9DE4799F}">
      <dgm:prSet phldrT="[テキスト]" custT="1"/>
      <dgm:spPr>
        <a:solidFill>
          <a:schemeClr val="accent1">
            <a:lumMod val="40000"/>
            <a:lumOff val="60000"/>
          </a:schemeClr>
        </a:solidFill>
      </dgm:spPr>
      <dgm:t>
        <a:bodyPr/>
        <a:lstStyle/>
        <a:p>
          <a:r>
            <a:rPr kumimoji="1" lang="ja-JP" altLang="en-US" sz="1800" dirty="0" smtClean="0">
              <a:solidFill>
                <a:schemeClr val="tx1"/>
              </a:solidFill>
              <a:effectLst>
                <a:outerShdw blurRad="50800" dist="38100" dir="5400000" algn="t" rotWithShape="0">
                  <a:prstClr val="black">
                    <a:alpha val="40000"/>
                  </a:prstClr>
                </a:outerShdw>
              </a:effectLst>
            </a:rPr>
            <a:t>委員会の開催</a:t>
          </a:r>
          <a:endParaRPr kumimoji="1" lang="ja-JP" altLang="en-US" sz="1800" dirty="0">
            <a:solidFill>
              <a:schemeClr val="tx1"/>
            </a:solidFill>
            <a:effectLst>
              <a:outerShdw blurRad="50800" dist="38100" dir="5400000" algn="t" rotWithShape="0">
                <a:prstClr val="black">
                  <a:alpha val="40000"/>
                </a:prstClr>
              </a:outerShdw>
            </a:effectLst>
          </a:endParaRPr>
        </a:p>
      </dgm:t>
    </dgm:pt>
    <dgm:pt modelId="{F8F108AE-E618-4E87-AC8F-A0AD47A252C1}" type="parTrans" cxnId="{E7EA7310-6C04-421D-8A37-D56E34E602D5}">
      <dgm:prSet/>
      <dgm:spPr/>
      <dgm:t>
        <a:bodyPr/>
        <a:lstStyle/>
        <a:p>
          <a:endParaRPr kumimoji="1" lang="ja-JP" altLang="en-US"/>
        </a:p>
      </dgm:t>
    </dgm:pt>
    <dgm:pt modelId="{EA6064D0-B26A-4846-9DF4-3CD5278BE9D2}" type="sibTrans" cxnId="{E7EA7310-6C04-421D-8A37-D56E34E602D5}">
      <dgm:prSet/>
      <dgm:spPr/>
      <dgm:t>
        <a:bodyPr/>
        <a:lstStyle/>
        <a:p>
          <a:endParaRPr kumimoji="1" lang="ja-JP" altLang="en-US"/>
        </a:p>
      </dgm:t>
    </dgm:pt>
    <dgm:pt modelId="{96B61077-C57E-44AF-BF29-76BCF9D2C0B9}">
      <dgm:prSet phldrT="[テキスト]" custT="1"/>
      <dgm:spPr>
        <a:solidFill>
          <a:schemeClr val="accent1">
            <a:lumMod val="40000"/>
            <a:lumOff val="60000"/>
          </a:schemeClr>
        </a:solidFill>
      </dgm:spPr>
      <dgm:t>
        <a:bodyPr/>
        <a:lstStyle/>
        <a:p>
          <a:pPr algn="ctr"/>
          <a:r>
            <a:rPr kumimoji="1" lang="ja-JP" altLang="en-US" sz="1800" dirty="0" smtClean="0">
              <a:solidFill>
                <a:schemeClr val="tx1"/>
              </a:solidFill>
              <a:effectLst>
                <a:outerShdw blurRad="50800" dist="38100" dir="5400000" algn="t" rotWithShape="0">
                  <a:prstClr val="black">
                    <a:alpha val="40000"/>
                  </a:prstClr>
                </a:outerShdw>
              </a:effectLst>
            </a:rPr>
            <a:t>虐待の防止のための指針整備</a:t>
          </a:r>
          <a:endParaRPr kumimoji="1" lang="ja-JP" altLang="en-US" sz="1800" dirty="0">
            <a:solidFill>
              <a:schemeClr val="tx1"/>
            </a:solidFill>
            <a:effectLst>
              <a:outerShdw blurRad="50800" dist="38100" dir="5400000" algn="t" rotWithShape="0">
                <a:prstClr val="black">
                  <a:alpha val="40000"/>
                </a:prstClr>
              </a:outerShdw>
            </a:effectLst>
          </a:endParaRPr>
        </a:p>
      </dgm:t>
    </dgm:pt>
    <dgm:pt modelId="{ADD040F6-7AF8-47E2-B07F-95A0D0B3A06B}" type="parTrans" cxnId="{EF82CE2E-0690-4F52-BD5A-EEE5E28B045D}">
      <dgm:prSet/>
      <dgm:spPr/>
      <dgm:t>
        <a:bodyPr/>
        <a:lstStyle/>
        <a:p>
          <a:endParaRPr kumimoji="1" lang="ja-JP" altLang="en-US"/>
        </a:p>
      </dgm:t>
    </dgm:pt>
    <dgm:pt modelId="{BAFBBF97-7A44-4994-B9AA-C5E1FC270E47}" type="sibTrans" cxnId="{EF82CE2E-0690-4F52-BD5A-EEE5E28B045D}">
      <dgm:prSet/>
      <dgm:spPr/>
      <dgm:t>
        <a:bodyPr/>
        <a:lstStyle/>
        <a:p>
          <a:endParaRPr kumimoji="1" lang="ja-JP" altLang="en-US"/>
        </a:p>
      </dgm:t>
    </dgm:pt>
    <dgm:pt modelId="{F33A5A52-3D46-4525-BAAF-056A5AE12E9E}">
      <dgm:prSet phldrT="[テキスト]" custT="1"/>
      <dgm:spPr>
        <a:solidFill>
          <a:schemeClr val="accent1">
            <a:lumMod val="40000"/>
            <a:lumOff val="60000"/>
          </a:schemeClr>
        </a:solidFill>
      </dgm:spPr>
      <dgm:t>
        <a:bodyPr/>
        <a:lstStyle/>
        <a:p>
          <a:r>
            <a:rPr kumimoji="1" lang="ja-JP" altLang="en-US" sz="1800" dirty="0" smtClean="0">
              <a:solidFill>
                <a:schemeClr val="tx1"/>
              </a:solidFill>
              <a:effectLst>
                <a:outerShdw blurRad="50800" dist="38100" dir="5400000" algn="t" rotWithShape="0">
                  <a:prstClr val="black">
                    <a:alpha val="40000"/>
                  </a:prstClr>
                </a:outerShdw>
              </a:effectLst>
            </a:rPr>
            <a:t>研修及び訓練（シミュレーション）の実施（年１回以上）</a:t>
          </a:r>
          <a:endParaRPr kumimoji="1" lang="ja-JP" altLang="en-US" sz="1800" dirty="0">
            <a:solidFill>
              <a:schemeClr val="tx1"/>
            </a:solidFill>
            <a:effectLst>
              <a:outerShdw blurRad="50800" dist="38100" dir="5400000" algn="t" rotWithShape="0">
                <a:prstClr val="black">
                  <a:alpha val="40000"/>
                </a:prstClr>
              </a:outerShdw>
            </a:effectLst>
          </a:endParaRPr>
        </a:p>
      </dgm:t>
    </dgm:pt>
    <dgm:pt modelId="{2072C73C-2FE4-4EC9-87C6-DF2DAA2029E9}" type="parTrans" cxnId="{F0156F3C-038F-4E43-A6A4-B5F32806A9E2}">
      <dgm:prSet/>
      <dgm:spPr/>
      <dgm:t>
        <a:bodyPr/>
        <a:lstStyle/>
        <a:p>
          <a:endParaRPr kumimoji="1" lang="ja-JP" altLang="en-US"/>
        </a:p>
      </dgm:t>
    </dgm:pt>
    <dgm:pt modelId="{C560AAD5-A174-488C-BE79-ABF8DFDB6255}" type="sibTrans" cxnId="{F0156F3C-038F-4E43-A6A4-B5F32806A9E2}">
      <dgm:prSet/>
      <dgm:spPr/>
      <dgm:t>
        <a:bodyPr/>
        <a:lstStyle/>
        <a:p>
          <a:endParaRPr kumimoji="1" lang="ja-JP" altLang="en-US"/>
        </a:p>
      </dgm:t>
    </dgm:pt>
    <dgm:pt modelId="{E2F01692-E07B-48A5-877C-B498BD3CF480}">
      <dgm:prSet phldrT="[テキスト]" custT="1"/>
      <dgm:spPr>
        <a:solidFill>
          <a:schemeClr val="accent1">
            <a:lumMod val="40000"/>
            <a:lumOff val="60000"/>
          </a:schemeClr>
        </a:solidFill>
      </dgm:spPr>
      <dgm:t>
        <a:bodyPr/>
        <a:lstStyle/>
        <a:p>
          <a:r>
            <a:rPr kumimoji="1" lang="ja-JP" altLang="en-US" sz="1800" dirty="0" smtClean="0">
              <a:solidFill>
                <a:schemeClr val="tx1"/>
              </a:solidFill>
              <a:effectLst>
                <a:outerShdw blurRad="50800" dist="38100" dir="5400000" algn="t" rotWithShape="0">
                  <a:prstClr val="black">
                    <a:alpha val="40000"/>
                  </a:prstClr>
                </a:outerShdw>
              </a:effectLst>
            </a:rPr>
            <a:t>虐待防止措置の担当者の設置</a:t>
          </a:r>
          <a:endParaRPr kumimoji="1" lang="en-US" altLang="ja-JP" sz="1800" dirty="0" smtClean="0">
            <a:solidFill>
              <a:schemeClr val="tx1"/>
            </a:solidFill>
            <a:effectLst>
              <a:outerShdw blurRad="50800" dist="38100" dir="5400000" algn="t" rotWithShape="0">
                <a:prstClr val="black">
                  <a:alpha val="40000"/>
                </a:prstClr>
              </a:outerShdw>
            </a:effectLst>
          </a:endParaRPr>
        </a:p>
      </dgm:t>
    </dgm:pt>
    <dgm:pt modelId="{1A5E84B1-C85B-4062-A9EF-E510B7676D38}" type="parTrans" cxnId="{1036359C-7298-41AE-ACA3-6BF05A1C5484}">
      <dgm:prSet/>
      <dgm:spPr/>
      <dgm:t>
        <a:bodyPr/>
        <a:lstStyle/>
        <a:p>
          <a:endParaRPr kumimoji="1" lang="ja-JP" altLang="en-US"/>
        </a:p>
      </dgm:t>
    </dgm:pt>
    <dgm:pt modelId="{84BD9D0F-7BF9-4CD8-B7D6-32E0425FE778}" type="sibTrans" cxnId="{1036359C-7298-41AE-ACA3-6BF05A1C5484}">
      <dgm:prSet/>
      <dgm:spPr/>
      <dgm:t>
        <a:bodyPr/>
        <a:lstStyle/>
        <a:p>
          <a:endParaRPr kumimoji="1" lang="ja-JP" altLang="en-US"/>
        </a:p>
      </dgm:t>
    </dgm:pt>
    <dgm:pt modelId="{2CFE3293-30E1-4FE9-A7F3-EFD6499802DD}" type="pres">
      <dgm:prSet presAssocID="{ADDB7EF3-8F63-4359-876B-361B9E6E0EF0}" presName="Name0" presStyleCnt="0">
        <dgm:presLayoutVars>
          <dgm:chPref val="1"/>
          <dgm:dir/>
          <dgm:animOne val="branch"/>
          <dgm:animLvl val="lvl"/>
          <dgm:resizeHandles val="exact"/>
        </dgm:presLayoutVars>
      </dgm:prSet>
      <dgm:spPr/>
      <dgm:t>
        <a:bodyPr/>
        <a:lstStyle/>
        <a:p>
          <a:endParaRPr kumimoji="1" lang="ja-JP" altLang="en-US"/>
        </a:p>
      </dgm:t>
    </dgm:pt>
    <dgm:pt modelId="{0E0CCE59-D266-4620-8DEB-89EDC23E5A0F}" type="pres">
      <dgm:prSet presAssocID="{79C88442-1EB8-43AE-930B-C4FB2658852B}" presName="root1" presStyleCnt="0"/>
      <dgm:spPr/>
    </dgm:pt>
    <dgm:pt modelId="{33EB353A-0545-43AD-B87D-55496ADEE0C8}" type="pres">
      <dgm:prSet presAssocID="{79C88442-1EB8-43AE-930B-C4FB2658852B}" presName="LevelOneTextNode" presStyleLbl="node0" presStyleIdx="0" presStyleCnt="1" custScaleY="74278">
        <dgm:presLayoutVars>
          <dgm:chPref val="3"/>
        </dgm:presLayoutVars>
      </dgm:prSet>
      <dgm:spPr/>
      <dgm:t>
        <a:bodyPr/>
        <a:lstStyle/>
        <a:p>
          <a:endParaRPr kumimoji="1" lang="ja-JP" altLang="en-US"/>
        </a:p>
      </dgm:t>
    </dgm:pt>
    <dgm:pt modelId="{4E488407-A941-4549-BAE4-34420E857CD0}" type="pres">
      <dgm:prSet presAssocID="{79C88442-1EB8-43AE-930B-C4FB2658852B}" presName="level2hierChild" presStyleCnt="0"/>
      <dgm:spPr/>
    </dgm:pt>
    <dgm:pt modelId="{6719C762-E474-4B44-AACF-7D71243216DD}" type="pres">
      <dgm:prSet presAssocID="{F8F108AE-E618-4E87-AC8F-A0AD47A252C1}" presName="conn2-1" presStyleLbl="parChTrans1D2" presStyleIdx="0" presStyleCnt="4"/>
      <dgm:spPr/>
      <dgm:t>
        <a:bodyPr/>
        <a:lstStyle/>
        <a:p>
          <a:endParaRPr kumimoji="1" lang="ja-JP" altLang="en-US"/>
        </a:p>
      </dgm:t>
    </dgm:pt>
    <dgm:pt modelId="{06ACD2EB-8D54-46D1-8CDB-81ECF1389842}" type="pres">
      <dgm:prSet presAssocID="{F8F108AE-E618-4E87-AC8F-A0AD47A252C1}" presName="connTx" presStyleLbl="parChTrans1D2" presStyleIdx="0" presStyleCnt="4"/>
      <dgm:spPr/>
      <dgm:t>
        <a:bodyPr/>
        <a:lstStyle/>
        <a:p>
          <a:endParaRPr kumimoji="1" lang="ja-JP" altLang="en-US"/>
        </a:p>
      </dgm:t>
    </dgm:pt>
    <dgm:pt modelId="{6EFDB8E2-F706-4DE9-91E0-A717FFAABE3E}" type="pres">
      <dgm:prSet presAssocID="{D500CBEE-2342-46FA-A025-32FD9DE4799F}" presName="root2" presStyleCnt="0"/>
      <dgm:spPr/>
    </dgm:pt>
    <dgm:pt modelId="{C034BED5-3792-45FF-B1DF-F4CAD272A7D9}" type="pres">
      <dgm:prSet presAssocID="{D500CBEE-2342-46FA-A025-32FD9DE4799F}" presName="LevelTwoTextNode" presStyleLbl="node2" presStyleIdx="0" presStyleCnt="4" custScaleX="356247">
        <dgm:presLayoutVars>
          <dgm:chPref val="3"/>
        </dgm:presLayoutVars>
      </dgm:prSet>
      <dgm:spPr/>
      <dgm:t>
        <a:bodyPr/>
        <a:lstStyle/>
        <a:p>
          <a:endParaRPr kumimoji="1" lang="ja-JP" altLang="en-US"/>
        </a:p>
      </dgm:t>
    </dgm:pt>
    <dgm:pt modelId="{0453886A-15E5-41E3-B30C-BEE9604B1AF3}" type="pres">
      <dgm:prSet presAssocID="{D500CBEE-2342-46FA-A025-32FD9DE4799F}" presName="level3hierChild" presStyleCnt="0"/>
      <dgm:spPr/>
    </dgm:pt>
    <dgm:pt modelId="{A30B105B-26CA-4596-8BFE-B12F8EC57C6C}" type="pres">
      <dgm:prSet presAssocID="{ADD040F6-7AF8-47E2-B07F-95A0D0B3A06B}" presName="conn2-1" presStyleLbl="parChTrans1D2" presStyleIdx="1" presStyleCnt="4"/>
      <dgm:spPr/>
      <dgm:t>
        <a:bodyPr/>
        <a:lstStyle/>
        <a:p>
          <a:endParaRPr kumimoji="1" lang="ja-JP" altLang="en-US"/>
        </a:p>
      </dgm:t>
    </dgm:pt>
    <dgm:pt modelId="{649BA502-217C-43FE-97C1-E8AEFD5076DE}" type="pres">
      <dgm:prSet presAssocID="{ADD040F6-7AF8-47E2-B07F-95A0D0B3A06B}" presName="connTx" presStyleLbl="parChTrans1D2" presStyleIdx="1" presStyleCnt="4"/>
      <dgm:spPr/>
      <dgm:t>
        <a:bodyPr/>
        <a:lstStyle/>
        <a:p>
          <a:endParaRPr kumimoji="1" lang="ja-JP" altLang="en-US"/>
        </a:p>
      </dgm:t>
    </dgm:pt>
    <dgm:pt modelId="{BCB009B2-F7BF-4EFC-9AC1-A68FED1AE8AF}" type="pres">
      <dgm:prSet presAssocID="{96B61077-C57E-44AF-BF29-76BCF9D2C0B9}" presName="root2" presStyleCnt="0"/>
      <dgm:spPr/>
    </dgm:pt>
    <dgm:pt modelId="{6D24D9F5-C4FB-4FDE-BF83-3EA045B6110E}" type="pres">
      <dgm:prSet presAssocID="{96B61077-C57E-44AF-BF29-76BCF9D2C0B9}" presName="LevelTwoTextNode" presStyleLbl="node2" presStyleIdx="1" presStyleCnt="4" custScaleX="356247">
        <dgm:presLayoutVars>
          <dgm:chPref val="3"/>
        </dgm:presLayoutVars>
      </dgm:prSet>
      <dgm:spPr/>
      <dgm:t>
        <a:bodyPr/>
        <a:lstStyle/>
        <a:p>
          <a:endParaRPr kumimoji="1" lang="ja-JP" altLang="en-US"/>
        </a:p>
      </dgm:t>
    </dgm:pt>
    <dgm:pt modelId="{E50ABC2D-7A45-44C7-9D9F-AB7B9DB09C5C}" type="pres">
      <dgm:prSet presAssocID="{96B61077-C57E-44AF-BF29-76BCF9D2C0B9}" presName="level3hierChild" presStyleCnt="0"/>
      <dgm:spPr/>
    </dgm:pt>
    <dgm:pt modelId="{5F03F2D3-768A-4D1B-8F7B-5996DE32F6DC}" type="pres">
      <dgm:prSet presAssocID="{2072C73C-2FE4-4EC9-87C6-DF2DAA2029E9}" presName="conn2-1" presStyleLbl="parChTrans1D2" presStyleIdx="2" presStyleCnt="4"/>
      <dgm:spPr/>
      <dgm:t>
        <a:bodyPr/>
        <a:lstStyle/>
        <a:p>
          <a:endParaRPr kumimoji="1" lang="ja-JP" altLang="en-US"/>
        </a:p>
      </dgm:t>
    </dgm:pt>
    <dgm:pt modelId="{0BB77FDC-3182-4D16-83D1-65D804E20025}" type="pres">
      <dgm:prSet presAssocID="{2072C73C-2FE4-4EC9-87C6-DF2DAA2029E9}" presName="connTx" presStyleLbl="parChTrans1D2" presStyleIdx="2" presStyleCnt="4"/>
      <dgm:spPr/>
      <dgm:t>
        <a:bodyPr/>
        <a:lstStyle/>
        <a:p>
          <a:endParaRPr kumimoji="1" lang="ja-JP" altLang="en-US"/>
        </a:p>
      </dgm:t>
    </dgm:pt>
    <dgm:pt modelId="{82BA9BD3-45DB-4CA2-B556-2BA38B0AA4A9}" type="pres">
      <dgm:prSet presAssocID="{F33A5A52-3D46-4525-BAAF-056A5AE12E9E}" presName="root2" presStyleCnt="0"/>
      <dgm:spPr/>
    </dgm:pt>
    <dgm:pt modelId="{40308D5B-F7F8-437A-9D78-2846826F4FD0}" type="pres">
      <dgm:prSet presAssocID="{F33A5A52-3D46-4525-BAAF-056A5AE12E9E}" presName="LevelTwoTextNode" presStyleLbl="node2" presStyleIdx="2" presStyleCnt="4" custScaleX="356247">
        <dgm:presLayoutVars>
          <dgm:chPref val="3"/>
        </dgm:presLayoutVars>
      </dgm:prSet>
      <dgm:spPr/>
      <dgm:t>
        <a:bodyPr/>
        <a:lstStyle/>
        <a:p>
          <a:endParaRPr kumimoji="1" lang="ja-JP" altLang="en-US"/>
        </a:p>
      </dgm:t>
    </dgm:pt>
    <dgm:pt modelId="{58BF723B-3F21-417A-A649-D7884FCC882F}" type="pres">
      <dgm:prSet presAssocID="{F33A5A52-3D46-4525-BAAF-056A5AE12E9E}" presName="level3hierChild" presStyleCnt="0"/>
      <dgm:spPr/>
    </dgm:pt>
    <dgm:pt modelId="{38BEFA55-88FB-4246-9072-3C6EC5490687}" type="pres">
      <dgm:prSet presAssocID="{1A5E84B1-C85B-4062-A9EF-E510B7676D38}" presName="conn2-1" presStyleLbl="parChTrans1D2" presStyleIdx="3" presStyleCnt="4"/>
      <dgm:spPr/>
      <dgm:t>
        <a:bodyPr/>
        <a:lstStyle/>
        <a:p>
          <a:endParaRPr kumimoji="1" lang="ja-JP" altLang="en-US"/>
        </a:p>
      </dgm:t>
    </dgm:pt>
    <dgm:pt modelId="{B372425B-494D-46A9-B44C-F6996FB29432}" type="pres">
      <dgm:prSet presAssocID="{1A5E84B1-C85B-4062-A9EF-E510B7676D38}" presName="connTx" presStyleLbl="parChTrans1D2" presStyleIdx="3" presStyleCnt="4"/>
      <dgm:spPr/>
      <dgm:t>
        <a:bodyPr/>
        <a:lstStyle/>
        <a:p>
          <a:endParaRPr kumimoji="1" lang="ja-JP" altLang="en-US"/>
        </a:p>
      </dgm:t>
    </dgm:pt>
    <dgm:pt modelId="{FA1A0386-60F2-47D6-8FA9-CB45072959C4}" type="pres">
      <dgm:prSet presAssocID="{E2F01692-E07B-48A5-877C-B498BD3CF480}" presName="root2" presStyleCnt="0"/>
      <dgm:spPr/>
    </dgm:pt>
    <dgm:pt modelId="{6C2E092C-1ECF-44D5-8F8D-40975EA49EFF}" type="pres">
      <dgm:prSet presAssocID="{E2F01692-E07B-48A5-877C-B498BD3CF480}" presName="LevelTwoTextNode" presStyleLbl="node2" presStyleIdx="3" presStyleCnt="4" custScaleX="356247">
        <dgm:presLayoutVars>
          <dgm:chPref val="3"/>
        </dgm:presLayoutVars>
      </dgm:prSet>
      <dgm:spPr/>
      <dgm:t>
        <a:bodyPr/>
        <a:lstStyle/>
        <a:p>
          <a:endParaRPr kumimoji="1" lang="ja-JP" altLang="en-US"/>
        </a:p>
      </dgm:t>
    </dgm:pt>
    <dgm:pt modelId="{9F3EAC0C-E168-49F1-A084-F2202A1AE342}" type="pres">
      <dgm:prSet presAssocID="{E2F01692-E07B-48A5-877C-B498BD3CF480}" presName="level3hierChild" presStyleCnt="0"/>
      <dgm:spPr/>
    </dgm:pt>
  </dgm:ptLst>
  <dgm:cxnLst>
    <dgm:cxn modelId="{F0156F3C-038F-4E43-A6A4-B5F32806A9E2}" srcId="{79C88442-1EB8-43AE-930B-C4FB2658852B}" destId="{F33A5A52-3D46-4525-BAAF-056A5AE12E9E}" srcOrd="2" destOrd="0" parTransId="{2072C73C-2FE4-4EC9-87C6-DF2DAA2029E9}" sibTransId="{C560AAD5-A174-488C-BE79-ABF8DFDB6255}"/>
    <dgm:cxn modelId="{044F63B1-53CF-4380-A213-C4C34681DAEB}" type="presOf" srcId="{E2F01692-E07B-48A5-877C-B498BD3CF480}" destId="{6C2E092C-1ECF-44D5-8F8D-40975EA49EFF}" srcOrd="0" destOrd="0" presId="urn:microsoft.com/office/officeart/2008/layout/HorizontalMultiLevelHierarchy"/>
    <dgm:cxn modelId="{F5BB66E9-EC4E-4680-9109-8A62EDDFCD17}" type="presOf" srcId="{D500CBEE-2342-46FA-A025-32FD9DE4799F}" destId="{C034BED5-3792-45FF-B1DF-F4CAD272A7D9}" srcOrd="0" destOrd="0" presId="urn:microsoft.com/office/officeart/2008/layout/HorizontalMultiLevelHierarchy"/>
    <dgm:cxn modelId="{88A2DA50-3DE0-4360-B026-50F4C7E48A2E}" type="presOf" srcId="{2072C73C-2FE4-4EC9-87C6-DF2DAA2029E9}" destId="{0BB77FDC-3182-4D16-83D1-65D804E20025}" srcOrd="1" destOrd="0" presId="urn:microsoft.com/office/officeart/2008/layout/HorizontalMultiLevelHierarchy"/>
    <dgm:cxn modelId="{EF82CE2E-0690-4F52-BD5A-EEE5E28B045D}" srcId="{79C88442-1EB8-43AE-930B-C4FB2658852B}" destId="{96B61077-C57E-44AF-BF29-76BCF9D2C0B9}" srcOrd="1" destOrd="0" parTransId="{ADD040F6-7AF8-47E2-B07F-95A0D0B3A06B}" sibTransId="{BAFBBF97-7A44-4994-B9AA-C5E1FC270E47}"/>
    <dgm:cxn modelId="{F479F634-27AB-47AF-83B6-0CBA829FA543}" type="presOf" srcId="{2072C73C-2FE4-4EC9-87C6-DF2DAA2029E9}" destId="{5F03F2D3-768A-4D1B-8F7B-5996DE32F6DC}" srcOrd="0" destOrd="0" presId="urn:microsoft.com/office/officeart/2008/layout/HorizontalMultiLevelHierarchy"/>
    <dgm:cxn modelId="{1AE10F1C-1121-4CAB-8AF9-0A8ED4185959}" type="presOf" srcId="{79C88442-1EB8-43AE-930B-C4FB2658852B}" destId="{33EB353A-0545-43AD-B87D-55496ADEE0C8}" srcOrd="0" destOrd="0" presId="urn:microsoft.com/office/officeart/2008/layout/HorizontalMultiLevelHierarchy"/>
    <dgm:cxn modelId="{54B0B1D5-4394-48DF-A3EF-762D758217F7}" type="presOf" srcId="{ADDB7EF3-8F63-4359-876B-361B9E6E0EF0}" destId="{2CFE3293-30E1-4FE9-A7F3-EFD6499802DD}" srcOrd="0" destOrd="0" presId="urn:microsoft.com/office/officeart/2008/layout/HorizontalMultiLevelHierarchy"/>
    <dgm:cxn modelId="{FB748421-CEE3-4F40-96BF-087A56762267}" type="presOf" srcId="{ADD040F6-7AF8-47E2-B07F-95A0D0B3A06B}" destId="{649BA502-217C-43FE-97C1-E8AEFD5076DE}" srcOrd="1" destOrd="0" presId="urn:microsoft.com/office/officeart/2008/layout/HorizontalMultiLevelHierarchy"/>
    <dgm:cxn modelId="{12C14F35-505F-4CBA-A552-F015CA845476}" type="presOf" srcId="{96B61077-C57E-44AF-BF29-76BCF9D2C0B9}" destId="{6D24D9F5-C4FB-4FDE-BF83-3EA045B6110E}" srcOrd="0" destOrd="0" presId="urn:microsoft.com/office/officeart/2008/layout/HorizontalMultiLevelHierarchy"/>
    <dgm:cxn modelId="{56030359-A107-4495-8B61-689F2A020A3D}" type="presOf" srcId="{1A5E84B1-C85B-4062-A9EF-E510B7676D38}" destId="{B372425B-494D-46A9-B44C-F6996FB29432}" srcOrd="1" destOrd="0" presId="urn:microsoft.com/office/officeart/2008/layout/HorizontalMultiLevelHierarchy"/>
    <dgm:cxn modelId="{E7EA7310-6C04-421D-8A37-D56E34E602D5}" srcId="{79C88442-1EB8-43AE-930B-C4FB2658852B}" destId="{D500CBEE-2342-46FA-A025-32FD9DE4799F}" srcOrd="0" destOrd="0" parTransId="{F8F108AE-E618-4E87-AC8F-A0AD47A252C1}" sibTransId="{EA6064D0-B26A-4846-9DF4-3CD5278BE9D2}"/>
    <dgm:cxn modelId="{1036359C-7298-41AE-ACA3-6BF05A1C5484}" srcId="{79C88442-1EB8-43AE-930B-C4FB2658852B}" destId="{E2F01692-E07B-48A5-877C-B498BD3CF480}" srcOrd="3" destOrd="0" parTransId="{1A5E84B1-C85B-4062-A9EF-E510B7676D38}" sibTransId="{84BD9D0F-7BF9-4CD8-B7D6-32E0425FE778}"/>
    <dgm:cxn modelId="{70C42CA0-330B-45AB-8734-3CC9644CA5E7}" type="presOf" srcId="{1A5E84B1-C85B-4062-A9EF-E510B7676D38}" destId="{38BEFA55-88FB-4246-9072-3C6EC5490687}" srcOrd="0" destOrd="0" presId="urn:microsoft.com/office/officeart/2008/layout/HorizontalMultiLevelHierarchy"/>
    <dgm:cxn modelId="{D601EC87-319B-4942-96A3-1C3ADDFB00CA}" type="presOf" srcId="{F8F108AE-E618-4E87-AC8F-A0AD47A252C1}" destId="{6719C762-E474-4B44-AACF-7D71243216DD}" srcOrd="0" destOrd="0" presId="urn:microsoft.com/office/officeart/2008/layout/HorizontalMultiLevelHierarchy"/>
    <dgm:cxn modelId="{3E28DDB4-199A-45C8-9825-64730C37556F}" srcId="{ADDB7EF3-8F63-4359-876B-361B9E6E0EF0}" destId="{79C88442-1EB8-43AE-930B-C4FB2658852B}" srcOrd="0" destOrd="0" parTransId="{EA36830D-2835-47DA-9643-C2336BA61E84}" sibTransId="{4F9ABF8E-0C43-4464-8AF4-17526FDD135A}"/>
    <dgm:cxn modelId="{4F29B615-9C15-49AD-B105-660D787C31B3}" type="presOf" srcId="{F8F108AE-E618-4E87-AC8F-A0AD47A252C1}" destId="{06ACD2EB-8D54-46D1-8CDB-81ECF1389842}" srcOrd="1" destOrd="0" presId="urn:microsoft.com/office/officeart/2008/layout/HorizontalMultiLevelHierarchy"/>
    <dgm:cxn modelId="{5DBD5756-C6F3-4EED-8A46-BF211BA86166}" type="presOf" srcId="{ADD040F6-7AF8-47E2-B07F-95A0D0B3A06B}" destId="{A30B105B-26CA-4596-8BFE-B12F8EC57C6C}" srcOrd="0" destOrd="0" presId="urn:microsoft.com/office/officeart/2008/layout/HorizontalMultiLevelHierarchy"/>
    <dgm:cxn modelId="{27B1776F-0A03-4EC0-8DE2-980D9F46455E}" type="presOf" srcId="{F33A5A52-3D46-4525-BAAF-056A5AE12E9E}" destId="{40308D5B-F7F8-437A-9D78-2846826F4FD0}" srcOrd="0" destOrd="0" presId="urn:microsoft.com/office/officeart/2008/layout/HorizontalMultiLevelHierarchy"/>
    <dgm:cxn modelId="{65EE64E8-D508-4083-910A-C3055D0C601D}" type="presParOf" srcId="{2CFE3293-30E1-4FE9-A7F3-EFD6499802DD}" destId="{0E0CCE59-D266-4620-8DEB-89EDC23E5A0F}" srcOrd="0" destOrd="0" presId="urn:microsoft.com/office/officeart/2008/layout/HorizontalMultiLevelHierarchy"/>
    <dgm:cxn modelId="{48EF6BE9-6AE1-45FE-84DD-A03099400E3C}" type="presParOf" srcId="{0E0CCE59-D266-4620-8DEB-89EDC23E5A0F}" destId="{33EB353A-0545-43AD-B87D-55496ADEE0C8}" srcOrd="0" destOrd="0" presId="urn:microsoft.com/office/officeart/2008/layout/HorizontalMultiLevelHierarchy"/>
    <dgm:cxn modelId="{83E9AA06-361A-432F-A8DD-C79A80CD906A}" type="presParOf" srcId="{0E0CCE59-D266-4620-8DEB-89EDC23E5A0F}" destId="{4E488407-A941-4549-BAE4-34420E857CD0}" srcOrd="1" destOrd="0" presId="urn:microsoft.com/office/officeart/2008/layout/HorizontalMultiLevelHierarchy"/>
    <dgm:cxn modelId="{64C72711-C280-4CBE-AD01-5D294F017B32}" type="presParOf" srcId="{4E488407-A941-4549-BAE4-34420E857CD0}" destId="{6719C762-E474-4B44-AACF-7D71243216DD}" srcOrd="0" destOrd="0" presId="urn:microsoft.com/office/officeart/2008/layout/HorizontalMultiLevelHierarchy"/>
    <dgm:cxn modelId="{43F189C8-E0DD-46B1-AE72-D8947FF78864}" type="presParOf" srcId="{6719C762-E474-4B44-AACF-7D71243216DD}" destId="{06ACD2EB-8D54-46D1-8CDB-81ECF1389842}" srcOrd="0" destOrd="0" presId="urn:microsoft.com/office/officeart/2008/layout/HorizontalMultiLevelHierarchy"/>
    <dgm:cxn modelId="{B263509B-0A0D-407A-9C8D-86EA63FCFD3E}" type="presParOf" srcId="{4E488407-A941-4549-BAE4-34420E857CD0}" destId="{6EFDB8E2-F706-4DE9-91E0-A717FFAABE3E}" srcOrd="1" destOrd="0" presId="urn:microsoft.com/office/officeart/2008/layout/HorizontalMultiLevelHierarchy"/>
    <dgm:cxn modelId="{49025304-FC85-4AD0-A8D7-17FB764DEF0D}" type="presParOf" srcId="{6EFDB8E2-F706-4DE9-91E0-A717FFAABE3E}" destId="{C034BED5-3792-45FF-B1DF-F4CAD272A7D9}" srcOrd="0" destOrd="0" presId="urn:microsoft.com/office/officeart/2008/layout/HorizontalMultiLevelHierarchy"/>
    <dgm:cxn modelId="{C05C5206-E44E-4640-B875-31C786CA4940}" type="presParOf" srcId="{6EFDB8E2-F706-4DE9-91E0-A717FFAABE3E}" destId="{0453886A-15E5-41E3-B30C-BEE9604B1AF3}" srcOrd="1" destOrd="0" presId="urn:microsoft.com/office/officeart/2008/layout/HorizontalMultiLevelHierarchy"/>
    <dgm:cxn modelId="{3C2293FD-F0E2-44E0-90F1-A4C0977B5F44}" type="presParOf" srcId="{4E488407-A941-4549-BAE4-34420E857CD0}" destId="{A30B105B-26CA-4596-8BFE-B12F8EC57C6C}" srcOrd="2" destOrd="0" presId="urn:microsoft.com/office/officeart/2008/layout/HorizontalMultiLevelHierarchy"/>
    <dgm:cxn modelId="{4C2A3108-D93D-4EB3-BF95-B8E80C32C0A8}" type="presParOf" srcId="{A30B105B-26CA-4596-8BFE-B12F8EC57C6C}" destId="{649BA502-217C-43FE-97C1-E8AEFD5076DE}" srcOrd="0" destOrd="0" presId="urn:microsoft.com/office/officeart/2008/layout/HorizontalMultiLevelHierarchy"/>
    <dgm:cxn modelId="{F531004B-F685-4AAC-9E17-08998D434A18}" type="presParOf" srcId="{4E488407-A941-4549-BAE4-34420E857CD0}" destId="{BCB009B2-F7BF-4EFC-9AC1-A68FED1AE8AF}" srcOrd="3" destOrd="0" presId="urn:microsoft.com/office/officeart/2008/layout/HorizontalMultiLevelHierarchy"/>
    <dgm:cxn modelId="{B77D6998-1F04-4211-AFED-2ABC66C67702}" type="presParOf" srcId="{BCB009B2-F7BF-4EFC-9AC1-A68FED1AE8AF}" destId="{6D24D9F5-C4FB-4FDE-BF83-3EA045B6110E}" srcOrd="0" destOrd="0" presId="urn:microsoft.com/office/officeart/2008/layout/HorizontalMultiLevelHierarchy"/>
    <dgm:cxn modelId="{063A4798-00AA-432D-ABFB-413F37B0ADAF}" type="presParOf" srcId="{BCB009B2-F7BF-4EFC-9AC1-A68FED1AE8AF}" destId="{E50ABC2D-7A45-44C7-9D9F-AB7B9DB09C5C}" srcOrd="1" destOrd="0" presId="urn:microsoft.com/office/officeart/2008/layout/HorizontalMultiLevelHierarchy"/>
    <dgm:cxn modelId="{2135A37F-D619-44A1-8251-4CB03B33B557}" type="presParOf" srcId="{4E488407-A941-4549-BAE4-34420E857CD0}" destId="{5F03F2D3-768A-4D1B-8F7B-5996DE32F6DC}" srcOrd="4" destOrd="0" presId="urn:microsoft.com/office/officeart/2008/layout/HorizontalMultiLevelHierarchy"/>
    <dgm:cxn modelId="{B56E8AEA-B990-41CD-88EE-B080A122076E}" type="presParOf" srcId="{5F03F2D3-768A-4D1B-8F7B-5996DE32F6DC}" destId="{0BB77FDC-3182-4D16-83D1-65D804E20025}" srcOrd="0" destOrd="0" presId="urn:microsoft.com/office/officeart/2008/layout/HorizontalMultiLevelHierarchy"/>
    <dgm:cxn modelId="{CFFE9A94-71FC-4437-B0C2-3088140A5C08}" type="presParOf" srcId="{4E488407-A941-4549-BAE4-34420E857CD0}" destId="{82BA9BD3-45DB-4CA2-B556-2BA38B0AA4A9}" srcOrd="5" destOrd="0" presId="urn:microsoft.com/office/officeart/2008/layout/HorizontalMultiLevelHierarchy"/>
    <dgm:cxn modelId="{20146FCB-A76F-4F30-8BA5-A7D3CA7C0755}" type="presParOf" srcId="{82BA9BD3-45DB-4CA2-B556-2BA38B0AA4A9}" destId="{40308D5B-F7F8-437A-9D78-2846826F4FD0}" srcOrd="0" destOrd="0" presId="urn:microsoft.com/office/officeart/2008/layout/HorizontalMultiLevelHierarchy"/>
    <dgm:cxn modelId="{8F4D8680-CCF8-4EA8-A3F8-FD79A26B569A}" type="presParOf" srcId="{82BA9BD3-45DB-4CA2-B556-2BA38B0AA4A9}" destId="{58BF723B-3F21-417A-A649-D7884FCC882F}" srcOrd="1" destOrd="0" presId="urn:microsoft.com/office/officeart/2008/layout/HorizontalMultiLevelHierarchy"/>
    <dgm:cxn modelId="{7D62C1BD-4092-4ADB-93A0-D2C96B25755C}" type="presParOf" srcId="{4E488407-A941-4549-BAE4-34420E857CD0}" destId="{38BEFA55-88FB-4246-9072-3C6EC5490687}" srcOrd="6" destOrd="0" presId="urn:microsoft.com/office/officeart/2008/layout/HorizontalMultiLevelHierarchy"/>
    <dgm:cxn modelId="{E34D925D-FE46-4412-9CF6-095AB8D288E8}" type="presParOf" srcId="{38BEFA55-88FB-4246-9072-3C6EC5490687}" destId="{B372425B-494D-46A9-B44C-F6996FB29432}" srcOrd="0" destOrd="0" presId="urn:microsoft.com/office/officeart/2008/layout/HorizontalMultiLevelHierarchy"/>
    <dgm:cxn modelId="{1D105E28-9947-4C4F-A9EB-289FC3EED4BA}" type="presParOf" srcId="{4E488407-A941-4549-BAE4-34420E857CD0}" destId="{FA1A0386-60F2-47D6-8FA9-CB45072959C4}" srcOrd="7" destOrd="0" presId="urn:microsoft.com/office/officeart/2008/layout/HorizontalMultiLevelHierarchy"/>
    <dgm:cxn modelId="{C873CCE0-7D61-4441-BB59-E0C951F13A05}" type="presParOf" srcId="{FA1A0386-60F2-47D6-8FA9-CB45072959C4}" destId="{6C2E092C-1ECF-44D5-8F8D-40975EA49EFF}" srcOrd="0" destOrd="0" presId="urn:microsoft.com/office/officeart/2008/layout/HorizontalMultiLevelHierarchy"/>
    <dgm:cxn modelId="{791CD113-1815-4D38-998A-C0993EC357C7}" type="presParOf" srcId="{FA1A0386-60F2-47D6-8FA9-CB45072959C4}" destId="{9F3EAC0C-E168-49F1-A084-F2202A1AE342}"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E50044-50F5-42EC-98F5-7F8737109D35}" type="doc">
      <dgm:prSet loTypeId="urn:microsoft.com/office/officeart/2005/8/layout/hList1" loCatId="list" qsTypeId="urn:microsoft.com/office/officeart/2005/8/quickstyle/simple1" qsCatId="simple" csTypeId="urn:microsoft.com/office/officeart/2005/8/colors/accent1_2" csCatId="accent1" phldr="1"/>
      <dgm:spPr>
        <a:scene3d>
          <a:camera prst="orthographicFront">
            <a:rot lat="0" lon="0" rev="0"/>
          </a:camera>
          <a:lightRig rig="balanced" dir="t">
            <a:rot lat="0" lon="0" rev="8700000"/>
          </a:lightRig>
        </a:scene3d>
      </dgm:spPr>
      <dgm:t>
        <a:bodyPr/>
        <a:lstStyle/>
        <a:p>
          <a:endParaRPr kumimoji="1" lang="ja-JP" altLang="en-US"/>
        </a:p>
      </dgm:t>
    </dgm:pt>
    <dgm:pt modelId="{F0C2E52E-F8B6-4F31-AE6C-87C5DA51AF53}">
      <dgm:prSet phldrT="[テキスト]" custT="1"/>
      <dgm:spPr>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kumimoji="1" lang="ja-JP" altLang="en-US" sz="1900" b="1" dirty="0" smtClean="0">
              <a:solidFill>
                <a:schemeClr val="tx1"/>
              </a:solidFill>
            </a:rPr>
            <a:t>指定居宅介護支援等の事業の人員及び運営に関する基準　第１８条等</a:t>
          </a:r>
          <a:endParaRPr kumimoji="1" lang="ja-JP" altLang="en-US" sz="1900" b="1" dirty="0">
            <a:solidFill>
              <a:schemeClr val="tx1"/>
            </a:solidFill>
          </a:endParaRPr>
        </a:p>
      </dgm:t>
    </dgm:pt>
    <dgm:pt modelId="{FC67A67A-8271-42F5-BBFA-DCA6E3DE3CC6}" type="parTrans" cxnId="{F109290E-EA91-4F8B-9717-2B423FE80AF7}">
      <dgm:prSet/>
      <dgm:spPr/>
      <dgm:t>
        <a:bodyPr/>
        <a:lstStyle/>
        <a:p>
          <a:endParaRPr kumimoji="1" lang="ja-JP" altLang="en-US" sz="1200"/>
        </a:p>
      </dgm:t>
    </dgm:pt>
    <dgm:pt modelId="{A179760A-836A-4885-AC28-5E20D5F19642}" type="sibTrans" cxnId="{F109290E-EA91-4F8B-9717-2B423FE80AF7}">
      <dgm:prSet/>
      <dgm:spPr/>
      <dgm:t>
        <a:bodyPr/>
        <a:lstStyle/>
        <a:p>
          <a:endParaRPr kumimoji="1" lang="ja-JP" altLang="en-US" sz="1200"/>
        </a:p>
      </dgm:t>
    </dgm:pt>
    <dgm:pt modelId="{85F08509-4117-4896-98CD-0E67E765C931}">
      <dgm:prSet phldrT="[テキスト]" custT="1"/>
      <dgm:spPr>
        <a:solidFill>
          <a:schemeClr val="bg1">
            <a:alpha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ja-JP" altLang="en-US" sz="1400" dirty="0" smtClean="0"/>
            <a:t>指定居宅介護支援事業者は、指定居宅介護支援事業所ごとに、次に掲げる事業の運営についての重要事項に関する規程</a:t>
          </a:r>
          <a:r>
            <a:rPr lang="en-US" altLang="ja-JP" sz="1400" dirty="0" smtClean="0"/>
            <a:t>(</a:t>
          </a:r>
          <a:r>
            <a:rPr lang="ja-JP" altLang="en-US" sz="1400" dirty="0" smtClean="0"/>
            <a:t>以下「運営規程」という。</a:t>
          </a:r>
          <a:r>
            <a:rPr lang="en-US" altLang="ja-JP" sz="1400" dirty="0" smtClean="0"/>
            <a:t>)</a:t>
          </a:r>
          <a:r>
            <a:rPr lang="ja-JP" altLang="en-US" sz="1400" dirty="0" smtClean="0"/>
            <a:t>として次に掲げる事項を定めるものとする。</a:t>
          </a:r>
          <a:endParaRPr kumimoji="1" lang="ja-JP" altLang="en-US" sz="1600" dirty="0"/>
        </a:p>
      </dgm:t>
    </dgm:pt>
    <dgm:pt modelId="{4476FC17-4323-4389-A7E9-3A8FB026D250}" type="parTrans" cxnId="{3B9C0595-A684-415A-8BA1-EEE566A8C9FF}">
      <dgm:prSet/>
      <dgm:spPr/>
      <dgm:t>
        <a:bodyPr/>
        <a:lstStyle/>
        <a:p>
          <a:endParaRPr kumimoji="1" lang="ja-JP" altLang="en-US" sz="1200"/>
        </a:p>
      </dgm:t>
    </dgm:pt>
    <dgm:pt modelId="{9DEFFD64-441E-4407-9F31-5265589DD20A}" type="sibTrans" cxnId="{3B9C0595-A684-415A-8BA1-EEE566A8C9FF}">
      <dgm:prSet/>
      <dgm:spPr/>
      <dgm:t>
        <a:bodyPr/>
        <a:lstStyle/>
        <a:p>
          <a:endParaRPr kumimoji="1" lang="ja-JP" altLang="en-US" sz="1200"/>
        </a:p>
      </dgm:t>
    </dgm:pt>
    <dgm:pt modelId="{D3FD2E1D-5B4C-4ABF-9692-8BDA63FFB8D8}">
      <dgm:prSet custT="1"/>
      <dgm:spPr/>
      <dgm:t>
        <a:bodyPr/>
        <a:lstStyle/>
        <a:p>
          <a:r>
            <a:rPr lang="ja-JP" altLang="en-US" sz="1400" dirty="0" smtClean="0"/>
            <a:t>一　事業の目的及び運営の方針</a:t>
          </a:r>
          <a:endParaRPr lang="ja-JP" altLang="en-US" sz="1400" dirty="0"/>
        </a:p>
      </dgm:t>
    </dgm:pt>
    <dgm:pt modelId="{09FBB14A-BAFA-4CAA-A58E-B945F8BCC6E8}" type="parTrans" cxnId="{554E2948-7AA8-45C6-9E8B-D3132861FB0B}">
      <dgm:prSet/>
      <dgm:spPr/>
      <dgm:t>
        <a:bodyPr/>
        <a:lstStyle/>
        <a:p>
          <a:endParaRPr kumimoji="1" lang="ja-JP" altLang="en-US"/>
        </a:p>
      </dgm:t>
    </dgm:pt>
    <dgm:pt modelId="{0CA972E6-EB87-43AE-ABD2-DA028A1F0488}" type="sibTrans" cxnId="{554E2948-7AA8-45C6-9E8B-D3132861FB0B}">
      <dgm:prSet/>
      <dgm:spPr/>
      <dgm:t>
        <a:bodyPr/>
        <a:lstStyle/>
        <a:p>
          <a:endParaRPr kumimoji="1" lang="ja-JP" altLang="en-US"/>
        </a:p>
      </dgm:t>
    </dgm:pt>
    <dgm:pt modelId="{22A9A8D2-4E88-4EB7-B091-96037E35E1D4}">
      <dgm:prSet custT="1"/>
      <dgm:spPr/>
      <dgm:t>
        <a:bodyPr/>
        <a:lstStyle/>
        <a:p>
          <a:r>
            <a:rPr lang="ja-JP" altLang="en-US" sz="1400" dirty="0" smtClean="0"/>
            <a:t>二　職員の職種、員数及び職務内容</a:t>
          </a:r>
          <a:endParaRPr lang="ja-JP" altLang="en-US" sz="1400" dirty="0"/>
        </a:p>
      </dgm:t>
    </dgm:pt>
    <dgm:pt modelId="{E3EBCFF1-60EE-4401-A8F9-4224032BA26F}" type="parTrans" cxnId="{86FE6864-2C4C-406B-9B87-87233D8FE51D}">
      <dgm:prSet/>
      <dgm:spPr/>
      <dgm:t>
        <a:bodyPr/>
        <a:lstStyle/>
        <a:p>
          <a:endParaRPr kumimoji="1" lang="ja-JP" altLang="en-US"/>
        </a:p>
      </dgm:t>
    </dgm:pt>
    <dgm:pt modelId="{857C011A-92FA-4DE5-A6ED-A848EEE9BF71}" type="sibTrans" cxnId="{86FE6864-2C4C-406B-9B87-87233D8FE51D}">
      <dgm:prSet/>
      <dgm:spPr/>
      <dgm:t>
        <a:bodyPr/>
        <a:lstStyle/>
        <a:p>
          <a:endParaRPr kumimoji="1" lang="ja-JP" altLang="en-US"/>
        </a:p>
      </dgm:t>
    </dgm:pt>
    <dgm:pt modelId="{E7B0A393-1CF7-4532-B895-A5FD58B1A63F}">
      <dgm:prSet custT="1"/>
      <dgm:spPr/>
      <dgm:t>
        <a:bodyPr/>
        <a:lstStyle/>
        <a:p>
          <a:r>
            <a:rPr lang="ja-JP" altLang="en-US" sz="1400" dirty="0" smtClean="0"/>
            <a:t>三　営業日及び営業時間</a:t>
          </a:r>
          <a:endParaRPr lang="ja-JP" altLang="en-US" sz="1400" dirty="0"/>
        </a:p>
      </dgm:t>
    </dgm:pt>
    <dgm:pt modelId="{91ECA086-B912-4087-A1CF-2CBA49D0B736}" type="parTrans" cxnId="{FD8CF506-4847-4F93-A007-8A54E743886A}">
      <dgm:prSet/>
      <dgm:spPr/>
      <dgm:t>
        <a:bodyPr/>
        <a:lstStyle/>
        <a:p>
          <a:endParaRPr kumimoji="1" lang="ja-JP" altLang="en-US"/>
        </a:p>
      </dgm:t>
    </dgm:pt>
    <dgm:pt modelId="{2F7651C6-AD7C-4CF0-ACB7-93E13844E9C6}" type="sibTrans" cxnId="{FD8CF506-4847-4F93-A007-8A54E743886A}">
      <dgm:prSet/>
      <dgm:spPr/>
      <dgm:t>
        <a:bodyPr/>
        <a:lstStyle/>
        <a:p>
          <a:endParaRPr kumimoji="1" lang="ja-JP" altLang="en-US"/>
        </a:p>
      </dgm:t>
    </dgm:pt>
    <dgm:pt modelId="{5300ABE4-0928-4483-94B0-EF903073394C}">
      <dgm:prSet custT="1"/>
      <dgm:spPr/>
      <dgm:t>
        <a:bodyPr/>
        <a:lstStyle/>
        <a:p>
          <a:r>
            <a:rPr lang="ja-JP" altLang="en-US" sz="1400" smtClean="0"/>
            <a:t>四　指定居宅介護支援の提供方法、内容及び利用料その他の費用の額</a:t>
          </a:r>
          <a:endParaRPr lang="ja-JP" altLang="en-US" sz="1400"/>
        </a:p>
      </dgm:t>
    </dgm:pt>
    <dgm:pt modelId="{D1EBF474-0282-48C7-A636-774C0AD1CC51}" type="parTrans" cxnId="{AECDF6C1-7743-4BD5-A95C-6553DFD7C1D4}">
      <dgm:prSet/>
      <dgm:spPr/>
      <dgm:t>
        <a:bodyPr/>
        <a:lstStyle/>
        <a:p>
          <a:endParaRPr kumimoji="1" lang="ja-JP" altLang="en-US"/>
        </a:p>
      </dgm:t>
    </dgm:pt>
    <dgm:pt modelId="{1783BA29-CF04-41E5-BFCE-15F8AF840E0C}" type="sibTrans" cxnId="{AECDF6C1-7743-4BD5-A95C-6553DFD7C1D4}">
      <dgm:prSet/>
      <dgm:spPr/>
      <dgm:t>
        <a:bodyPr/>
        <a:lstStyle/>
        <a:p>
          <a:endParaRPr kumimoji="1" lang="ja-JP" altLang="en-US"/>
        </a:p>
      </dgm:t>
    </dgm:pt>
    <dgm:pt modelId="{9A80621E-4A0E-4111-BB4F-588FAF6BA29A}">
      <dgm:prSet custT="1"/>
      <dgm:spPr/>
      <dgm:t>
        <a:bodyPr/>
        <a:lstStyle/>
        <a:p>
          <a:r>
            <a:rPr lang="ja-JP" altLang="en-US" sz="1400" smtClean="0"/>
            <a:t>五　通常の事業の実施地域</a:t>
          </a:r>
          <a:endParaRPr lang="ja-JP" altLang="en-US" sz="1400"/>
        </a:p>
      </dgm:t>
    </dgm:pt>
    <dgm:pt modelId="{21E62C58-4D2C-4561-8603-3690A94F1697}" type="parTrans" cxnId="{0AC3C368-DB18-4547-B488-85180E1910CF}">
      <dgm:prSet/>
      <dgm:spPr/>
      <dgm:t>
        <a:bodyPr/>
        <a:lstStyle/>
        <a:p>
          <a:endParaRPr kumimoji="1" lang="ja-JP" altLang="en-US"/>
        </a:p>
      </dgm:t>
    </dgm:pt>
    <dgm:pt modelId="{3787143C-9879-4534-A229-46FB6BBE7CF1}" type="sibTrans" cxnId="{0AC3C368-DB18-4547-B488-85180E1910CF}">
      <dgm:prSet/>
      <dgm:spPr/>
      <dgm:t>
        <a:bodyPr/>
        <a:lstStyle/>
        <a:p>
          <a:endParaRPr kumimoji="1" lang="ja-JP" altLang="en-US"/>
        </a:p>
      </dgm:t>
    </dgm:pt>
    <dgm:pt modelId="{B4FF40EB-549B-4913-BA65-D0EC858AEBD8}">
      <dgm:prSet custT="1"/>
      <dgm:spPr/>
      <dgm:t>
        <a:bodyPr/>
        <a:lstStyle/>
        <a:p>
          <a:r>
            <a:rPr lang="ja-JP" altLang="en-US" sz="1400" dirty="0" smtClean="0"/>
            <a:t>六　</a:t>
          </a:r>
          <a:r>
            <a:rPr lang="ja-JP" altLang="en-US" sz="1400" b="1" u="sng" dirty="0" smtClean="0"/>
            <a:t>虐待の防止のための措置に関する事項</a:t>
          </a:r>
          <a:r>
            <a:rPr lang="ja-JP" altLang="en-US" sz="1400" b="0" u="none" dirty="0" smtClean="0"/>
            <a:t>（新設）</a:t>
          </a:r>
          <a:endParaRPr lang="ja-JP" altLang="en-US" sz="1400" b="0" u="none" dirty="0"/>
        </a:p>
      </dgm:t>
    </dgm:pt>
    <dgm:pt modelId="{5DD4448D-8C5A-49D1-AC3D-2809E9C81E31}" type="parTrans" cxnId="{3858E80C-AFFB-4D61-8B7F-52A82E93FC62}">
      <dgm:prSet/>
      <dgm:spPr/>
      <dgm:t>
        <a:bodyPr/>
        <a:lstStyle/>
        <a:p>
          <a:endParaRPr kumimoji="1" lang="ja-JP" altLang="en-US"/>
        </a:p>
      </dgm:t>
    </dgm:pt>
    <dgm:pt modelId="{00729410-CAD3-4A2C-B721-9F4CA52112F4}" type="sibTrans" cxnId="{3858E80C-AFFB-4D61-8B7F-52A82E93FC62}">
      <dgm:prSet/>
      <dgm:spPr/>
      <dgm:t>
        <a:bodyPr/>
        <a:lstStyle/>
        <a:p>
          <a:endParaRPr kumimoji="1" lang="ja-JP" altLang="en-US"/>
        </a:p>
      </dgm:t>
    </dgm:pt>
    <dgm:pt modelId="{702B63DE-7D6F-4EBE-B7A1-4410D445A29B}">
      <dgm:prSet custT="1"/>
      <dgm:spPr/>
      <dgm:t>
        <a:bodyPr/>
        <a:lstStyle/>
        <a:p>
          <a:r>
            <a:rPr lang="ja-JP" altLang="en-US" sz="1400" dirty="0" smtClean="0"/>
            <a:t>七　その他運営に関する重要事項</a:t>
          </a:r>
          <a:endParaRPr lang="ja-JP" altLang="en-US" sz="1400" dirty="0"/>
        </a:p>
      </dgm:t>
    </dgm:pt>
    <dgm:pt modelId="{579E29D9-E9A2-44E3-A475-607DBF7165D4}" type="parTrans" cxnId="{F681B605-AEEC-42EB-BB2F-F4FA5D019264}">
      <dgm:prSet/>
      <dgm:spPr/>
      <dgm:t>
        <a:bodyPr/>
        <a:lstStyle/>
        <a:p>
          <a:endParaRPr kumimoji="1" lang="ja-JP" altLang="en-US"/>
        </a:p>
      </dgm:t>
    </dgm:pt>
    <dgm:pt modelId="{DE8E2F06-741C-409A-9F42-EBA8814B8BB3}" type="sibTrans" cxnId="{F681B605-AEEC-42EB-BB2F-F4FA5D019264}">
      <dgm:prSet/>
      <dgm:spPr/>
      <dgm:t>
        <a:bodyPr/>
        <a:lstStyle/>
        <a:p>
          <a:endParaRPr kumimoji="1" lang="ja-JP" altLang="en-US"/>
        </a:p>
      </dgm:t>
    </dgm:pt>
    <dgm:pt modelId="{11A541F5-001D-401B-8643-93CC696BCB6F}" type="pres">
      <dgm:prSet presAssocID="{FAE50044-50F5-42EC-98F5-7F8737109D35}" presName="Name0" presStyleCnt="0">
        <dgm:presLayoutVars>
          <dgm:dir/>
          <dgm:animLvl val="lvl"/>
          <dgm:resizeHandles val="exact"/>
        </dgm:presLayoutVars>
      </dgm:prSet>
      <dgm:spPr/>
      <dgm:t>
        <a:bodyPr/>
        <a:lstStyle/>
        <a:p>
          <a:endParaRPr kumimoji="1" lang="ja-JP" altLang="en-US"/>
        </a:p>
      </dgm:t>
    </dgm:pt>
    <dgm:pt modelId="{BB24BD13-BBC3-4C0F-86E5-112781AF5DA8}" type="pres">
      <dgm:prSet presAssocID="{F0C2E52E-F8B6-4F31-AE6C-87C5DA51AF53}" presName="composit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6156F519-982C-44C3-8CF7-DE9908210E40}" type="pres">
      <dgm:prSet presAssocID="{F0C2E52E-F8B6-4F31-AE6C-87C5DA51AF53}" presName="parTx" presStyleLbl="alignNode1" presStyleIdx="0" presStyleCnt="1" custScaleY="100000">
        <dgm:presLayoutVars>
          <dgm:chMax val="0"/>
          <dgm:chPref val="0"/>
          <dgm:bulletEnabled val="1"/>
        </dgm:presLayoutVars>
      </dgm:prSet>
      <dgm:spPr/>
      <dgm:t>
        <a:bodyPr/>
        <a:lstStyle/>
        <a:p>
          <a:endParaRPr kumimoji="1" lang="ja-JP" altLang="en-US"/>
        </a:p>
      </dgm:t>
    </dgm:pt>
    <dgm:pt modelId="{A966236C-51E0-4E28-8A35-3A469A4EB28B}" type="pres">
      <dgm:prSet presAssocID="{F0C2E52E-F8B6-4F31-AE6C-87C5DA51AF53}" presName="desTx" presStyleLbl="alignAccFollowNode1" presStyleIdx="0" presStyleCnt="1">
        <dgm:presLayoutVars>
          <dgm:bulletEnabled val="1"/>
        </dgm:presLayoutVars>
      </dgm:prSet>
      <dgm:spPr/>
      <dgm:t>
        <a:bodyPr/>
        <a:lstStyle/>
        <a:p>
          <a:endParaRPr kumimoji="1" lang="ja-JP" altLang="en-US"/>
        </a:p>
      </dgm:t>
    </dgm:pt>
  </dgm:ptLst>
  <dgm:cxnLst>
    <dgm:cxn modelId="{86FE6864-2C4C-406B-9B87-87233D8FE51D}" srcId="{F0C2E52E-F8B6-4F31-AE6C-87C5DA51AF53}" destId="{22A9A8D2-4E88-4EB7-B091-96037E35E1D4}" srcOrd="2" destOrd="0" parTransId="{E3EBCFF1-60EE-4401-A8F9-4224032BA26F}" sibTransId="{857C011A-92FA-4DE5-A6ED-A848EEE9BF71}"/>
    <dgm:cxn modelId="{554E2948-7AA8-45C6-9E8B-D3132861FB0B}" srcId="{F0C2E52E-F8B6-4F31-AE6C-87C5DA51AF53}" destId="{D3FD2E1D-5B4C-4ABF-9692-8BDA63FFB8D8}" srcOrd="1" destOrd="0" parTransId="{09FBB14A-BAFA-4CAA-A58E-B945F8BCC6E8}" sibTransId="{0CA972E6-EB87-43AE-ABD2-DA028A1F0488}"/>
    <dgm:cxn modelId="{BE14FE99-3312-4169-990F-1B8FF9B64FFD}" type="presOf" srcId="{E7B0A393-1CF7-4532-B895-A5FD58B1A63F}" destId="{A966236C-51E0-4E28-8A35-3A469A4EB28B}" srcOrd="0" destOrd="3" presId="urn:microsoft.com/office/officeart/2005/8/layout/hList1"/>
    <dgm:cxn modelId="{3858E80C-AFFB-4D61-8B7F-52A82E93FC62}" srcId="{F0C2E52E-F8B6-4F31-AE6C-87C5DA51AF53}" destId="{B4FF40EB-549B-4913-BA65-D0EC858AEBD8}" srcOrd="6" destOrd="0" parTransId="{5DD4448D-8C5A-49D1-AC3D-2809E9C81E31}" sibTransId="{00729410-CAD3-4A2C-B721-9F4CA52112F4}"/>
    <dgm:cxn modelId="{73C1783C-E353-4142-A60E-DBC752D3D795}" type="presOf" srcId="{85F08509-4117-4896-98CD-0E67E765C931}" destId="{A966236C-51E0-4E28-8A35-3A469A4EB28B}" srcOrd="0" destOrd="0" presId="urn:microsoft.com/office/officeart/2005/8/layout/hList1"/>
    <dgm:cxn modelId="{94677AAC-9BD5-4D2D-B52C-CEA746B8C63F}" type="presOf" srcId="{5300ABE4-0928-4483-94B0-EF903073394C}" destId="{A966236C-51E0-4E28-8A35-3A469A4EB28B}" srcOrd="0" destOrd="4" presId="urn:microsoft.com/office/officeart/2005/8/layout/hList1"/>
    <dgm:cxn modelId="{41620A79-B9D6-4D8E-93BC-9E659A7A7AA0}" type="presOf" srcId="{F0C2E52E-F8B6-4F31-AE6C-87C5DA51AF53}" destId="{6156F519-982C-44C3-8CF7-DE9908210E40}" srcOrd="0" destOrd="0" presId="urn:microsoft.com/office/officeart/2005/8/layout/hList1"/>
    <dgm:cxn modelId="{F109290E-EA91-4F8B-9717-2B423FE80AF7}" srcId="{FAE50044-50F5-42EC-98F5-7F8737109D35}" destId="{F0C2E52E-F8B6-4F31-AE6C-87C5DA51AF53}" srcOrd="0" destOrd="0" parTransId="{FC67A67A-8271-42F5-BBFA-DCA6E3DE3CC6}" sibTransId="{A179760A-836A-4885-AC28-5E20D5F19642}"/>
    <dgm:cxn modelId="{09346A63-5B40-4593-A98F-C7229868D0A0}" type="presOf" srcId="{B4FF40EB-549B-4913-BA65-D0EC858AEBD8}" destId="{A966236C-51E0-4E28-8A35-3A469A4EB28B}" srcOrd="0" destOrd="6" presId="urn:microsoft.com/office/officeart/2005/8/layout/hList1"/>
    <dgm:cxn modelId="{0B1B4AC2-4074-43EE-B0AA-4FCFC41874C0}" type="presOf" srcId="{D3FD2E1D-5B4C-4ABF-9692-8BDA63FFB8D8}" destId="{A966236C-51E0-4E28-8A35-3A469A4EB28B}" srcOrd="0" destOrd="1" presId="urn:microsoft.com/office/officeart/2005/8/layout/hList1"/>
    <dgm:cxn modelId="{0AC3C368-DB18-4547-B488-85180E1910CF}" srcId="{F0C2E52E-F8B6-4F31-AE6C-87C5DA51AF53}" destId="{9A80621E-4A0E-4111-BB4F-588FAF6BA29A}" srcOrd="5" destOrd="0" parTransId="{21E62C58-4D2C-4561-8603-3690A94F1697}" sibTransId="{3787143C-9879-4534-A229-46FB6BBE7CF1}"/>
    <dgm:cxn modelId="{FD8CF506-4847-4F93-A007-8A54E743886A}" srcId="{F0C2E52E-F8B6-4F31-AE6C-87C5DA51AF53}" destId="{E7B0A393-1CF7-4532-B895-A5FD58B1A63F}" srcOrd="3" destOrd="0" parTransId="{91ECA086-B912-4087-A1CF-2CBA49D0B736}" sibTransId="{2F7651C6-AD7C-4CF0-ACB7-93E13844E9C6}"/>
    <dgm:cxn modelId="{AECDF6C1-7743-4BD5-A95C-6553DFD7C1D4}" srcId="{F0C2E52E-F8B6-4F31-AE6C-87C5DA51AF53}" destId="{5300ABE4-0928-4483-94B0-EF903073394C}" srcOrd="4" destOrd="0" parTransId="{D1EBF474-0282-48C7-A636-774C0AD1CC51}" sibTransId="{1783BA29-CF04-41E5-BFCE-15F8AF840E0C}"/>
    <dgm:cxn modelId="{3B9C0595-A684-415A-8BA1-EEE566A8C9FF}" srcId="{F0C2E52E-F8B6-4F31-AE6C-87C5DA51AF53}" destId="{85F08509-4117-4896-98CD-0E67E765C931}" srcOrd="0" destOrd="0" parTransId="{4476FC17-4323-4389-A7E9-3A8FB026D250}" sibTransId="{9DEFFD64-441E-4407-9F31-5265589DD20A}"/>
    <dgm:cxn modelId="{22A912B6-FC2B-4E47-A630-5BECC20D413A}" type="presOf" srcId="{FAE50044-50F5-42EC-98F5-7F8737109D35}" destId="{11A541F5-001D-401B-8643-93CC696BCB6F}" srcOrd="0" destOrd="0" presId="urn:microsoft.com/office/officeart/2005/8/layout/hList1"/>
    <dgm:cxn modelId="{01E4AF7D-4170-4345-BB13-755FC53B718C}" type="presOf" srcId="{702B63DE-7D6F-4EBE-B7A1-4410D445A29B}" destId="{A966236C-51E0-4E28-8A35-3A469A4EB28B}" srcOrd="0" destOrd="7" presId="urn:microsoft.com/office/officeart/2005/8/layout/hList1"/>
    <dgm:cxn modelId="{1EE5A348-90EA-4A91-911A-5FAF668F7BEF}" type="presOf" srcId="{22A9A8D2-4E88-4EB7-B091-96037E35E1D4}" destId="{A966236C-51E0-4E28-8A35-3A469A4EB28B}" srcOrd="0" destOrd="2" presId="urn:microsoft.com/office/officeart/2005/8/layout/hList1"/>
    <dgm:cxn modelId="{01826A7B-F32D-42B8-813F-DF8B58FF76AA}" type="presOf" srcId="{9A80621E-4A0E-4111-BB4F-588FAF6BA29A}" destId="{A966236C-51E0-4E28-8A35-3A469A4EB28B}" srcOrd="0" destOrd="5" presId="urn:microsoft.com/office/officeart/2005/8/layout/hList1"/>
    <dgm:cxn modelId="{F681B605-AEEC-42EB-BB2F-F4FA5D019264}" srcId="{F0C2E52E-F8B6-4F31-AE6C-87C5DA51AF53}" destId="{702B63DE-7D6F-4EBE-B7A1-4410D445A29B}" srcOrd="7" destOrd="0" parTransId="{579E29D9-E9A2-44E3-A475-607DBF7165D4}" sibTransId="{DE8E2F06-741C-409A-9F42-EBA8814B8BB3}"/>
    <dgm:cxn modelId="{A1550D56-9588-4B17-9B67-25584D9853AE}" type="presParOf" srcId="{11A541F5-001D-401B-8643-93CC696BCB6F}" destId="{BB24BD13-BBC3-4C0F-86E5-112781AF5DA8}" srcOrd="0" destOrd="0" presId="urn:microsoft.com/office/officeart/2005/8/layout/hList1"/>
    <dgm:cxn modelId="{F3D6F8A5-C69F-4200-9E82-6C7905754389}" type="presParOf" srcId="{BB24BD13-BBC3-4C0F-86E5-112781AF5DA8}" destId="{6156F519-982C-44C3-8CF7-DE9908210E40}" srcOrd="0" destOrd="0" presId="urn:microsoft.com/office/officeart/2005/8/layout/hList1"/>
    <dgm:cxn modelId="{09DE2687-9306-4922-AFB7-9BAE31669631}" type="presParOf" srcId="{BB24BD13-BBC3-4C0F-86E5-112781AF5DA8}" destId="{A966236C-51E0-4E28-8A35-3A469A4EB28B}" srcOrd="1" destOrd="0" presId="urn:microsoft.com/office/officeart/2005/8/layout/hList1"/>
  </dgm:cxnLst>
  <dgm:bg>
    <a:solidFill>
      <a:schemeClr val="bg1"/>
    </a:solid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AE50044-50F5-42EC-98F5-7F8737109D35}" type="doc">
      <dgm:prSet loTypeId="urn:microsoft.com/office/officeart/2005/8/layout/hList1" loCatId="list" qsTypeId="urn:microsoft.com/office/officeart/2005/8/quickstyle/simple1" qsCatId="simple" csTypeId="urn:microsoft.com/office/officeart/2005/8/colors/accent1_2" csCatId="accent1" phldr="1"/>
      <dgm:spPr>
        <a:scene3d>
          <a:camera prst="orthographicFront">
            <a:rot lat="0" lon="0" rev="0"/>
          </a:camera>
          <a:lightRig rig="balanced" dir="t">
            <a:rot lat="0" lon="0" rev="8700000"/>
          </a:lightRig>
        </a:scene3d>
      </dgm:spPr>
      <dgm:t>
        <a:bodyPr/>
        <a:lstStyle/>
        <a:p>
          <a:endParaRPr kumimoji="1" lang="ja-JP" altLang="en-US"/>
        </a:p>
      </dgm:t>
    </dgm:pt>
    <dgm:pt modelId="{F0C2E52E-F8B6-4F31-AE6C-87C5DA51AF53}">
      <dgm:prSet phldrT="[テキスト]" custT="1"/>
      <dgm:spPr>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kumimoji="1" lang="ja-JP" altLang="en-US" sz="1900" b="1" dirty="0" smtClean="0">
              <a:solidFill>
                <a:schemeClr val="tx1"/>
              </a:solidFill>
            </a:rPr>
            <a:t>指定居宅サービス等及び指定介護予防サービス等に関する基準について（老企第２４号）</a:t>
          </a:r>
          <a:endParaRPr kumimoji="1" lang="ja-JP" altLang="en-US" sz="1900" b="1" dirty="0">
            <a:solidFill>
              <a:schemeClr val="tx1"/>
            </a:solidFill>
          </a:endParaRPr>
        </a:p>
      </dgm:t>
    </dgm:pt>
    <dgm:pt modelId="{FC67A67A-8271-42F5-BBFA-DCA6E3DE3CC6}" type="parTrans" cxnId="{F109290E-EA91-4F8B-9717-2B423FE80AF7}">
      <dgm:prSet/>
      <dgm:spPr/>
      <dgm:t>
        <a:bodyPr/>
        <a:lstStyle/>
        <a:p>
          <a:endParaRPr kumimoji="1" lang="ja-JP" altLang="en-US" sz="1200"/>
        </a:p>
      </dgm:t>
    </dgm:pt>
    <dgm:pt modelId="{A179760A-836A-4885-AC28-5E20D5F19642}" type="sibTrans" cxnId="{F109290E-EA91-4F8B-9717-2B423FE80AF7}">
      <dgm:prSet/>
      <dgm:spPr/>
      <dgm:t>
        <a:bodyPr/>
        <a:lstStyle/>
        <a:p>
          <a:endParaRPr kumimoji="1" lang="ja-JP" altLang="en-US" sz="1200"/>
        </a:p>
      </dgm:t>
    </dgm:pt>
    <dgm:pt modelId="{85F08509-4117-4896-98CD-0E67E765C931}">
      <dgm:prSet phldrT="[テキスト]" custT="1"/>
      <dgm:spPr>
        <a:solidFill>
          <a:schemeClr val="bg1">
            <a:alpha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ja-JP" altLang="en-US" sz="1800" dirty="0" smtClean="0">
              <a:solidFill>
                <a:schemeClr val="tx1"/>
              </a:solidFill>
            </a:rPr>
            <a:t>従業者の「員数」は日々変わりうるものであるため、業務負担軽減等の観点から、規定を定めるに当たっては、居宅基準第５条において置くべきとされている員数を満たす範囲において、「〇人以上」と記載することも差し支えない（居宅基準第８条に規定する重要事項を記した文書に記載する場合についても、同様とする。）（以下、他のサービス種類についても同趣旨。）。</a:t>
          </a:r>
          <a:endParaRPr kumimoji="1" lang="ja-JP" altLang="en-US" sz="1800" dirty="0"/>
        </a:p>
      </dgm:t>
    </dgm:pt>
    <dgm:pt modelId="{4476FC17-4323-4389-A7E9-3A8FB026D250}" type="parTrans" cxnId="{3B9C0595-A684-415A-8BA1-EEE566A8C9FF}">
      <dgm:prSet/>
      <dgm:spPr/>
      <dgm:t>
        <a:bodyPr/>
        <a:lstStyle/>
        <a:p>
          <a:endParaRPr kumimoji="1" lang="ja-JP" altLang="en-US" sz="1200"/>
        </a:p>
      </dgm:t>
    </dgm:pt>
    <dgm:pt modelId="{9DEFFD64-441E-4407-9F31-5265589DD20A}" type="sibTrans" cxnId="{3B9C0595-A684-415A-8BA1-EEE566A8C9FF}">
      <dgm:prSet/>
      <dgm:spPr/>
      <dgm:t>
        <a:bodyPr/>
        <a:lstStyle/>
        <a:p>
          <a:endParaRPr kumimoji="1" lang="ja-JP" altLang="en-US" sz="1200"/>
        </a:p>
      </dgm:t>
    </dgm:pt>
    <dgm:pt modelId="{11A541F5-001D-401B-8643-93CC696BCB6F}" type="pres">
      <dgm:prSet presAssocID="{FAE50044-50F5-42EC-98F5-7F8737109D35}" presName="Name0" presStyleCnt="0">
        <dgm:presLayoutVars>
          <dgm:dir/>
          <dgm:animLvl val="lvl"/>
          <dgm:resizeHandles val="exact"/>
        </dgm:presLayoutVars>
      </dgm:prSet>
      <dgm:spPr/>
      <dgm:t>
        <a:bodyPr/>
        <a:lstStyle/>
        <a:p>
          <a:endParaRPr kumimoji="1" lang="ja-JP" altLang="en-US"/>
        </a:p>
      </dgm:t>
    </dgm:pt>
    <dgm:pt modelId="{BB24BD13-BBC3-4C0F-86E5-112781AF5DA8}" type="pres">
      <dgm:prSet presAssocID="{F0C2E52E-F8B6-4F31-AE6C-87C5DA51AF53}" presName="composit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6156F519-982C-44C3-8CF7-DE9908210E40}" type="pres">
      <dgm:prSet presAssocID="{F0C2E52E-F8B6-4F31-AE6C-87C5DA51AF53}" presName="parTx" presStyleLbl="alignNode1" presStyleIdx="0" presStyleCnt="1" custScaleY="100000">
        <dgm:presLayoutVars>
          <dgm:chMax val="0"/>
          <dgm:chPref val="0"/>
          <dgm:bulletEnabled val="1"/>
        </dgm:presLayoutVars>
      </dgm:prSet>
      <dgm:spPr/>
      <dgm:t>
        <a:bodyPr/>
        <a:lstStyle/>
        <a:p>
          <a:endParaRPr kumimoji="1" lang="ja-JP" altLang="en-US"/>
        </a:p>
      </dgm:t>
    </dgm:pt>
    <dgm:pt modelId="{A966236C-51E0-4E28-8A35-3A469A4EB28B}" type="pres">
      <dgm:prSet presAssocID="{F0C2E52E-F8B6-4F31-AE6C-87C5DA51AF53}" presName="desTx" presStyleLbl="alignAccFollowNode1" presStyleIdx="0" presStyleCnt="1">
        <dgm:presLayoutVars>
          <dgm:bulletEnabled val="1"/>
        </dgm:presLayoutVars>
      </dgm:prSet>
      <dgm:spPr/>
      <dgm:t>
        <a:bodyPr/>
        <a:lstStyle/>
        <a:p>
          <a:endParaRPr kumimoji="1" lang="ja-JP" altLang="en-US"/>
        </a:p>
      </dgm:t>
    </dgm:pt>
  </dgm:ptLst>
  <dgm:cxnLst>
    <dgm:cxn modelId="{3B9C0595-A684-415A-8BA1-EEE566A8C9FF}" srcId="{F0C2E52E-F8B6-4F31-AE6C-87C5DA51AF53}" destId="{85F08509-4117-4896-98CD-0E67E765C931}" srcOrd="0" destOrd="0" parTransId="{4476FC17-4323-4389-A7E9-3A8FB026D250}" sibTransId="{9DEFFD64-441E-4407-9F31-5265589DD20A}"/>
    <dgm:cxn modelId="{41620A79-B9D6-4D8E-93BC-9E659A7A7AA0}" type="presOf" srcId="{F0C2E52E-F8B6-4F31-AE6C-87C5DA51AF53}" destId="{6156F519-982C-44C3-8CF7-DE9908210E40}" srcOrd="0" destOrd="0" presId="urn:microsoft.com/office/officeart/2005/8/layout/hList1"/>
    <dgm:cxn modelId="{F109290E-EA91-4F8B-9717-2B423FE80AF7}" srcId="{FAE50044-50F5-42EC-98F5-7F8737109D35}" destId="{F0C2E52E-F8B6-4F31-AE6C-87C5DA51AF53}" srcOrd="0" destOrd="0" parTransId="{FC67A67A-8271-42F5-BBFA-DCA6E3DE3CC6}" sibTransId="{A179760A-836A-4885-AC28-5E20D5F19642}"/>
    <dgm:cxn modelId="{22A912B6-FC2B-4E47-A630-5BECC20D413A}" type="presOf" srcId="{FAE50044-50F5-42EC-98F5-7F8737109D35}" destId="{11A541F5-001D-401B-8643-93CC696BCB6F}" srcOrd="0" destOrd="0" presId="urn:microsoft.com/office/officeart/2005/8/layout/hList1"/>
    <dgm:cxn modelId="{73C1783C-E353-4142-A60E-DBC752D3D795}" type="presOf" srcId="{85F08509-4117-4896-98CD-0E67E765C931}" destId="{A966236C-51E0-4E28-8A35-3A469A4EB28B}" srcOrd="0" destOrd="0" presId="urn:microsoft.com/office/officeart/2005/8/layout/hList1"/>
    <dgm:cxn modelId="{A1550D56-9588-4B17-9B67-25584D9853AE}" type="presParOf" srcId="{11A541F5-001D-401B-8643-93CC696BCB6F}" destId="{BB24BD13-BBC3-4C0F-86E5-112781AF5DA8}" srcOrd="0" destOrd="0" presId="urn:microsoft.com/office/officeart/2005/8/layout/hList1"/>
    <dgm:cxn modelId="{F3D6F8A5-C69F-4200-9E82-6C7905754389}" type="presParOf" srcId="{BB24BD13-BBC3-4C0F-86E5-112781AF5DA8}" destId="{6156F519-982C-44C3-8CF7-DE9908210E40}" srcOrd="0" destOrd="0" presId="urn:microsoft.com/office/officeart/2005/8/layout/hList1"/>
    <dgm:cxn modelId="{09DE2687-9306-4922-AFB7-9BAE31669631}" type="presParOf" srcId="{BB24BD13-BBC3-4C0F-86E5-112781AF5DA8}" destId="{A966236C-51E0-4E28-8A35-3A469A4EB28B}" srcOrd="1" destOrd="0" presId="urn:microsoft.com/office/officeart/2005/8/layout/hList1"/>
  </dgm:cxnLst>
  <dgm:bg>
    <a:solidFill>
      <a:schemeClr val="bg1"/>
    </a:solid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AE50044-50F5-42EC-98F5-7F8737109D35}" type="doc">
      <dgm:prSet loTypeId="urn:microsoft.com/office/officeart/2005/8/layout/hList1" loCatId="list" qsTypeId="urn:microsoft.com/office/officeart/2005/8/quickstyle/simple1" qsCatId="simple" csTypeId="urn:microsoft.com/office/officeart/2005/8/colors/accent1_2" csCatId="accent1" phldr="1"/>
      <dgm:spPr>
        <a:scene3d>
          <a:camera prst="orthographicFront">
            <a:rot lat="0" lon="0" rev="0"/>
          </a:camera>
          <a:lightRig rig="balanced" dir="t">
            <a:rot lat="0" lon="0" rev="8700000"/>
          </a:lightRig>
        </a:scene3d>
      </dgm:spPr>
      <dgm:t>
        <a:bodyPr/>
        <a:lstStyle/>
        <a:p>
          <a:endParaRPr kumimoji="1" lang="ja-JP" altLang="en-US"/>
        </a:p>
      </dgm:t>
    </dgm:pt>
    <dgm:pt modelId="{F0C2E52E-F8B6-4F31-AE6C-87C5DA51AF53}">
      <dgm:prSet phldrT="[テキスト]" custT="1"/>
      <dgm:spPr>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kumimoji="1" lang="ja-JP" altLang="en-US" sz="1900" b="1" dirty="0" smtClean="0">
              <a:solidFill>
                <a:schemeClr val="tx1"/>
              </a:solidFill>
            </a:rPr>
            <a:t>指定居宅介護支援等の事業の人員及び運営に関する基準　第２２条</a:t>
          </a:r>
          <a:endParaRPr kumimoji="1" lang="ja-JP" altLang="en-US" sz="1900" b="1" dirty="0">
            <a:solidFill>
              <a:schemeClr val="tx1"/>
            </a:solidFill>
          </a:endParaRPr>
        </a:p>
      </dgm:t>
    </dgm:pt>
    <dgm:pt modelId="{FC67A67A-8271-42F5-BBFA-DCA6E3DE3CC6}" type="parTrans" cxnId="{F109290E-EA91-4F8B-9717-2B423FE80AF7}">
      <dgm:prSet/>
      <dgm:spPr/>
      <dgm:t>
        <a:bodyPr/>
        <a:lstStyle/>
        <a:p>
          <a:endParaRPr kumimoji="1" lang="ja-JP" altLang="en-US" sz="1200"/>
        </a:p>
      </dgm:t>
    </dgm:pt>
    <dgm:pt modelId="{A179760A-836A-4885-AC28-5E20D5F19642}" type="sibTrans" cxnId="{F109290E-EA91-4F8B-9717-2B423FE80AF7}">
      <dgm:prSet/>
      <dgm:spPr/>
      <dgm:t>
        <a:bodyPr/>
        <a:lstStyle/>
        <a:p>
          <a:endParaRPr kumimoji="1" lang="ja-JP" altLang="en-US" sz="1200"/>
        </a:p>
      </dgm:t>
    </dgm:pt>
    <dgm:pt modelId="{85F08509-4117-4896-98CD-0E67E765C931}">
      <dgm:prSet phldrT="[テキスト]" custT="1"/>
      <dgm:spPr>
        <a:solidFill>
          <a:schemeClr val="bg1">
            <a:alpha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kumimoji="1" lang="ja-JP" altLang="en-US" sz="1800" dirty="0" smtClean="0"/>
            <a:t>指定居宅介護支援事業者は、指定居宅介護支援事業所の見やすい場所に、運営規程の概要、介護支援専門員の勤務の体制その他の利用申込者のサービスの選択に資すると認められた重要事項を掲示しなければならない。</a:t>
          </a:r>
          <a:endParaRPr kumimoji="1" lang="ja-JP" altLang="en-US" sz="1800" dirty="0"/>
        </a:p>
      </dgm:t>
    </dgm:pt>
    <dgm:pt modelId="{4476FC17-4323-4389-A7E9-3A8FB026D250}" type="parTrans" cxnId="{3B9C0595-A684-415A-8BA1-EEE566A8C9FF}">
      <dgm:prSet/>
      <dgm:spPr/>
      <dgm:t>
        <a:bodyPr/>
        <a:lstStyle/>
        <a:p>
          <a:endParaRPr kumimoji="1" lang="ja-JP" altLang="en-US" sz="1200"/>
        </a:p>
      </dgm:t>
    </dgm:pt>
    <dgm:pt modelId="{9DEFFD64-441E-4407-9F31-5265589DD20A}" type="sibTrans" cxnId="{3B9C0595-A684-415A-8BA1-EEE566A8C9FF}">
      <dgm:prSet/>
      <dgm:spPr/>
      <dgm:t>
        <a:bodyPr/>
        <a:lstStyle/>
        <a:p>
          <a:endParaRPr kumimoji="1" lang="ja-JP" altLang="en-US" sz="1200"/>
        </a:p>
      </dgm:t>
    </dgm:pt>
    <dgm:pt modelId="{EB386EE7-32D7-49C3-9AB8-5BB4C20B1ABE}">
      <dgm:prSet phldrT="[テキスト]" custT="1"/>
      <dgm:spPr>
        <a:solidFill>
          <a:schemeClr val="bg1">
            <a:alpha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kumimoji="1" lang="ja-JP" altLang="en-US" sz="1800" dirty="0" smtClean="0"/>
            <a:t>指定居宅介護支援事業者は、前項に規定する事項を記載した書面を当該指定居宅介護支援事業所に備え付け、かつ、これをいつでも関係者に自由に閲覧させることにより、同項の規定による掲示に代えることができる。</a:t>
          </a:r>
          <a:endParaRPr kumimoji="1" lang="ja-JP" altLang="en-US" sz="1800" dirty="0"/>
        </a:p>
      </dgm:t>
    </dgm:pt>
    <dgm:pt modelId="{AAA8C58D-7F5F-4D3E-9863-8E63E182FC3B}" type="parTrans" cxnId="{B8D9E692-3399-449F-896D-E27162178EC2}">
      <dgm:prSet/>
      <dgm:spPr/>
    </dgm:pt>
    <dgm:pt modelId="{4577CAA0-2A0C-4261-8536-E5481F10ACBA}" type="sibTrans" cxnId="{B8D9E692-3399-449F-896D-E27162178EC2}">
      <dgm:prSet/>
      <dgm:spPr/>
    </dgm:pt>
    <dgm:pt modelId="{11A541F5-001D-401B-8643-93CC696BCB6F}" type="pres">
      <dgm:prSet presAssocID="{FAE50044-50F5-42EC-98F5-7F8737109D35}" presName="Name0" presStyleCnt="0">
        <dgm:presLayoutVars>
          <dgm:dir/>
          <dgm:animLvl val="lvl"/>
          <dgm:resizeHandles val="exact"/>
        </dgm:presLayoutVars>
      </dgm:prSet>
      <dgm:spPr/>
      <dgm:t>
        <a:bodyPr/>
        <a:lstStyle/>
        <a:p>
          <a:endParaRPr kumimoji="1" lang="ja-JP" altLang="en-US"/>
        </a:p>
      </dgm:t>
    </dgm:pt>
    <dgm:pt modelId="{BB24BD13-BBC3-4C0F-86E5-112781AF5DA8}" type="pres">
      <dgm:prSet presAssocID="{F0C2E52E-F8B6-4F31-AE6C-87C5DA51AF53}" presName="composit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6156F519-982C-44C3-8CF7-DE9908210E40}" type="pres">
      <dgm:prSet presAssocID="{F0C2E52E-F8B6-4F31-AE6C-87C5DA51AF53}" presName="parTx" presStyleLbl="alignNode1" presStyleIdx="0" presStyleCnt="1" custScaleY="100000">
        <dgm:presLayoutVars>
          <dgm:chMax val="0"/>
          <dgm:chPref val="0"/>
          <dgm:bulletEnabled val="1"/>
        </dgm:presLayoutVars>
      </dgm:prSet>
      <dgm:spPr/>
      <dgm:t>
        <a:bodyPr/>
        <a:lstStyle/>
        <a:p>
          <a:endParaRPr kumimoji="1" lang="ja-JP" altLang="en-US"/>
        </a:p>
      </dgm:t>
    </dgm:pt>
    <dgm:pt modelId="{A966236C-51E0-4E28-8A35-3A469A4EB28B}" type="pres">
      <dgm:prSet presAssocID="{F0C2E52E-F8B6-4F31-AE6C-87C5DA51AF53}" presName="desTx" presStyleLbl="alignAccFollowNode1" presStyleIdx="0" presStyleCnt="1" custLinFactNeighborY="2418">
        <dgm:presLayoutVars>
          <dgm:bulletEnabled val="1"/>
        </dgm:presLayoutVars>
      </dgm:prSet>
      <dgm:spPr/>
      <dgm:t>
        <a:bodyPr/>
        <a:lstStyle/>
        <a:p>
          <a:endParaRPr kumimoji="1" lang="ja-JP" altLang="en-US"/>
        </a:p>
      </dgm:t>
    </dgm:pt>
  </dgm:ptLst>
  <dgm:cxnLst>
    <dgm:cxn modelId="{3B9C0595-A684-415A-8BA1-EEE566A8C9FF}" srcId="{F0C2E52E-F8B6-4F31-AE6C-87C5DA51AF53}" destId="{85F08509-4117-4896-98CD-0E67E765C931}" srcOrd="0" destOrd="0" parTransId="{4476FC17-4323-4389-A7E9-3A8FB026D250}" sibTransId="{9DEFFD64-441E-4407-9F31-5265589DD20A}"/>
    <dgm:cxn modelId="{EB85BE62-097B-4F83-9BBC-34DA3DDA9E1D}" type="presOf" srcId="{EB386EE7-32D7-49C3-9AB8-5BB4C20B1ABE}" destId="{A966236C-51E0-4E28-8A35-3A469A4EB28B}" srcOrd="0" destOrd="1" presId="urn:microsoft.com/office/officeart/2005/8/layout/hList1"/>
    <dgm:cxn modelId="{41620A79-B9D6-4D8E-93BC-9E659A7A7AA0}" type="presOf" srcId="{F0C2E52E-F8B6-4F31-AE6C-87C5DA51AF53}" destId="{6156F519-982C-44C3-8CF7-DE9908210E40}" srcOrd="0" destOrd="0" presId="urn:microsoft.com/office/officeart/2005/8/layout/hList1"/>
    <dgm:cxn modelId="{F109290E-EA91-4F8B-9717-2B423FE80AF7}" srcId="{FAE50044-50F5-42EC-98F5-7F8737109D35}" destId="{F0C2E52E-F8B6-4F31-AE6C-87C5DA51AF53}" srcOrd="0" destOrd="0" parTransId="{FC67A67A-8271-42F5-BBFA-DCA6E3DE3CC6}" sibTransId="{A179760A-836A-4885-AC28-5E20D5F19642}"/>
    <dgm:cxn modelId="{22A912B6-FC2B-4E47-A630-5BECC20D413A}" type="presOf" srcId="{FAE50044-50F5-42EC-98F5-7F8737109D35}" destId="{11A541F5-001D-401B-8643-93CC696BCB6F}" srcOrd="0" destOrd="0" presId="urn:microsoft.com/office/officeart/2005/8/layout/hList1"/>
    <dgm:cxn modelId="{B8D9E692-3399-449F-896D-E27162178EC2}" srcId="{F0C2E52E-F8B6-4F31-AE6C-87C5DA51AF53}" destId="{EB386EE7-32D7-49C3-9AB8-5BB4C20B1ABE}" srcOrd="1" destOrd="0" parTransId="{AAA8C58D-7F5F-4D3E-9863-8E63E182FC3B}" sibTransId="{4577CAA0-2A0C-4261-8536-E5481F10ACBA}"/>
    <dgm:cxn modelId="{73C1783C-E353-4142-A60E-DBC752D3D795}" type="presOf" srcId="{85F08509-4117-4896-98CD-0E67E765C931}" destId="{A966236C-51E0-4E28-8A35-3A469A4EB28B}" srcOrd="0" destOrd="0" presId="urn:microsoft.com/office/officeart/2005/8/layout/hList1"/>
    <dgm:cxn modelId="{A1550D56-9588-4B17-9B67-25584D9853AE}" type="presParOf" srcId="{11A541F5-001D-401B-8643-93CC696BCB6F}" destId="{BB24BD13-BBC3-4C0F-86E5-112781AF5DA8}" srcOrd="0" destOrd="0" presId="urn:microsoft.com/office/officeart/2005/8/layout/hList1"/>
    <dgm:cxn modelId="{F3D6F8A5-C69F-4200-9E82-6C7905754389}" type="presParOf" srcId="{BB24BD13-BBC3-4C0F-86E5-112781AF5DA8}" destId="{6156F519-982C-44C3-8CF7-DE9908210E40}" srcOrd="0" destOrd="0" presId="urn:microsoft.com/office/officeart/2005/8/layout/hList1"/>
    <dgm:cxn modelId="{09DE2687-9306-4922-AFB7-9BAE31669631}" type="presParOf" srcId="{BB24BD13-BBC3-4C0F-86E5-112781AF5DA8}" destId="{A966236C-51E0-4E28-8A35-3A469A4EB28B}" srcOrd="1" destOrd="0" presId="urn:microsoft.com/office/officeart/2005/8/layout/hList1"/>
  </dgm:cxnLst>
  <dgm:bg>
    <a:solidFill>
      <a:schemeClr val="bg1"/>
    </a:solid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AE50044-50F5-42EC-98F5-7F8737109D35}" type="doc">
      <dgm:prSet loTypeId="urn:microsoft.com/office/officeart/2005/8/layout/hList1" loCatId="list" qsTypeId="urn:microsoft.com/office/officeart/2005/8/quickstyle/simple1" qsCatId="simple" csTypeId="urn:microsoft.com/office/officeart/2005/8/colors/accent1_2" csCatId="accent1" phldr="1"/>
      <dgm:spPr>
        <a:scene3d>
          <a:camera prst="orthographicFront">
            <a:rot lat="0" lon="0" rev="0"/>
          </a:camera>
          <a:lightRig rig="balanced" dir="t">
            <a:rot lat="0" lon="0" rev="8700000"/>
          </a:lightRig>
        </a:scene3d>
      </dgm:spPr>
      <dgm:t>
        <a:bodyPr/>
        <a:lstStyle/>
        <a:p>
          <a:endParaRPr kumimoji="1" lang="ja-JP" altLang="en-US"/>
        </a:p>
      </dgm:t>
    </dgm:pt>
    <dgm:pt modelId="{F0C2E52E-F8B6-4F31-AE6C-87C5DA51AF53}">
      <dgm:prSet phldrT="[テキスト]" custT="1"/>
      <dgm:spPr>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kumimoji="1" lang="ja-JP" altLang="en-US" sz="1900" b="1" dirty="0" smtClean="0">
              <a:solidFill>
                <a:schemeClr val="tx1"/>
              </a:solidFill>
            </a:rPr>
            <a:t>指定居宅介護支援等の事業の人員及び運営に関する基準　第３１条</a:t>
          </a:r>
          <a:endParaRPr kumimoji="1" lang="ja-JP" altLang="en-US" sz="1900" b="1" dirty="0">
            <a:solidFill>
              <a:schemeClr val="tx1"/>
            </a:solidFill>
          </a:endParaRPr>
        </a:p>
      </dgm:t>
    </dgm:pt>
    <dgm:pt modelId="{FC67A67A-8271-42F5-BBFA-DCA6E3DE3CC6}" type="parTrans" cxnId="{F109290E-EA91-4F8B-9717-2B423FE80AF7}">
      <dgm:prSet/>
      <dgm:spPr/>
      <dgm:t>
        <a:bodyPr/>
        <a:lstStyle/>
        <a:p>
          <a:endParaRPr kumimoji="1" lang="ja-JP" altLang="en-US" sz="1200"/>
        </a:p>
      </dgm:t>
    </dgm:pt>
    <dgm:pt modelId="{A179760A-836A-4885-AC28-5E20D5F19642}" type="sibTrans" cxnId="{F109290E-EA91-4F8B-9717-2B423FE80AF7}">
      <dgm:prSet/>
      <dgm:spPr/>
      <dgm:t>
        <a:bodyPr/>
        <a:lstStyle/>
        <a:p>
          <a:endParaRPr kumimoji="1" lang="ja-JP" altLang="en-US" sz="1200"/>
        </a:p>
      </dgm:t>
    </dgm:pt>
    <dgm:pt modelId="{85F08509-4117-4896-98CD-0E67E765C931}">
      <dgm:prSet phldrT="[テキスト]" custT="1"/>
      <dgm:spPr>
        <a:solidFill>
          <a:schemeClr val="bg1">
            <a:alpha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kumimoji="1" lang="ja-JP" altLang="en-US" sz="1600" dirty="0" smtClean="0"/>
            <a:t>指定居宅介護支援事業者及び指定居宅介護支援の提供に当たる者は、作成、保存その他これらに類するもののうち、この省令の規定において書面で行うことが規定されている又は想定されるものについては、書面に代えて、当該書面に係る電磁的記録により行うことができる。</a:t>
          </a:r>
          <a:endParaRPr kumimoji="1" lang="ja-JP" altLang="en-US" sz="1600" dirty="0"/>
        </a:p>
      </dgm:t>
    </dgm:pt>
    <dgm:pt modelId="{4476FC17-4323-4389-A7E9-3A8FB026D250}" type="parTrans" cxnId="{3B9C0595-A684-415A-8BA1-EEE566A8C9FF}">
      <dgm:prSet/>
      <dgm:spPr/>
      <dgm:t>
        <a:bodyPr/>
        <a:lstStyle/>
        <a:p>
          <a:endParaRPr kumimoji="1" lang="ja-JP" altLang="en-US" sz="1200"/>
        </a:p>
      </dgm:t>
    </dgm:pt>
    <dgm:pt modelId="{9DEFFD64-441E-4407-9F31-5265589DD20A}" type="sibTrans" cxnId="{3B9C0595-A684-415A-8BA1-EEE566A8C9FF}">
      <dgm:prSet/>
      <dgm:spPr/>
      <dgm:t>
        <a:bodyPr/>
        <a:lstStyle/>
        <a:p>
          <a:endParaRPr kumimoji="1" lang="ja-JP" altLang="en-US" sz="1200"/>
        </a:p>
      </dgm:t>
    </dgm:pt>
    <dgm:pt modelId="{8C00D38F-16CD-4B3B-8675-0B302CDA1E2B}">
      <dgm:prSet phldrT="[テキスト]" custT="1"/>
      <dgm:spPr>
        <a:solidFill>
          <a:schemeClr val="bg1">
            <a:alpha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kumimoji="1" lang="ja-JP" altLang="en-US" sz="1600" dirty="0" smtClean="0"/>
            <a:t>指定居宅介護支援事業者及び指定居宅介護支援の提供に当たる者は、交付、説明、同意、承諾その他これらに類するもののうち、この省令の規定において書面で行うことが規定されている又は想定されるものについては、当該交付等の相手方の承諾を得て、書面に代えて、電磁的方法によることができる。</a:t>
          </a:r>
          <a:endParaRPr kumimoji="1" lang="ja-JP" altLang="en-US" sz="1600" dirty="0"/>
        </a:p>
      </dgm:t>
    </dgm:pt>
    <dgm:pt modelId="{4815EB19-0037-45F4-8667-4A8836783BB1}" type="parTrans" cxnId="{98D9ADF4-1CE1-4405-AD76-D9597277DDB1}">
      <dgm:prSet/>
      <dgm:spPr/>
      <dgm:t>
        <a:bodyPr/>
        <a:lstStyle/>
        <a:p>
          <a:endParaRPr kumimoji="1" lang="ja-JP" altLang="en-US"/>
        </a:p>
      </dgm:t>
    </dgm:pt>
    <dgm:pt modelId="{7657BF72-C340-4D94-9AA5-A4F3371955C9}" type="sibTrans" cxnId="{98D9ADF4-1CE1-4405-AD76-D9597277DDB1}">
      <dgm:prSet/>
      <dgm:spPr/>
      <dgm:t>
        <a:bodyPr/>
        <a:lstStyle/>
        <a:p>
          <a:endParaRPr kumimoji="1" lang="ja-JP" altLang="en-US"/>
        </a:p>
      </dgm:t>
    </dgm:pt>
    <dgm:pt modelId="{11A541F5-001D-401B-8643-93CC696BCB6F}" type="pres">
      <dgm:prSet presAssocID="{FAE50044-50F5-42EC-98F5-7F8737109D35}" presName="Name0" presStyleCnt="0">
        <dgm:presLayoutVars>
          <dgm:dir/>
          <dgm:animLvl val="lvl"/>
          <dgm:resizeHandles val="exact"/>
        </dgm:presLayoutVars>
      </dgm:prSet>
      <dgm:spPr/>
      <dgm:t>
        <a:bodyPr/>
        <a:lstStyle/>
        <a:p>
          <a:endParaRPr kumimoji="1" lang="ja-JP" altLang="en-US"/>
        </a:p>
      </dgm:t>
    </dgm:pt>
    <dgm:pt modelId="{BB24BD13-BBC3-4C0F-86E5-112781AF5DA8}" type="pres">
      <dgm:prSet presAssocID="{F0C2E52E-F8B6-4F31-AE6C-87C5DA51AF53}" presName="composit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6156F519-982C-44C3-8CF7-DE9908210E40}" type="pres">
      <dgm:prSet presAssocID="{F0C2E52E-F8B6-4F31-AE6C-87C5DA51AF53}" presName="parTx" presStyleLbl="alignNode1" presStyleIdx="0" presStyleCnt="1" custScaleY="100000">
        <dgm:presLayoutVars>
          <dgm:chMax val="0"/>
          <dgm:chPref val="0"/>
          <dgm:bulletEnabled val="1"/>
        </dgm:presLayoutVars>
      </dgm:prSet>
      <dgm:spPr/>
      <dgm:t>
        <a:bodyPr/>
        <a:lstStyle/>
        <a:p>
          <a:endParaRPr kumimoji="1" lang="ja-JP" altLang="en-US"/>
        </a:p>
      </dgm:t>
    </dgm:pt>
    <dgm:pt modelId="{A966236C-51E0-4E28-8A35-3A469A4EB28B}" type="pres">
      <dgm:prSet presAssocID="{F0C2E52E-F8B6-4F31-AE6C-87C5DA51AF53}" presName="desTx" presStyleLbl="alignAccFollowNode1" presStyleIdx="0" presStyleCnt="1" custLinFactNeighborY="2418">
        <dgm:presLayoutVars>
          <dgm:bulletEnabled val="1"/>
        </dgm:presLayoutVars>
      </dgm:prSet>
      <dgm:spPr/>
      <dgm:t>
        <a:bodyPr/>
        <a:lstStyle/>
        <a:p>
          <a:endParaRPr kumimoji="1" lang="ja-JP" altLang="en-US"/>
        </a:p>
      </dgm:t>
    </dgm:pt>
  </dgm:ptLst>
  <dgm:cxnLst>
    <dgm:cxn modelId="{3B9C0595-A684-415A-8BA1-EEE566A8C9FF}" srcId="{F0C2E52E-F8B6-4F31-AE6C-87C5DA51AF53}" destId="{85F08509-4117-4896-98CD-0E67E765C931}" srcOrd="0" destOrd="0" parTransId="{4476FC17-4323-4389-A7E9-3A8FB026D250}" sibTransId="{9DEFFD64-441E-4407-9F31-5265589DD20A}"/>
    <dgm:cxn modelId="{1881825F-F5E2-4064-8F93-B903AD26B576}" type="presOf" srcId="{8C00D38F-16CD-4B3B-8675-0B302CDA1E2B}" destId="{A966236C-51E0-4E28-8A35-3A469A4EB28B}" srcOrd="0" destOrd="1" presId="urn:microsoft.com/office/officeart/2005/8/layout/hList1"/>
    <dgm:cxn modelId="{41620A79-B9D6-4D8E-93BC-9E659A7A7AA0}" type="presOf" srcId="{F0C2E52E-F8B6-4F31-AE6C-87C5DA51AF53}" destId="{6156F519-982C-44C3-8CF7-DE9908210E40}" srcOrd="0" destOrd="0" presId="urn:microsoft.com/office/officeart/2005/8/layout/hList1"/>
    <dgm:cxn modelId="{F109290E-EA91-4F8B-9717-2B423FE80AF7}" srcId="{FAE50044-50F5-42EC-98F5-7F8737109D35}" destId="{F0C2E52E-F8B6-4F31-AE6C-87C5DA51AF53}" srcOrd="0" destOrd="0" parTransId="{FC67A67A-8271-42F5-BBFA-DCA6E3DE3CC6}" sibTransId="{A179760A-836A-4885-AC28-5E20D5F19642}"/>
    <dgm:cxn modelId="{98D9ADF4-1CE1-4405-AD76-D9597277DDB1}" srcId="{F0C2E52E-F8B6-4F31-AE6C-87C5DA51AF53}" destId="{8C00D38F-16CD-4B3B-8675-0B302CDA1E2B}" srcOrd="1" destOrd="0" parTransId="{4815EB19-0037-45F4-8667-4A8836783BB1}" sibTransId="{7657BF72-C340-4D94-9AA5-A4F3371955C9}"/>
    <dgm:cxn modelId="{22A912B6-FC2B-4E47-A630-5BECC20D413A}" type="presOf" srcId="{FAE50044-50F5-42EC-98F5-7F8737109D35}" destId="{11A541F5-001D-401B-8643-93CC696BCB6F}" srcOrd="0" destOrd="0" presId="urn:microsoft.com/office/officeart/2005/8/layout/hList1"/>
    <dgm:cxn modelId="{73C1783C-E353-4142-A60E-DBC752D3D795}" type="presOf" srcId="{85F08509-4117-4896-98CD-0E67E765C931}" destId="{A966236C-51E0-4E28-8A35-3A469A4EB28B}" srcOrd="0" destOrd="0" presId="urn:microsoft.com/office/officeart/2005/8/layout/hList1"/>
    <dgm:cxn modelId="{A1550D56-9588-4B17-9B67-25584D9853AE}" type="presParOf" srcId="{11A541F5-001D-401B-8643-93CC696BCB6F}" destId="{BB24BD13-BBC3-4C0F-86E5-112781AF5DA8}" srcOrd="0" destOrd="0" presId="urn:microsoft.com/office/officeart/2005/8/layout/hList1"/>
    <dgm:cxn modelId="{F3D6F8A5-C69F-4200-9E82-6C7905754389}" type="presParOf" srcId="{BB24BD13-BBC3-4C0F-86E5-112781AF5DA8}" destId="{6156F519-982C-44C3-8CF7-DE9908210E40}" srcOrd="0" destOrd="0" presId="urn:microsoft.com/office/officeart/2005/8/layout/hList1"/>
    <dgm:cxn modelId="{09DE2687-9306-4922-AFB7-9BAE31669631}" type="presParOf" srcId="{BB24BD13-BBC3-4C0F-86E5-112781AF5DA8}" destId="{A966236C-51E0-4E28-8A35-3A469A4EB28B}" srcOrd="1" destOrd="0" presId="urn:microsoft.com/office/officeart/2005/8/layout/hList1"/>
  </dgm:cxnLst>
  <dgm:bg>
    <a:solidFill>
      <a:schemeClr val="bg1"/>
    </a:solid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03F2D3-768A-4D1B-8F7B-5996DE32F6DC}">
      <dsp:nvSpPr>
        <dsp:cNvPr id="0" name=""/>
        <dsp:cNvSpPr/>
      </dsp:nvSpPr>
      <dsp:spPr>
        <a:xfrm>
          <a:off x="558307" y="1535788"/>
          <a:ext cx="363418" cy="692489"/>
        </a:xfrm>
        <a:custGeom>
          <a:avLst/>
          <a:gdLst/>
          <a:ahLst/>
          <a:cxnLst/>
          <a:rect l="0" t="0" r="0" b="0"/>
          <a:pathLst>
            <a:path>
              <a:moveTo>
                <a:pt x="0" y="0"/>
              </a:moveTo>
              <a:lnTo>
                <a:pt x="181709" y="0"/>
              </a:lnTo>
              <a:lnTo>
                <a:pt x="181709" y="692489"/>
              </a:lnTo>
              <a:lnTo>
                <a:pt x="363418" y="692489"/>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20465" y="1862481"/>
        <a:ext cx="39102" cy="39102"/>
      </dsp:txXfrm>
    </dsp:sp>
    <dsp:sp modelId="{A30B105B-26CA-4596-8BFE-B12F8EC57C6C}">
      <dsp:nvSpPr>
        <dsp:cNvPr id="0" name=""/>
        <dsp:cNvSpPr/>
      </dsp:nvSpPr>
      <dsp:spPr>
        <a:xfrm>
          <a:off x="558307" y="1490068"/>
          <a:ext cx="363418" cy="91440"/>
        </a:xfrm>
        <a:custGeom>
          <a:avLst/>
          <a:gdLst/>
          <a:ahLst/>
          <a:cxnLst/>
          <a:rect l="0" t="0" r="0" b="0"/>
          <a:pathLst>
            <a:path>
              <a:moveTo>
                <a:pt x="0" y="45720"/>
              </a:moveTo>
              <a:lnTo>
                <a:pt x="363418" y="45720"/>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30931" y="1526702"/>
        <a:ext cx="18170" cy="18170"/>
      </dsp:txXfrm>
    </dsp:sp>
    <dsp:sp modelId="{6719C762-E474-4B44-AACF-7D71243216DD}">
      <dsp:nvSpPr>
        <dsp:cNvPr id="0" name=""/>
        <dsp:cNvSpPr/>
      </dsp:nvSpPr>
      <dsp:spPr>
        <a:xfrm>
          <a:off x="558307" y="843298"/>
          <a:ext cx="363418" cy="692489"/>
        </a:xfrm>
        <a:custGeom>
          <a:avLst/>
          <a:gdLst/>
          <a:ahLst/>
          <a:cxnLst/>
          <a:rect l="0" t="0" r="0" b="0"/>
          <a:pathLst>
            <a:path>
              <a:moveTo>
                <a:pt x="0" y="692489"/>
              </a:moveTo>
              <a:lnTo>
                <a:pt x="181709" y="692489"/>
              </a:lnTo>
              <a:lnTo>
                <a:pt x="181709" y="0"/>
              </a:lnTo>
              <a:lnTo>
                <a:pt x="363418" y="0"/>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20465" y="1169991"/>
        <a:ext cx="39102" cy="39102"/>
      </dsp:txXfrm>
    </dsp:sp>
    <dsp:sp modelId="{33EB353A-0545-43AD-B87D-55496ADEE0C8}">
      <dsp:nvSpPr>
        <dsp:cNvPr id="0" name=""/>
        <dsp:cNvSpPr/>
      </dsp:nvSpPr>
      <dsp:spPr>
        <a:xfrm rot="16200000">
          <a:off x="-801567" y="1258792"/>
          <a:ext cx="2165758" cy="553991"/>
        </a:xfrm>
        <a:prstGeom prst="rect">
          <a:avLst/>
        </a:prstGeom>
        <a:solidFill>
          <a:schemeClr val="accent1">
            <a:lumMod val="40000"/>
            <a:lumOff val="6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vert"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sz="2200" kern="1200" dirty="0" smtClean="0">
              <a:solidFill>
                <a:schemeClr val="tx1"/>
              </a:solidFill>
              <a:effectLst>
                <a:outerShdw blurRad="50800" dist="38100" dir="5400000" algn="t" rotWithShape="0">
                  <a:prstClr val="black">
                    <a:alpha val="40000"/>
                  </a:prstClr>
                </a:outerShdw>
              </a:effectLst>
            </a:rPr>
            <a:t>感染症対策</a:t>
          </a:r>
          <a:endParaRPr kumimoji="1" lang="ja-JP" altLang="en-US" sz="2200" kern="1200" dirty="0">
            <a:solidFill>
              <a:schemeClr val="tx1"/>
            </a:solidFill>
            <a:effectLst>
              <a:outerShdw blurRad="50800" dist="38100" dir="5400000" algn="t" rotWithShape="0">
                <a:prstClr val="black">
                  <a:alpha val="40000"/>
                </a:prstClr>
              </a:outerShdw>
            </a:effectLst>
          </a:endParaRPr>
        </a:p>
      </dsp:txBody>
      <dsp:txXfrm>
        <a:off x="-801567" y="1258792"/>
        <a:ext cx="2165758" cy="553991"/>
      </dsp:txXfrm>
    </dsp:sp>
    <dsp:sp modelId="{C034BED5-3792-45FF-B1DF-F4CAD272A7D9}">
      <dsp:nvSpPr>
        <dsp:cNvPr id="0" name=""/>
        <dsp:cNvSpPr/>
      </dsp:nvSpPr>
      <dsp:spPr>
        <a:xfrm>
          <a:off x="921726" y="566302"/>
          <a:ext cx="6473341" cy="553991"/>
        </a:xfrm>
        <a:prstGeom prst="rect">
          <a:avLst/>
        </a:prstGeom>
        <a:solidFill>
          <a:schemeClr val="accent1">
            <a:lumMod val="40000"/>
            <a:lumOff val="6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kern="1200" dirty="0" smtClean="0">
              <a:solidFill>
                <a:schemeClr val="tx1"/>
              </a:solidFill>
              <a:effectLst>
                <a:outerShdw blurRad="50800" dist="38100" dir="5400000" algn="t" rotWithShape="0">
                  <a:prstClr val="black">
                    <a:alpha val="40000"/>
                  </a:prstClr>
                </a:outerShdw>
              </a:effectLst>
            </a:rPr>
            <a:t>委員会の開催（概ね</a:t>
          </a:r>
          <a:r>
            <a:rPr kumimoji="1" lang="en-US" altLang="ja-JP" sz="1800" kern="1200" dirty="0" smtClean="0">
              <a:solidFill>
                <a:schemeClr val="tx1"/>
              </a:solidFill>
              <a:effectLst>
                <a:outerShdw blurRad="50800" dist="38100" dir="5400000" algn="t" rotWithShape="0">
                  <a:prstClr val="black">
                    <a:alpha val="40000"/>
                  </a:prstClr>
                </a:outerShdw>
              </a:effectLst>
            </a:rPr>
            <a:t>6</a:t>
          </a:r>
          <a:r>
            <a:rPr kumimoji="1" lang="ja-JP" altLang="en-US" sz="1800" kern="1200" dirty="0" smtClean="0">
              <a:solidFill>
                <a:schemeClr val="tx1"/>
              </a:solidFill>
              <a:effectLst>
                <a:outerShdw blurRad="50800" dist="38100" dir="5400000" algn="t" rotWithShape="0">
                  <a:prstClr val="black">
                    <a:alpha val="40000"/>
                  </a:prstClr>
                </a:outerShdw>
              </a:effectLst>
            </a:rPr>
            <a:t>ヶ月に</a:t>
          </a:r>
          <a:r>
            <a:rPr kumimoji="1" lang="en-US" altLang="ja-JP" sz="1800" kern="1200" dirty="0" smtClean="0">
              <a:solidFill>
                <a:schemeClr val="tx1"/>
              </a:solidFill>
              <a:effectLst>
                <a:outerShdw blurRad="50800" dist="38100" dir="5400000" algn="t" rotWithShape="0">
                  <a:prstClr val="black">
                    <a:alpha val="40000"/>
                  </a:prstClr>
                </a:outerShdw>
              </a:effectLst>
            </a:rPr>
            <a:t>1</a:t>
          </a:r>
          <a:r>
            <a:rPr kumimoji="1" lang="ja-JP" altLang="en-US" sz="1800" kern="1200" dirty="0" smtClean="0">
              <a:solidFill>
                <a:schemeClr val="tx1"/>
              </a:solidFill>
              <a:effectLst>
                <a:outerShdw blurRad="50800" dist="38100" dir="5400000" algn="t" rotWithShape="0">
                  <a:prstClr val="black">
                    <a:alpha val="40000"/>
                  </a:prstClr>
                </a:outerShdw>
              </a:effectLst>
            </a:rPr>
            <a:t>回以上）</a:t>
          </a:r>
          <a:endParaRPr kumimoji="1" lang="ja-JP" altLang="en-US" sz="1800" kern="1200" dirty="0">
            <a:solidFill>
              <a:schemeClr val="tx1"/>
            </a:solidFill>
            <a:effectLst>
              <a:outerShdw blurRad="50800" dist="38100" dir="5400000" algn="t" rotWithShape="0">
                <a:prstClr val="black">
                  <a:alpha val="40000"/>
                </a:prstClr>
              </a:outerShdw>
            </a:effectLst>
          </a:endParaRPr>
        </a:p>
      </dsp:txBody>
      <dsp:txXfrm>
        <a:off x="921726" y="566302"/>
        <a:ext cx="6473341" cy="553991"/>
      </dsp:txXfrm>
    </dsp:sp>
    <dsp:sp modelId="{6D24D9F5-C4FB-4FDE-BF83-3EA045B6110E}">
      <dsp:nvSpPr>
        <dsp:cNvPr id="0" name=""/>
        <dsp:cNvSpPr/>
      </dsp:nvSpPr>
      <dsp:spPr>
        <a:xfrm>
          <a:off x="921726" y="1258792"/>
          <a:ext cx="6473341" cy="553991"/>
        </a:xfrm>
        <a:prstGeom prst="rect">
          <a:avLst/>
        </a:prstGeom>
        <a:solidFill>
          <a:schemeClr val="accent1">
            <a:lumMod val="40000"/>
            <a:lumOff val="6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kern="1200" dirty="0" smtClean="0">
              <a:solidFill>
                <a:schemeClr val="tx1"/>
              </a:solidFill>
              <a:effectLst>
                <a:outerShdw blurRad="50800" dist="38100" dir="5400000" algn="t" rotWithShape="0">
                  <a:prstClr val="black">
                    <a:alpha val="40000"/>
                  </a:prstClr>
                </a:outerShdw>
              </a:effectLst>
            </a:rPr>
            <a:t>感染症予防及びまん延防止の指針整備</a:t>
          </a:r>
          <a:endParaRPr kumimoji="1" lang="ja-JP" altLang="en-US" sz="1800" kern="1200" dirty="0">
            <a:solidFill>
              <a:schemeClr val="tx1"/>
            </a:solidFill>
            <a:effectLst>
              <a:outerShdw blurRad="50800" dist="38100" dir="5400000" algn="t" rotWithShape="0">
                <a:prstClr val="black">
                  <a:alpha val="40000"/>
                </a:prstClr>
              </a:outerShdw>
            </a:effectLst>
          </a:endParaRPr>
        </a:p>
      </dsp:txBody>
      <dsp:txXfrm>
        <a:off x="921726" y="1258792"/>
        <a:ext cx="6473341" cy="553991"/>
      </dsp:txXfrm>
    </dsp:sp>
    <dsp:sp modelId="{40308D5B-F7F8-437A-9D78-2846826F4FD0}">
      <dsp:nvSpPr>
        <dsp:cNvPr id="0" name=""/>
        <dsp:cNvSpPr/>
      </dsp:nvSpPr>
      <dsp:spPr>
        <a:xfrm>
          <a:off x="921726" y="1951281"/>
          <a:ext cx="6473341" cy="553991"/>
        </a:xfrm>
        <a:prstGeom prst="rect">
          <a:avLst/>
        </a:prstGeom>
        <a:solidFill>
          <a:schemeClr val="accent1">
            <a:lumMod val="40000"/>
            <a:lumOff val="6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kern="1200" dirty="0" smtClean="0">
              <a:solidFill>
                <a:schemeClr val="tx1"/>
              </a:solidFill>
              <a:effectLst>
                <a:outerShdw blurRad="50800" dist="38100" dir="5400000" algn="t" rotWithShape="0">
                  <a:prstClr val="black">
                    <a:alpha val="40000"/>
                  </a:prstClr>
                </a:outerShdw>
              </a:effectLst>
            </a:rPr>
            <a:t>研修及び訓練（シミュレーション）の実施（年１回以上）</a:t>
          </a:r>
          <a:endParaRPr kumimoji="1" lang="ja-JP" altLang="en-US" sz="1800" kern="1200" dirty="0">
            <a:solidFill>
              <a:schemeClr val="tx1"/>
            </a:solidFill>
            <a:effectLst>
              <a:outerShdw blurRad="50800" dist="38100" dir="5400000" algn="t" rotWithShape="0">
                <a:prstClr val="black">
                  <a:alpha val="40000"/>
                </a:prstClr>
              </a:outerShdw>
            </a:effectLst>
          </a:endParaRPr>
        </a:p>
      </dsp:txBody>
      <dsp:txXfrm>
        <a:off x="921726" y="1951281"/>
        <a:ext cx="6473341" cy="5539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03F2D3-768A-4D1B-8F7B-5996DE32F6DC}">
      <dsp:nvSpPr>
        <dsp:cNvPr id="0" name=""/>
        <dsp:cNvSpPr/>
      </dsp:nvSpPr>
      <dsp:spPr>
        <a:xfrm>
          <a:off x="558307" y="1535788"/>
          <a:ext cx="363418" cy="692489"/>
        </a:xfrm>
        <a:custGeom>
          <a:avLst/>
          <a:gdLst/>
          <a:ahLst/>
          <a:cxnLst/>
          <a:rect l="0" t="0" r="0" b="0"/>
          <a:pathLst>
            <a:path>
              <a:moveTo>
                <a:pt x="0" y="0"/>
              </a:moveTo>
              <a:lnTo>
                <a:pt x="181709" y="0"/>
              </a:lnTo>
              <a:lnTo>
                <a:pt x="181709" y="692489"/>
              </a:lnTo>
              <a:lnTo>
                <a:pt x="363418" y="692489"/>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20465" y="1862481"/>
        <a:ext cx="39102" cy="39102"/>
      </dsp:txXfrm>
    </dsp:sp>
    <dsp:sp modelId="{A30B105B-26CA-4596-8BFE-B12F8EC57C6C}">
      <dsp:nvSpPr>
        <dsp:cNvPr id="0" name=""/>
        <dsp:cNvSpPr/>
      </dsp:nvSpPr>
      <dsp:spPr>
        <a:xfrm>
          <a:off x="558307" y="1490068"/>
          <a:ext cx="363418" cy="91440"/>
        </a:xfrm>
        <a:custGeom>
          <a:avLst/>
          <a:gdLst/>
          <a:ahLst/>
          <a:cxnLst/>
          <a:rect l="0" t="0" r="0" b="0"/>
          <a:pathLst>
            <a:path>
              <a:moveTo>
                <a:pt x="0" y="45720"/>
              </a:moveTo>
              <a:lnTo>
                <a:pt x="363418" y="45720"/>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30931" y="1526702"/>
        <a:ext cx="18170" cy="18170"/>
      </dsp:txXfrm>
    </dsp:sp>
    <dsp:sp modelId="{6719C762-E474-4B44-AACF-7D71243216DD}">
      <dsp:nvSpPr>
        <dsp:cNvPr id="0" name=""/>
        <dsp:cNvSpPr/>
      </dsp:nvSpPr>
      <dsp:spPr>
        <a:xfrm>
          <a:off x="558307" y="843298"/>
          <a:ext cx="363418" cy="692489"/>
        </a:xfrm>
        <a:custGeom>
          <a:avLst/>
          <a:gdLst/>
          <a:ahLst/>
          <a:cxnLst/>
          <a:rect l="0" t="0" r="0" b="0"/>
          <a:pathLst>
            <a:path>
              <a:moveTo>
                <a:pt x="0" y="692489"/>
              </a:moveTo>
              <a:lnTo>
                <a:pt x="181709" y="692489"/>
              </a:lnTo>
              <a:lnTo>
                <a:pt x="181709" y="0"/>
              </a:lnTo>
              <a:lnTo>
                <a:pt x="363418" y="0"/>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20465" y="1169991"/>
        <a:ext cx="39102" cy="39102"/>
      </dsp:txXfrm>
    </dsp:sp>
    <dsp:sp modelId="{33EB353A-0545-43AD-B87D-55496ADEE0C8}">
      <dsp:nvSpPr>
        <dsp:cNvPr id="0" name=""/>
        <dsp:cNvSpPr/>
      </dsp:nvSpPr>
      <dsp:spPr>
        <a:xfrm rot="16200000">
          <a:off x="-801567" y="1258792"/>
          <a:ext cx="2165758" cy="553991"/>
        </a:xfrm>
        <a:prstGeom prst="rect">
          <a:avLst/>
        </a:prstGeom>
        <a:solidFill>
          <a:schemeClr val="accent1">
            <a:lumMod val="40000"/>
            <a:lumOff val="6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vert" wrap="square" lIns="17145" tIns="17145" rIns="17145" bIns="17145" numCol="1" spcCol="1270" anchor="ctr" anchorCtr="0">
          <a:noAutofit/>
        </a:bodyPr>
        <a:lstStyle/>
        <a:p>
          <a:pPr lvl="0" algn="ctr" defTabSz="1200150">
            <a:lnSpc>
              <a:spcPct val="90000"/>
            </a:lnSpc>
            <a:spcBef>
              <a:spcPct val="0"/>
            </a:spcBef>
            <a:spcAft>
              <a:spcPct val="35000"/>
            </a:spcAft>
          </a:pPr>
          <a:r>
            <a:rPr kumimoji="1" lang="ja-JP" altLang="en-US" sz="2700" kern="1200" dirty="0" smtClean="0">
              <a:solidFill>
                <a:schemeClr val="tx1"/>
              </a:solidFill>
              <a:effectLst>
                <a:outerShdw blurRad="50800" dist="38100" dir="5400000" algn="t" rotWithShape="0">
                  <a:prstClr val="black">
                    <a:alpha val="40000"/>
                  </a:prstClr>
                </a:outerShdw>
              </a:effectLst>
            </a:rPr>
            <a:t>業務継続</a:t>
          </a:r>
          <a:endParaRPr kumimoji="1" lang="ja-JP" altLang="en-US" sz="2700" kern="1200" dirty="0">
            <a:solidFill>
              <a:schemeClr val="tx1"/>
            </a:solidFill>
            <a:effectLst>
              <a:outerShdw blurRad="50800" dist="38100" dir="5400000" algn="t" rotWithShape="0">
                <a:prstClr val="black">
                  <a:alpha val="40000"/>
                </a:prstClr>
              </a:outerShdw>
            </a:effectLst>
          </a:endParaRPr>
        </a:p>
      </dsp:txBody>
      <dsp:txXfrm>
        <a:off x="-801567" y="1258792"/>
        <a:ext cx="2165758" cy="553991"/>
      </dsp:txXfrm>
    </dsp:sp>
    <dsp:sp modelId="{C034BED5-3792-45FF-B1DF-F4CAD272A7D9}">
      <dsp:nvSpPr>
        <dsp:cNvPr id="0" name=""/>
        <dsp:cNvSpPr/>
      </dsp:nvSpPr>
      <dsp:spPr>
        <a:xfrm>
          <a:off x="921726" y="566302"/>
          <a:ext cx="6473341" cy="553991"/>
        </a:xfrm>
        <a:prstGeom prst="rect">
          <a:avLst/>
        </a:prstGeom>
        <a:solidFill>
          <a:schemeClr val="accent1">
            <a:lumMod val="40000"/>
            <a:lumOff val="6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kern="1200" dirty="0" smtClean="0">
              <a:solidFill>
                <a:schemeClr val="tx1"/>
              </a:solidFill>
              <a:effectLst>
                <a:outerShdw blurRad="50800" dist="38100" dir="5400000" algn="t" rotWithShape="0">
                  <a:prstClr val="black">
                    <a:alpha val="40000"/>
                  </a:prstClr>
                </a:outerShdw>
              </a:effectLst>
            </a:rPr>
            <a:t>業務継続に向けた計画等の策定</a:t>
          </a:r>
          <a:endParaRPr kumimoji="1" lang="ja-JP" altLang="en-US" sz="1800" kern="1200" dirty="0">
            <a:solidFill>
              <a:schemeClr val="tx1"/>
            </a:solidFill>
            <a:effectLst>
              <a:outerShdw blurRad="50800" dist="38100" dir="5400000" algn="t" rotWithShape="0">
                <a:prstClr val="black">
                  <a:alpha val="40000"/>
                </a:prstClr>
              </a:outerShdw>
            </a:effectLst>
          </a:endParaRPr>
        </a:p>
      </dsp:txBody>
      <dsp:txXfrm>
        <a:off x="921726" y="566302"/>
        <a:ext cx="6473341" cy="553991"/>
      </dsp:txXfrm>
    </dsp:sp>
    <dsp:sp modelId="{6D24D9F5-C4FB-4FDE-BF83-3EA045B6110E}">
      <dsp:nvSpPr>
        <dsp:cNvPr id="0" name=""/>
        <dsp:cNvSpPr/>
      </dsp:nvSpPr>
      <dsp:spPr>
        <a:xfrm>
          <a:off x="921726" y="1258792"/>
          <a:ext cx="6473341" cy="553991"/>
        </a:xfrm>
        <a:prstGeom prst="rect">
          <a:avLst/>
        </a:prstGeom>
        <a:solidFill>
          <a:schemeClr val="accent1">
            <a:lumMod val="40000"/>
            <a:lumOff val="6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kern="1200" dirty="0" smtClean="0">
              <a:solidFill>
                <a:schemeClr val="tx1"/>
              </a:solidFill>
              <a:effectLst>
                <a:outerShdw blurRad="50800" dist="38100" dir="5400000" algn="t" rotWithShape="0">
                  <a:prstClr val="black">
                    <a:alpha val="40000"/>
                  </a:prstClr>
                </a:outerShdw>
              </a:effectLst>
            </a:rPr>
            <a:t>研修及び訓練（シミュレーション）の実施（年１回以上）</a:t>
          </a:r>
          <a:endParaRPr kumimoji="1" lang="ja-JP" altLang="en-US" sz="1800" kern="1200" dirty="0">
            <a:solidFill>
              <a:schemeClr val="tx1"/>
            </a:solidFill>
            <a:effectLst>
              <a:outerShdw blurRad="50800" dist="38100" dir="5400000" algn="t" rotWithShape="0">
                <a:prstClr val="black">
                  <a:alpha val="40000"/>
                </a:prstClr>
              </a:outerShdw>
            </a:effectLst>
          </a:endParaRPr>
        </a:p>
      </dsp:txBody>
      <dsp:txXfrm>
        <a:off x="921726" y="1258792"/>
        <a:ext cx="6473341" cy="553991"/>
      </dsp:txXfrm>
    </dsp:sp>
    <dsp:sp modelId="{40308D5B-F7F8-437A-9D78-2846826F4FD0}">
      <dsp:nvSpPr>
        <dsp:cNvPr id="0" name=""/>
        <dsp:cNvSpPr/>
      </dsp:nvSpPr>
      <dsp:spPr>
        <a:xfrm>
          <a:off x="921726" y="1951281"/>
          <a:ext cx="6473341" cy="553991"/>
        </a:xfrm>
        <a:prstGeom prst="rect">
          <a:avLst/>
        </a:prstGeom>
        <a:solidFill>
          <a:schemeClr val="accent1">
            <a:lumMod val="40000"/>
            <a:lumOff val="6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kern="1200" dirty="0" smtClean="0">
              <a:solidFill>
                <a:schemeClr val="tx1"/>
              </a:solidFill>
              <a:effectLst>
                <a:outerShdw blurRad="50800" dist="38100" dir="5400000" algn="t" rotWithShape="0">
                  <a:prstClr val="black">
                    <a:alpha val="40000"/>
                  </a:prstClr>
                </a:outerShdw>
              </a:effectLst>
            </a:rPr>
            <a:t>定期的な計画の見直し</a:t>
          </a:r>
          <a:endParaRPr kumimoji="1" lang="ja-JP" altLang="en-US" sz="1800" kern="1200" dirty="0">
            <a:solidFill>
              <a:schemeClr val="tx1"/>
            </a:solidFill>
            <a:effectLst>
              <a:outerShdw blurRad="50800" dist="38100" dir="5400000" algn="t" rotWithShape="0">
                <a:prstClr val="black">
                  <a:alpha val="40000"/>
                </a:prstClr>
              </a:outerShdw>
            </a:effectLst>
          </a:endParaRPr>
        </a:p>
      </dsp:txBody>
      <dsp:txXfrm>
        <a:off x="921726" y="1951281"/>
        <a:ext cx="6473341" cy="5539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BEFA55-88FB-4246-9072-3C6EC5490687}">
      <dsp:nvSpPr>
        <dsp:cNvPr id="0" name=""/>
        <dsp:cNvSpPr/>
      </dsp:nvSpPr>
      <dsp:spPr>
        <a:xfrm>
          <a:off x="558307" y="1535788"/>
          <a:ext cx="363418" cy="1038734"/>
        </a:xfrm>
        <a:custGeom>
          <a:avLst/>
          <a:gdLst/>
          <a:ahLst/>
          <a:cxnLst/>
          <a:rect l="0" t="0" r="0" b="0"/>
          <a:pathLst>
            <a:path>
              <a:moveTo>
                <a:pt x="0" y="0"/>
              </a:moveTo>
              <a:lnTo>
                <a:pt x="181709" y="0"/>
              </a:lnTo>
              <a:lnTo>
                <a:pt x="181709" y="1038734"/>
              </a:lnTo>
              <a:lnTo>
                <a:pt x="363418" y="1038734"/>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12505" y="2027643"/>
        <a:ext cx="55023" cy="55023"/>
      </dsp:txXfrm>
    </dsp:sp>
    <dsp:sp modelId="{5F03F2D3-768A-4D1B-8F7B-5996DE32F6DC}">
      <dsp:nvSpPr>
        <dsp:cNvPr id="0" name=""/>
        <dsp:cNvSpPr/>
      </dsp:nvSpPr>
      <dsp:spPr>
        <a:xfrm>
          <a:off x="558307" y="1535788"/>
          <a:ext cx="363418" cy="346244"/>
        </a:xfrm>
        <a:custGeom>
          <a:avLst/>
          <a:gdLst/>
          <a:ahLst/>
          <a:cxnLst/>
          <a:rect l="0" t="0" r="0" b="0"/>
          <a:pathLst>
            <a:path>
              <a:moveTo>
                <a:pt x="0" y="0"/>
              </a:moveTo>
              <a:lnTo>
                <a:pt x="181709" y="0"/>
              </a:lnTo>
              <a:lnTo>
                <a:pt x="181709" y="346244"/>
              </a:lnTo>
              <a:lnTo>
                <a:pt x="363418" y="346244"/>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27468" y="1696361"/>
        <a:ext cx="25097" cy="25097"/>
      </dsp:txXfrm>
    </dsp:sp>
    <dsp:sp modelId="{A30B105B-26CA-4596-8BFE-B12F8EC57C6C}">
      <dsp:nvSpPr>
        <dsp:cNvPr id="0" name=""/>
        <dsp:cNvSpPr/>
      </dsp:nvSpPr>
      <dsp:spPr>
        <a:xfrm>
          <a:off x="558307" y="1189543"/>
          <a:ext cx="363418" cy="346244"/>
        </a:xfrm>
        <a:custGeom>
          <a:avLst/>
          <a:gdLst/>
          <a:ahLst/>
          <a:cxnLst/>
          <a:rect l="0" t="0" r="0" b="0"/>
          <a:pathLst>
            <a:path>
              <a:moveTo>
                <a:pt x="0" y="346244"/>
              </a:moveTo>
              <a:lnTo>
                <a:pt x="181709" y="346244"/>
              </a:lnTo>
              <a:lnTo>
                <a:pt x="181709" y="0"/>
              </a:lnTo>
              <a:lnTo>
                <a:pt x="363418" y="0"/>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27468" y="1350116"/>
        <a:ext cx="25097" cy="25097"/>
      </dsp:txXfrm>
    </dsp:sp>
    <dsp:sp modelId="{6719C762-E474-4B44-AACF-7D71243216DD}">
      <dsp:nvSpPr>
        <dsp:cNvPr id="0" name=""/>
        <dsp:cNvSpPr/>
      </dsp:nvSpPr>
      <dsp:spPr>
        <a:xfrm>
          <a:off x="558307" y="497053"/>
          <a:ext cx="363418" cy="1038734"/>
        </a:xfrm>
        <a:custGeom>
          <a:avLst/>
          <a:gdLst/>
          <a:ahLst/>
          <a:cxnLst/>
          <a:rect l="0" t="0" r="0" b="0"/>
          <a:pathLst>
            <a:path>
              <a:moveTo>
                <a:pt x="0" y="1038734"/>
              </a:moveTo>
              <a:lnTo>
                <a:pt x="181709" y="1038734"/>
              </a:lnTo>
              <a:lnTo>
                <a:pt x="181709" y="0"/>
              </a:lnTo>
              <a:lnTo>
                <a:pt x="363418" y="0"/>
              </a:lnTo>
            </a:path>
          </a:pathLst>
        </a:cu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12505" y="988908"/>
        <a:ext cx="55023" cy="55023"/>
      </dsp:txXfrm>
    </dsp:sp>
    <dsp:sp modelId="{33EB353A-0545-43AD-B87D-55496ADEE0C8}">
      <dsp:nvSpPr>
        <dsp:cNvPr id="0" name=""/>
        <dsp:cNvSpPr/>
      </dsp:nvSpPr>
      <dsp:spPr>
        <a:xfrm rot="16200000">
          <a:off x="-801567" y="1258792"/>
          <a:ext cx="2165758" cy="553991"/>
        </a:xfrm>
        <a:prstGeom prst="rect">
          <a:avLst/>
        </a:prstGeom>
        <a:solidFill>
          <a:schemeClr val="accent1">
            <a:lumMod val="40000"/>
            <a:lumOff val="6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vert" wrap="square" lIns="17145" tIns="17145" rIns="17145" bIns="17145" numCol="1" spcCol="1270" anchor="ctr" anchorCtr="0">
          <a:noAutofit/>
        </a:bodyPr>
        <a:lstStyle/>
        <a:p>
          <a:pPr lvl="0" algn="ctr" defTabSz="1200150">
            <a:lnSpc>
              <a:spcPct val="90000"/>
            </a:lnSpc>
            <a:spcBef>
              <a:spcPct val="0"/>
            </a:spcBef>
            <a:spcAft>
              <a:spcPct val="35000"/>
            </a:spcAft>
          </a:pPr>
          <a:r>
            <a:rPr kumimoji="1" lang="ja-JP" altLang="en-US" sz="2700" kern="1200" dirty="0" smtClean="0">
              <a:solidFill>
                <a:schemeClr val="tx1"/>
              </a:solidFill>
              <a:effectLst>
                <a:outerShdw blurRad="50800" dist="38100" dir="5400000" algn="t" rotWithShape="0">
                  <a:prstClr val="black">
                    <a:alpha val="40000"/>
                  </a:prstClr>
                </a:outerShdw>
              </a:effectLst>
            </a:rPr>
            <a:t>虐待対策</a:t>
          </a:r>
          <a:endParaRPr kumimoji="1" lang="ja-JP" altLang="en-US" sz="2700" kern="1200" dirty="0">
            <a:solidFill>
              <a:schemeClr val="tx1"/>
            </a:solidFill>
            <a:effectLst>
              <a:outerShdw blurRad="50800" dist="38100" dir="5400000" algn="t" rotWithShape="0">
                <a:prstClr val="black">
                  <a:alpha val="40000"/>
                </a:prstClr>
              </a:outerShdw>
            </a:effectLst>
          </a:endParaRPr>
        </a:p>
      </dsp:txBody>
      <dsp:txXfrm>
        <a:off x="-801567" y="1258792"/>
        <a:ext cx="2165758" cy="553991"/>
      </dsp:txXfrm>
    </dsp:sp>
    <dsp:sp modelId="{C034BED5-3792-45FF-B1DF-F4CAD272A7D9}">
      <dsp:nvSpPr>
        <dsp:cNvPr id="0" name=""/>
        <dsp:cNvSpPr/>
      </dsp:nvSpPr>
      <dsp:spPr>
        <a:xfrm>
          <a:off x="921726" y="220057"/>
          <a:ext cx="6473341" cy="553991"/>
        </a:xfrm>
        <a:prstGeom prst="rect">
          <a:avLst/>
        </a:prstGeom>
        <a:solidFill>
          <a:schemeClr val="accent1">
            <a:lumMod val="40000"/>
            <a:lumOff val="6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kern="1200" dirty="0" smtClean="0">
              <a:solidFill>
                <a:schemeClr val="tx1"/>
              </a:solidFill>
              <a:effectLst>
                <a:outerShdw blurRad="50800" dist="38100" dir="5400000" algn="t" rotWithShape="0">
                  <a:prstClr val="black">
                    <a:alpha val="40000"/>
                  </a:prstClr>
                </a:outerShdw>
              </a:effectLst>
            </a:rPr>
            <a:t>委員会の開催</a:t>
          </a:r>
          <a:endParaRPr kumimoji="1" lang="ja-JP" altLang="en-US" sz="1800" kern="1200" dirty="0">
            <a:solidFill>
              <a:schemeClr val="tx1"/>
            </a:solidFill>
            <a:effectLst>
              <a:outerShdw blurRad="50800" dist="38100" dir="5400000" algn="t" rotWithShape="0">
                <a:prstClr val="black">
                  <a:alpha val="40000"/>
                </a:prstClr>
              </a:outerShdw>
            </a:effectLst>
          </a:endParaRPr>
        </a:p>
      </dsp:txBody>
      <dsp:txXfrm>
        <a:off x="921726" y="220057"/>
        <a:ext cx="6473341" cy="553991"/>
      </dsp:txXfrm>
    </dsp:sp>
    <dsp:sp modelId="{6D24D9F5-C4FB-4FDE-BF83-3EA045B6110E}">
      <dsp:nvSpPr>
        <dsp:cNvPr id="0" name=""/>
        <dsp:cNvSpPr/>
      </dsp:nvSpPr>
      <dsp:spPr>
        <a:xfrm>
          <a:off x="921726" y="912547"/>
          <a:ext cx="6473341" cy="553991"/>
        </a:xfrm>
        <a:prstGeom prst="rect">
          <a:avLst/>
        </a:prstGeom>
        <a:solidFill>
          <a:schemeClr val="accent1">
            <a:lumMod val="40000"/>
            <a:lumOff val="6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kern="1200" dirty="0" smtClean="0">
              <a:solidFill>
                <a:schemeClr val="tx1"/>
              </a:solidFill>
              <a:effectLst>
                <a:outerShdw blurRad="50800" dist="38100" dir="5400000" algn="t" rotWithShape="0">
                  <a:prstClr val="black">
                    <a:alpha val="40000"/>
                  </a:prstClr>
                </a:outerShdw>
              </a:effectLst>
            </a:rPr>
            <a:t>虐待の防止のための指針整備</a:t>
          </a:r>
          <a:endParaRPr kumimoji="1" lang="ja-JP" altLang="en-US" sz="1800" kern="1200" dirty="0">
            <a:solidFill>
              <a:schemeClr val="tx1"/>
            </a:solidFill>
            <a:effectLst>
              <a:outerShdw blurRad="50800" dist="38100" dir="5400000" algn="t" rotWithShape="0">
                <a:prstClr val="black">
                  <a:alpha val="40000"/>
                </a:prstClr>
              </a:outerShdw>
            </a:effectLst>
          </a:endParaRPr>
        </a:p>
      </dsp:txBody>
      <dsp:txXfrm>
        <a:off x="921726" y="912547"/>
        <a:ext cx="6473341" cy="553991"/>
      </dsp:txXfrm>
    </dsp:sp>
    <dsp:sp modelId="{40308D5B-F7F8-437A-9D78-2846826F4FD0}">
      <dsp:nvSpPr>
        <dsp:cNvPr id="0" name=""/>
        <dsp:cNvSpPr/>
      </dsp:nvSpPr>
      <dsp:spPr>
        <a:xfrm>
          <a:off x="921726" y="1605036"/>
          <a:ext cx="6473341" cy="553991"/>
        </a:xfrm>
        <a:prstGeom prst="rect">
          <a:avLst/>
        </a:prstGeom>
        <a:solidFill>
          <a:schemeClr val="accent1">
            <a:lumMod val="40000"/>
            <a:lumOff val="6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kern="1200" dirty="0" smtClean="0">
              <a:solidFill>
                <a:schemeClr val="tx1"/>
              </a:solidFill>
              <a:effectLst>
                <a:outerShdw blurRad="50800" dist="38100" dir="5400000" algn="t" rotWithShape="0">
                  <a:prstClr val="black">
                    <a:alpha val="40000"/>
                  </a:prstClr>
                </a:outerShdw>
              </a:effectLst>
            </a:rPr>
            <a:t>研修及び訓練（シミュレーション）の実施（年１回以上）</a:t>
          </a:r>
          <a:endParaRPr kumimoji="1" lang="ja-JP" altLang="en-US" sz="1800" kern="1200" dirty="0">
            <a:solidFill>
              <a:schemeClr val="tx1"/>
            </a:solidFill>
            <a:effectLst>
              <a:outerShdw blurRad="50800" dist="38100" dir="5400000" algn="t" rotWithShape="0">
                <a:prstClr val="black">
                  <a:alpha val="40000"/>
                </a:prstClr>
              </a:outerShdw>
            </a:effectLst>
          </a:endParaRPr>
        </a:p>
      </dsp:txBody>
      <dsp:txXfrm>
        <a:off x="921726" y="1605036"/>
        <a:ext cx="6473341" cy="553991"/>
      </dsp:txXfrm>
    </dsp:sp>
    <dsp:sp modelId="{6C2E092C-1ECF-44D5-8F8D-40975EA49EFF}">
      <dsp:nvSpPr>
        <dsp:cNvPr id="0" name=""/>
        <dsp:cNvSpPr/>
      </dsp:nvSpPr>
      <dsp:spPr>
        <a:xfrm>
          <a:off x="921726" y="2297526"/>
          <a:ext cx="6473341" cy="553991"/>
        </a:xfrm>
        <a:prstGeom prst="rect">
          <a:avLst/>
        </a:prstGeom>
        <a:solidFill>
          <a:schemeClr val="accent1">
            <a:lumMod val="40000"/>
            <a:lumOff val="6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kern="1200" dirty="0" smtClean="0">
              <a:solidFill>
                <a:schemeClr val="tx1"/>
              </a:solidFill>
              <a:effectLst>
                <a:outerShdw blurRad="50800" dist="38100" dir="5400000" algn="t" rotWithShape="0">
                  <a:prstClr val="black">
                    <a:alpha val="40000"/>
                  </a:prstClr>
                </a:outerShdw>
              </a:effectLst>
            </a:rPr>
            <a:t>虐待防止措置の担当者の設置</a:t>
          </a:r>
          <a:endParaRPr kumimoji="1" lang="en-US" altLang="ja-JP" sz="1800" kern="1200" dirty="0" smtClean="0">
            <a:solidFill>
              <a:schemeClr val="tx1"/>
            </a:solidFill>
            <a:effectLst>
              <a:outerShdw blurRad="50800" dist="38100" dir="5400000" algn="t" rotWithShape="0">
                <a:prstClr val="black">
                  <a:alpha val="40000"/>
                </a:prstClr>
              </a:outerShdw>
            </a:effectLst>
          </a:endParaRPr>
        </a:p>
      </dsp:txBody>
      <dsp:txXfrm>
        <a:off x="921726" y="2297526"/>
        <a:ext cx="6473341" cy="5539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56F519-982C-44C3-8CF7-DE9908210E40}">
      <dsp:nvSpPr>
        <dsp:cNvPr id="0" name=""/>
        <dsp:cNvSpPr/>
      </dsp:nvSpPr>
      <dsp:spPr>
        <a:xfrm>
          <a:off x="3968" y="-250120"/>
          <a:ext cx="8120062" cy="532400"/>
        </a:xfrm>
        <a:prstGeom prst="rect">
          <a:avLst/>
        </a:prstGeom>
        <a:solidFill>
          <a:schemeClr val="bg1">
            <a:lumMod val="7500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kumimoji="1" lang="ja-JP" altLang="en-US" sz="1900" b="1" kern="1200" dirty="0" smtClean="0">
              <a:solidFill>
                <a:schemeClr val="tx1"/>
              </a:solidFill>
            </a:rPr>
            <a:t>指定居宅介護支援等の事業の人員及び運営に関する基準　第１８条等</a:t>
          </a:r>
          <a:endParaRPr kumimoji="1" lang="ja-JP" altLang="en-US" sz="1900" b="1" kern="1200" dirty="0">
            <a:solidFill>
              <a:schemeClr val="tx1"/>
            </a:solidFill>
          </a:endParaRPr>
        </a:p>
      </dsp:txBody>
      <dsp:txXfrm>
        <a:off x="3968" y="-250120"/>
        <a:ext cx="8120062" cy="532400"/>
      </dsp:txXfrm>
    </dsp:sp>
    <dsp:sp modelId="{A966236C-51E0-4E28-8A35-3A469A4EB28B}">
      <dsp:nvSpPr>
        <dsp:cNvPr id="0" name=""/>
        <dsp:cNvSpPr/>
      </dsp:nvSpPr>
      <dsp:spPr>
        <a:xfrm>
          <a:off x="3968" y="282279"/>
          <a:ext cx="8120062" cy="2964599"/>
        </a:xfrm>
        <a:prstGeom prst="rect">
          <a:avLst/>
        </a:prstGeom>
        <a:solidFill>
          <a:schemeClr val="bg1">
            <a:alpha val="9000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ja-JP" altLang="en-US" sz="1400" kern="1200" dirty="0" smtClean="0"/>
            <a:t>指定居宅介護支援事業者は、指定居宅介護支援事業所ごとに、次に掲げる事業の運営についての重要事項に関する規程</a:t>
          </a:r>
          <a:r>
            <a:rPr lang="en-US" altLang="ja-JP" sz="1400" kern="1200" dirty="0" smtClean="0"/>
            <a:t>(</a:t>
          </a:r>
          <a:r>
            <a:rPr lang="ja-JP" altLang="en-US" sz="1400" kern="1200" dirty="0" smtClean="0"/>
            <a:t>以下「運営規程」という。</a:t>
          </a:r>
          <a:r>
            <a:rPr lang="en-US" altLang="ja-JP" sz="1400" kern="1200" dirty="0" smtClean="0"/>
            <a:t>)</a:t>
          </a:r>
          <a:r>
            <a:rPr lang="ja-JP" altLang="en-US" sz="1400" kern="1200" dirty="0" smtClean="0"/>
            <a:t>として次に掲げる事項を定めるものとする。</a:t>
          </a:r>
          <a:endParaRPr kumimoji="1" lang="ja-JP" altLang="en-US" sz="1600" kern="1200" dirty="0"/>
        </a:p>
        <a:p>
          <a:pPr marL="114300" lvl="1" indent="-114300" algn="l" defTabSz="622300">
            <a:lnSpc>
              <a:spcPct val="90000"/>
            </a:lnSpc>
            <a:spcBef>
              <a:spcPct val="0"/>
            </a:spcBef>
            <a:spcAft>
              <a:spcPct val="15000"/>
            </a:spcAft>
            <a:buChar char="••"/>
          </a:pPr>
          <a:r>
            <a:rPr lang="ja-JP" altLang="en-US" sz="1400" kern="1200" dirty="0" smtClean="0"/>
            <a:t>一　事業の目的及び運営の方針</a:t>
          </a:r>
          <a:endParaRPr lang="ja-JP" altLang="en-US" sz="1400" kern="1200" dirty="0"/>
        </a:p>
        <a:p>
          <a:pPr marL="114300" lvl="1" indent="-114300" algn="l" defTabSz="622300">
            <a:lnSpc>
              <a:spcPct val="90000"/>
            </a:lnSpc>
            <a:spcBef>
              <a:spcPct val="0"/>
            </a:spcBef>
            <a:spcAft>
              <a:spcPct val="15000"/>
            </a:spcAft>
            <a:buChar char="••"/>
          </a:pPr>
          <a:r>
            <a:rPr lang="ja-JP" altLang="en-US" sz="1400" kern="1200" dirty="0" smtClean="0"/>
            <a:t>二　職員の職種、員数及び職務内容</a:t>
          </a:r>
          <a:endParaRPr lang="ja-JP" altLang="en-US" sz="1400" kern="1200" dirty="0"/>
        </a:p>
        <a:p>
          <a:pPr marL="114300" lvl="1" indent="-114300" algn="l" defTabSz="622300">
            <a:lnSpc>
              <a:spcPct val="90000"/>
            </a:lnSpc>
            <a:spcBef>
              <a:spcPct val="0"/>
            </a:spcBef>
            <a:spcAft>
              <a:spcPct val="15000"/>
            </a:spcAft>
            <a:buChar char="••"/>
          </a:pPr>
          <a:r>
            <a:rPr lang="ja-JP" altLang="en-US" sz="1400" kern="1200" dirty="0" smtClean="0"/>
            <a:t>三　営業日及び営業時間</a:t>
          </a:r>
          <a:endParaRPr lang="ja-JP" altLang="en-US" sz="1400" kern="1200" dirty="0"/>
        </a:p>
        <a:p>
          <a:pPr marL="114300" lvl="1" indent="-114300" algn="l" defTabSz="622300">
            <a:lnSpc>
              <a:spcPct val="90000"/>
            </a:lnSpc>
            <a:spcBef>
              <a:spcPct val="0"/>
            </a:spcBef>
            <a:spcAft>
              <a:spcPct val="15000"/>
            </a:spcAft>
            <a:buChar char="••"/>
          </a:pPr>
          <a:r>
            <a:rPr lang="ja-JP" altLang="en-US" sz="1400" kern="1200" smtClean="0"/>
            <a:t>四　指定居宅介護支援の提供方法、内容及び利用料その他の費用の額</a:t>
          </a:r>
          <a:endParaRPr lang="ja-JP" altLang="en-US" sz="1400" kern="1200"/>
        </a:p>
        <a:p>
          <a:pPr marL="114300" lvl="1" indent="-114300" algn="l" defTabSz="622300">
            <a:lnSpc>
              <a:spcPct val="90000"/>
            </a:lnSpc>
            <a:spcBef>
              <a:spcPct val="0"/>
            </a:spcBef>
            <a:spcAft>
              <a:spcPct val="15000"/>
            </a:spcAft>
            <a:buChar char="••"/>
          </a:pPr>
          <a:r>
            <a:rPr lang="ja-JP" altLang="en-US" sz="1400" kern="1200" smtClean="0"/>
            <a:t>五　通常の事業の実施地域</a:t>
          </a:r>
          <a:endParaRPr lang="ja-JP" altLang="en-US" sz="1400" kern="1200"/>
        </a:p>
        <a:p>
          <a:pPr marL="114300" lvl="1" indent="-114300" algn="l" defTabSz="622300">
            <a:lnSpc>
              <a:spcPct val="90000"/>
            </a:lnSpc>
            <a:spcBef>
              <a:spcPct val="0"/>
            </a:spcBef>
            <a:spcAft>
              <a:spcPct val="15000"/>
            </a:spcAft>
            <a:buChar char="••"/>
          </a:pPr>
          <a:r>
            <a:rPr lang="ja-JP" altLang="en-US" sz="1400" kern="1200" dirty="0" smtClean="0"/>
            <a:t>六　</a:t>
          </a:r>
          <a:r>
            <a:rPr lang="ja-JP" altLang="en-US" sz="1400" b="1" u="sng" kern="1200" dirty="0" smtClean="0"/>
            <a:t>虐待の防止のための措置に関する事項</a:t>
          </a:r>
          <a:r>
            <a:rPr lang="ja-JP" altLang="en-US" sz="1400" b="0" u="none" kern="1200" dirty="0" smtClean="0"/>
            <a:t>（新設）</a:t>
          </a:r>
          <a:endParaRPr lang="ja-JP" altLang="en-US" sz="1400" b="0" u="none" kern="1200" dirty="0"/>
        </a:p>
        <a:p>
          <a:pPr marL="114300" lvl="1" indent="-114300" algn="l" defTabSz="622300">
            <a:lnSpc>
              <a:spcPct val="90000"/>
            </a:lnSpc>
            <a:spcBef>
              <a:spcPct val="0"/>
            </a:spcBef>
            <a:spcAft>
              <a:spcPct val="15000"/>
            </a:spcAft>
            <a:buChar char="••"/>
          </a:pPr>
          <a:r>
            <a:rPr lang="ja-JP" altLang="en-US" sz="1400" kern="1200" dirty="0" smtClean="0"/>
            <a:t>七　その他運営に関する重要事項</a:t>
          </a:r>
          <a:endParaRPr lang="ja-JP" altLang="en-US" sz="1400" kern="1200" dirty="0"/>
        </a:p>
      </dsp:txBody>
      <dsp:txXfrm>
        <a:off x="3968" y="282279"/>
        <a:ext cx="8120062" cy="29645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56F519-982C-44C3-8CF7-DE9908210E40}">
      <dsp:nvSpPr>
        <dsp:cNvPr id="0" name=""/>
        <dsp:cNvSpPr/>
      </dsp:nvSpPr>
      <dsp:spPr>
        <a:xfrm>
          <a:off x="3968" y="-142370"/>
          <a:ext cx="8120062" cy="920800"/>
        </a:xfrm>
        <a:prstGeom prst="rect">
          <a:avLst/>
        </a:prstGeom>
        <a:solidFill>
          <a:schemeClr val="bg1">
            <a:lumMod val="7500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kumimoji="1" lang="ja-JP" altLang="en-US" sz="1900" b="1" kern="1200" dirty="0" smtClean="0">
              <a:solidFill>
                <a:schemeClr val="tx1"/>
              </a:solidFill>
            </a:rPr>
            <a:t>指定居宅サービス等及び指定介護予防サービス等に関する基準について（老企第２４号）</a:t>
          </a:r>
          <a:endParaRPr kumimoji="1" lang="ja-JP" altLang="en-US" sz="1900" b="1" kern="1200" dirty="0">
            <a:solidFill>
              <a:schemeClr val="tx1"/>
            </a:solidFill>
          </a:endParaRPr>
        </a:p>
      </dsp:txBody>
      <dsp:txXfrm>
        <a:off x="3968" y="-142370"/>
        <a:ext cx="8120062" cy="920800"/>
      </dsp:txXfrm>
    </dsp:sp>
    <dsp:sp modelId="{A966236C-51E0-4E28-8A35-3A469A4EB28B}">
      <dsp:nvSpPr>
        <dsp:cNvPr id="0" name=""/>
        <dsp:cNvSpPr/>
      </dsp:nvSpPr>
      <dsp:spPr>
        <a:xfrm>
          <a:off x="3968" y="778429"/>
          <a:ext cx="8120062" cy="2360699"/>
        </a:xfrm>
        <a:prstGeom prst="rect">
          <a:avLst/>
        </a:prstGeom>
        <a:solidFill>
          <a:schemeClr val="bg1">
            <a:alpha val="9000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ja-JP" altLang="en-US" sz="1800" kern="1200" dirty="0" smtClean="0">
              <a:solidFill>
                <a:schemeClr val="tx1"/>
              </a:solidFill>
            </a:rPr>
            <a:t>従業者の「員数」は日々変わりうるものであるため、業務負担軽減等の観点から、規定を定めるに当たっては、居宅基準第５条において置くべきとされている員数を満たす範囲において、「〇人以上」と記載することも差し支えない（居宅基準第８条に規定する重要事項を記した文書に記載する場合についても、同様とする。）（以下、他のサービス種類についても同趣旨。）。</a:t>
          </a:r>
          <a:endParaRPr kumimoji="1" lang="ja-JP" altLang="en-US" sz="1800" kern="1200" dirty="0"/>
        </a:p>
      </dsp:txBody>
      <dsp:txXfrm>
        <a:off x="3968" y="778429"/>
        <a:ext cx="8120062" cy="23606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56F519-982C-44C3-8CF7-DE9908210E40}">
      <dsp:nvSpPr>
        <dsp:cNvPr id="0" name=""/>
        <dsp:cNvSpPr/>
      </dsp:nvSpPr>
      <dsp:spPr>
        <a:xfrm>
          <a:off x="0" y="14256"/>
          <a:ext cx="8128000" cy="604800"/>
        </a:xfrm>
        <a:prstGeom prst="rect">
          <a:avLst/>
        </a:prstGeom>
        <a:solidFill>
          <a:schemeClr val="bg1">
            <a:lumMod val="7500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kumimoji="1" lang="ja-JP" altLang="en-US" sz="1900" b="1" kern="1200" dirty="0" smtClean="0">
              <a:solidFill>
                <a:schemeClr val="tx1"/>
              </a:solidFill>
            </a:rPr>
            <a:t>指定居宅介護支援等の事業の人員及び運営に関する基準　第２２条</a:t>
          </a:r>
          <a:endParaRPr kumimoji="1" lang="ja-JP" altLang="en-US" sz="1900" b="1" kern="1200" dirty="0">
            <a:solidFill>
              <a:schemeClr val="tx1"/>
            </a:solidFill>
          </a:endParaRPr>
        </a:p>
      </dsp:txBody>
      <dsp:txXfrm>
        <a:off x="0" y="14256"/>
        <a:ext cx="8128000" cy="604800"/>
      </dsp:txXfrm>
    </dsp:sp>
    <dsp:sp modelId="{A966236C-51E0-4E28-8A35-3A469A4EB28B}">
      <dsp:nvSpPr>
        <dsp:cNvPr id="0" name=""/>
        <dsp:cNvSpPr/>
      </dsp:nvSpPr>
      <dsp:spPr>
        <a:xfrm>
          <a:off x="0" y="633312"/>
          <a:ext cx="8128000" cy="2363445"/>
        </a:xfrm>
        <a:prstGeom prst="rect">
          <a:avLst/>
        </a:prstGeom>
        <a:solidFill>
          <a:schemeClr val="bg1">
            <a:alpha val="9000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kumimoji="1" lang="ja-JP" altLang="en-US" sz="1800" kern="1200" dirty="0" smtClean="0"/>
            <a:t>指定居宅介護支援事業者は、指定居宅介護支援事業所の見やすい場所に、運営規程の概要、介護支援専門員の勤務の体制その他の利用申込者のサービスの選択に資すると認められた重要事項を掲示しなければならない。</a:t>
          </a:r>
          <a:endParaRPr kumimoji="1" lang="ja-JP" altLang="en-US" sz="1800" kern="1200" dirty="0"/>
        </a:p>
        <a:p>
          <a:pPr marL="171450" lvl="1" indent="-171450" algn="l" defTabSz="800100">
            <a:lnSpc>
              <a:spcPct val="90000"/>
            </a:lnSpc>
            <a:spcBef>
              <a:spcPct val="0"/>
            </a:spcBef>
            <a:spcAft>
              <a:spcPct val="15000"/>
            </a:spcAft>
            <a:buChar char="••"/>
          </a:pPr>
          <a:r>
            <a:rPr kumimoji="1" lang="ja-JP" altLang="en-US" sz="1800" kern="1200" dirty="0" smtClean="0"/>
            <a:t>指定居宅介護支援事業者は、前項に規定する事項を記載した書面を当該指定居宅介護支援事業所に備え付け、かつ、これをいつでも関係者に自由に閲覧させることにより、同項の規定による掲示に代えることができる。</a:t>
          </a:r>
          <a:endParaRPr kumimoji="1" lang="ja-JP" altLang="en-US" sz="1800" kern="1200" dirty="0"/>
        </a:p>
      </dsp:txBody>
      <dsp:txXfrm>
        <a:off x="0" y="633312"/>
        <a:ext cx="8128000" cy="236344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56F519-982C-44C3-8CF7-DE9908210E40}">
      <dsp:nvSpPr>
        <dsp:cNvPr id="0" name=""/>
        <dsp:cNvSpPr/>
      </dsp:nvSpPr>
      <dsp:spPr>
        <a:xfrm>
          <a:off x="3968" y="-140321"/>
          <a:ext cx="8120062" cy="532400"/>
        </a:xfrm>
        <a:prstGeom prst="rect">
          <a:avLst/>
        </a:prstGeom>
        <a:solidFill>
          <a:schemeClr val="bg1">
            <a:lumMod val="7500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kumimoji="1" lang="ja-JP" altLang="en-US" sz="1900" b="1" kern="1200" dirty="0" smtClean="0">
              <a:solidFill>
                <a:schemeClr val="tx1"/>
              </a:solidFill>
            </a:rPr>
            <a:t>指定居宅介護支援等の事業の人員及び運営に関する基準　第３１条</a:t>
          </a:r>
          <a:endParaRPr kumimoji="1" lang="ja-JP" altLang="en-US" sz="1900" b="1" kern="1200" dirty="0">
            <a:solidFill>
              <a:schemeClr val="tx1"/>
            </a:solidFill>
          </a:endParaRPr>
        </a:p>
      </dsp:txBody>
      <dsp:txXfrm>
        <a:off x="3968" y="-140321"/>
        <a:ext cx="8120062" cy="532400"/>
      </dsp:txXfrm>
    </dsp:sp>
    <dsp:sp modelId="{A966236C-51E0-4E28-8A35-3A469A4EB28B}">
      <dsp:nvSpPr>
        <dsp:cNvPr id="0" name=""/>
        <dsp:cNvSpPr/>
      </dsp:nvSpPr>
      <dsp:spPr>
        <a:xfrm>
          <a:off x="3968" y="392079"/>
          <a:ext cx="8120062" cy="2745000"/>
        </a:xfrm>
        <a:prstGeom prst="rect">
          <a:avLst/>
        </a:prstGeom>
        <a:solidFill>
          <a:schemeClr val="bg1">
            <a:alpha val="9000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kern="1200" dirty="0" smtClean="0"/>
            <a:t>指定居宅介護支援事業者及び指定居宅介護支援の提供に当たる者は、作成、保存その他これらに類するもののうち、この省令の規定において書面で行うことが規定されている又は想定されるものについては、書面に代えて、当該書面に係る電磁的記録により行うことができる。</a:t>
          </a:r>
          <a:endParaRPr kumimoji="1" lang="ja-JP" altLang="en-US" sz="1600" kern="1200" dirty="0"/>
        </a:p>
        <a:p>
          <a:pPr marL="171450" lvl="1" indent="-171450" algn="l" defTabSz="711200">
            <a:lnSpc>
              <a:spcPct val="90000"/>
            </a:lnSpc>
            <a:spcBef>
              <a:spcPct val="0"/>
            </a:spcBef>
            <a:spcAft>
              <a:spcPct val="15000"/>
            </a:spcAft>
            <a:buChar char="••"/>
          </a:pPr>
          <a:r>
            <a:rPr kumimoji="1" lang="ja-JP" altLang="en-US" sz="1600" kern="1200" dirty="0" smtClean="0"/>
            <a:t>指定居宅介護支援事業者及び指定居宅介護支援の提供に当たる者は、交付、説明、同意、承諾その他これらに類するもののうち、この省令の規定において書面で行うことが規定されている又は想定されるものについては、当該交付等の相手方の承諾を得て、書面に代えて、電磁的方法によることができる。</a:t>
          </a:r>
          <a:endParaRPr kumimoji="1" lang="ja-JP" altLang="en-US" sz="1600" kern="1200" dirty="0"/>
        </a:p>
      </dsp:txBody>
      <dsp:txXfrm>
        <a:off x="3968" y="392079"/>
        <a:ext cx="8120062" cy="2745000"/>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34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348"/>
          </a:xfrm>
          <a:prstGeom prst="rect">
            <a:avLst/>
          </a:prstGeom>
        </p:spPr>
        <p:txBody>
          <a:bodyPr vert="horz" lIns="91440" tIns="45720" rIns="91440" bIns="45720" rtlCol="0"/>
          <a:lstStyle>
            <a:lvl1pPr algn="r">
              <a:defRPr sz="1200"/>
            </a:lvl1pPr>
          </a:lstStyle>
          <a:p>
            <a:fld id="{7199D6FA-8F95-4094-B83E-4CF8F68D7A97}" type="datetimeFigureOut">
              <a:rPr kumimoji="1" lang="ja-JP" altLang="en-US" smtClean="0"/>
              <a:t>2021/11/18</a:t>
            </a:fld>
            <a:endParaRPr kumimoji="1" lang="ja-JP" altLang="en-US"/>
          </a:p>
        </p:txBody>
      </p:sp>
      <p:sp>
        <p:nvSpPr>
          <p:cNvPr id="4" name="スライド イメージ プレースホルダー 3"/>
          <p:cNvSpPr>
            <a:spLocks noGrp="1" noRot="1" noChangeAspect="1"/>
          </p:cNvSpPr>
          <p:nvPr>
            <p:ph type="sldImg" idx="2"/>
          </p:nvPr>
        </p:nvSpPr>
        <p:spPr>
          <a:xfrm>
            <a:off x="406400" y="1233488"/>
            <a:ext cx="5922963" cy="33321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51219"/>
            <a:ext cx="5388610" cy="38873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317"/>
            <a:ext cx="2918831" cy="49534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7317"/>
            <a:ext cx="2918831" cy="495347"/>
          </a:xfrm>
          <a:prstGeom prst="rect">
            <a:avLst/>
          </a:prstGeom>
        </p:spPr>
        <p:txBody>
          <a:bodyPr vert="horz" lIns="91440" tIns="45720" rIns="91440" bIns="45720" rtlCol="0" anchor="b"/>
          <a:lstStyle>
            <a:lvl1pPr algn="r">
              <a:defRPr sz="1200"/>
            </a:lvl1pPr>
          </a:lstStyle>
          <a:p>
            <a:fld id="{C9CD8097-9A57-4814-82B7-606155902C9C}" type="slidenum">
              <a:rPr kumimoji="1" lang="ja-JP" altLang="en-US" smtClean="0"/>
              <a:t>‹#›</a:t>
            </a:fld>
            <a:endParaRPr kumimoji="1" lang="ja-JP" altLang="en-US"/>
          </a:p>
        </p:txBody>
      </p:sp>
    </p:spTree>
    <p:extLst>
      <p:ext uri="{BB962C8B-B14F-4D97-AF65-F5344CB8AC3E}">
        <p14:creationId xmlns:p14="http://schemas.microsoft.com/office/powerpoint/2010/main" val="30143792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F324B2E-2739-489F-8F31-71942FABEB82}" type="datetime1">
              <a:rPr kumimoji="1" lang="ja-JP" altLang="en-US" smtClean="0"/>
              <a:t>2021/11/18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AC398-4222-4F2F-84B4-4721FF042945}" type="slidenum">
              <a:rPr kumimoji="1" lang="ja-JP" altLang="en-US" smtClean="0"/>
              <a:t>‹#›</a:t>
            </a:fld>
            <a:endParaRPr kumimoji="1" lang="ja-JP" altLang="en-US"/>
          </a:p>
        </p:txBody>
      </p:sp>
    </p:spTree>
    <p:extLst>
      <p:ext uri="{BB962C8B-B14F-4D97-AF65-F5344CB8AC3E}">
        <p14:creationId xmlns:p14="http://schemas.microsoft.com/office/powerpoint/2010/main" val="1391523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A737689-CA50-4176-9D69-8D8AC305B959}" type="datetime1">
              <a:rPr kumimoji="1" lang="ja-JP" altLang="en-US" smtClean="0"/>
              <a:t>2021/11/18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AC398-4222-4F2F-84B4-4721FF042945}" type="slidenum">
              <a:rPr kumimoji="1" lang="ja-JP" altLang="en-US" smtClean="0"/>
              <a:t>‹#›</a:t>
            </a:fld>
            <a:endParaRPr kumimoji="1" lang="ja-JP" altLang="en-US"/>
          </a:p>
        </p:txBody>
      </p:sp>
    </p:spTree>
    <p:extLst>
      <p:ext uri="{BB962C8B-B14F-4D97-AF65-F5344CB8AC3E}">
        <p14:creationId xmlns:p14="http://schemas.microsoft.com/office/powerpoint/2010/main" val="1831367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2DA48C-0DF0-43C3-B91D-AB03550C971F}" type="datetime1">
              <a:rPr kumimoji="1" lang="ja-JP" altLang="en-US" smtClean="0"/>
              <a:t>2021/11/18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AC398-4222-4F2F-84B4-4721FF042945}" type="slidenum">
              <a:rPr kumimoji="1" lang="ja-JP" altLang="en-US" smtClean="0"/>
              <a:t>‹#›</a:t>
            </a:fld>
            <a:endParaRPr kumimoji="1" lang="ja-JP" altLang="en-US"/>
          </a:p>
        </p:txBody>
      </p:sp>
    </p:spTree>
    <p:extLst>
      <p:ext uri="{BB962C8B-B14F-4D97-AF65-F5344CB8AC3E}">
        <p14:creationId xmlns:p14="http://schemas.microsoft.com/office/powerpoint/2010/main" val="3410520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474B664-BB6B-476D-A87A-54A5E2A9A5BF}" type="datetime1">
              <a:rPr kumimoji="1" lang="ja-JP" altLang="en-US" smtClean="0"/>
              <a:t>2021/11/18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AC398-4222-4F2F-84B4-4721FF042945}" type="slidenum">
              <a:rPr kumimoji="1" lang="ja-JP" altLang="en-US" smtClean="0"/>
              <a:t>‹#›</a:t>
            </a:fld>
            <a:endParaRPr kumimoji="1" lang="ja-JP" altLang="en-US"/>
          </a:p>
        </p:txBody>
      </p:sp>
    </p:spTree>
    <p:extLst>
      <p:ext uri="{BB962C8B-B14F-4D97-AF65-F5344CB8AC3E}">
        <p14:creationId xmlns:p14="http://schemas.microsoft.com/office/powerpoint/2010/main" val="264903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9FA422B-F362-41A5-8B4B-C14FEA05E9EE}" type="datetime1">
              <a:rPr kumimoji="1" lang="ja-JP" altLang="en-US" smtClean="0"/>
              <a:t>2021/11/18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AC398-4222-4F2F-84B4-4721FF042945}" type="slidenum">
              <a:rPr kumimoji="1" lang="ja-JP" altLang="en-US" smtClean="0"/>
              <a:t>‹#›</a:t>
            </a:fld>
            <a:endParaRPr kumimoji="1" lang="ja-JP" altLang="en-US"/>
          </a:p>
        </p:txBody>
      </p:sp>
    </p:spTree>
    <p:extLst>
      <p:ext uri="{BB962C8B-B14F-4D97-AF65-F5344CB8AC3E}">
        <p14:creationId xmlns:p14="http://schemas.microsoft.com/office/powerpoint/2010/main" val="1683160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2D89E7A-0BF4-4995-A4B2-654F5FE53859}" type="datetime1">
              <a:rPr kumimoji="1" lang="ja-JP" altLang="en-US" smtClean="0"/>
              <a:t>2021/11/18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8AC398-4222-4F2F-84B4-4721FF042945}" type="slidenum">
              <a:rPr kumimoji="1" lang="ja-JP" altLang="en-US" smtClean="0"/>
              <a:t>‹#›</a:t>
            </a:fld>
            <a:endParaRPr kumimoji="1" lang="ja-JP" altLang="en-US"/>
          </a:p>
        </p:txBody>
      </p:sp>
    </p:spTree>
    <p:extLst>
      <p:ext uri="{BB962C8B-B14F-4D97-AF65-F5344CB8AC3E}">
        <p14:creationId xmlns:p14="http://schemas.microsoft.com/office/powerpoint/2010/main" val="737539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7D8020A-52A9-4D3B-B0F6-8A271C3B4C00}" type="datetime1">
              <a:rPr kumimoji="1" lang="ja-JP" altLang="en-US" smtClean="0"/>
              <a:t>2021/11/18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E8AC398-4222-4F2F-84B4-4721FF042945}" type="slidenum">
              <a:rPr kumimoji="1" lang="ja-JP" altLang="en-US" smtClean="0"/>
              <a:t>‹#›</a:t>
            </a:fld>
            <a:endParaRPr kumimoji="1" lang="ja-JP" altLang="en-US"/>
          </a:p>
        </p:txBody>
      </p:sp>
    </p:spTree>
    <p:extLst>
      <p:ext uri="{BB962C8B-B14F-4D97-AF65-F5344CB8AC3E}">
        <p14:creationId xmlns:p14="http://schemas.microsoft.com/office/powerpoint/2010/main" val="393582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13BD4F1-2904-4098-B093-7458A4540E3E}" type="datetime1">
              <a:rPr kumimoji="1" lang="ja-JP" altLang="en-US" smtClean="0"/>
              <a:t>2021/11/18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E8AC398-4222-4F2F-84B4-4721FF042945}" type="slidenum">
              <a:rPr kumimoji="1" lang="ja-JP" altLang="en-US" smtClean="0"/>
              <a:t>‹#›</a:t>
            </a:fld>
            <a:endParaRPr kumimoji="1" lang="ja-JP" altLang="en-US"/>
          </a:p>
        </p:txBody>
      </p:sp>
    </p:spTree>
    <p:extLst>
      <p:ext uri="{BB962C8B-B14F-4D97-AF65-F5344CB8AC3E}">
        <p14:creationId xmlns:p14="http://schemas.microsoft.com/office/powerpoint/2010/main" val="1001612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6140CA6-8D3A-4C07-9486-011EA4977DEF}" type="datetime1">
              <a:rPr kumimoji="1" lang="ja-JP" altLang="en-US" smtClean="0"/>
              <a:t>2021/11/18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E8AC398-4222-4F2F-84B4-4721FF042945}" type="slidenum">
              <a:rPr kumimoji="1" lang="ja-JP" altLang="en-US" smtClean="0"/>
              <a:t>‹#›</a:t>
            </a:fld>
            <a:endParaRPr kumimoji="1" lang="ja-JP" altLang="en-US"/>
          </a:p>
        </p:txBody>
      </p:sp>
    </p:spTree>
    <p:extLst>
      <p:ext uri="{BB962C8B-B14F-4D97-AF65-F5344CB8AC3E}">
        <p14:creationId xmlns:p14="http://schemas.microsoft.com/office/powerpoint/2010/main" val="1667677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760E57B-47AD-455F-A481-86BB3BC8CE71}" type="datetime1">
              <a:rPr kumimoji="1" lang="ja-JP" altLang="en-US" smtClean="0"/>
              <a:t>2021/11/18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8AC398-4222-4F2F-84B4-4721FF042945}" type="slidenum">
              <a:rPr kumimoji="1" lang="ja-JP" altLang="en-US" smtClean="0"/>
              <a:t>‹#›</a:t>
            </a:fld>
            <a:endParaRPr kumimoji="1" lang="ja-JP" altLang="en-US"/>
          </a:p>
        </p:txBody>
      </p:sp>
    </p:spTree>
    <p:extLst>
      <p:ext uri="{BB962C8B-B14F-4D97-AF65-F5344CB8AC3E}">
        <p14:creationId xmlns:p14="http://schemas.microsoft.com/office/powerpoint/2010/main" val="770858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67BC8E0-E1DD-4C72-B880-03007F195853}" type="datetime1">
              <a:rPr kumimoji="1" lang="ja-JP" altLang="en-US" smtClean="0"/>
              <a:t>2021/11/18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8AC398-4222-4F2F-84B4-4721FF042945}" type="slidenum">
              <a:rPr kumimoji="1" lang="ja-JP" altLang="en-US" smtClean="0"/>
              <a:t>‹#›</a:t>
            </a:fld>
            <a:endParaRPr kumimoji="1" lang="ja-JP" altLang="en-US"/>
          </a:p>
        </p:txBody>
      </p:sp>
    </p:spTree>
    <p:extLst>
      <p:ext uri="{BB962C8B-B14F-4D97-AF65-F5344CB8AC3E}">
        <p14:creationId xmlns:p14="http://schemas.microsoft.com/office/powerpoint/2010/main" val="2133569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261098-BE72-4B35-9F4D-A565F9E45A30}" type="datetime1">
              <a:rPr kumimoji="1" lang="ja-JP" altLang="en-US" smtClean="0"/>
              <a:t>2021/11/18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8AC398-4222-4F2F-84B4-4721FF042945}" type="slidenum">
              <a:rPr kumimoji="1" lang="ja-JP" altLang="en-US" smtClean="0"/>
              <a:t>‹#›</a:t>
            </a:fld>
            <a:endParaRPr kumimoji="1" lang="ja-JP" altLang="en-US"/>
          </a:p>
        </p:txBody>
      </p:sp>
    </p:spTree>
    <p:extLst>
      <p:ext uri="{BB962C8B-B14F-4D97-AF65-F5344CB8AC3E}">
        <p14:creationId xmlns:p14="http://schemas.microsoft.com/office/powerpoint/2010/main" val="3505244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b="1" dirty="0" smtClean="0"/>
              <a:t>令和</a:t>
            </a:r>
            <a:r>
              <a:rPr kumimoji="1" lang="en-US" altLang="ja-JP" b="1" dirty="0" smtClean="0"/>
              <a:t>3</a:t>
            </a:r>
            <a:r>
              <a:rPr kumimoji="1" lang="ja-JP" altLang="en-US" b="1" dirty="0" smtClean="0"/>
              <a:t>年度介護報酬改定</a:t>
            </a:r>
            <a:endParaRPr kumimoji="1" lang="ja-JP" altLang="en-US" b="1" dirty="0"/>
          </a:p>
        </p:txBody>
      </p:sp>
      <p:sp>
        <p:nvSpPr>
          <p:cNvPr id="3" name="サブタイトル 2"/>
          <p:cNvSpPr>
            <a:spLocks noGrp="1"/>
          </p:cNvSpPr>
          <p:nvPr>
            <p:ph type="subTitle" idx="1"/>
          </p:nvPr>
        </p:nvSpPr>
        <p:spPr/>
        <p:txBody>
          <a:bodyPr/>
          <a:lstStyle/>
          <a:p>
            <a:r>
              <a:rPr kumimoji="1" lang="ja-JP" altLang="en-US" dirty="0" smtClean="0"/>
              <a:t>～事業所指定要件と加算の算定要件等の改定について～</a:t>
            </a:r>
            <a:endParaRPr kumimoji="1" lang="ja-JP" altLang="en-US" dirty="0"/>
          </a:p>
        </p:txBody>
      </p:sp>
      <p:sp>
        <p:nvSpPr>
          <p:cNvPr id="5" name="角丸四角形 4"/>
          <p:cNvSpPr/>
          <p:nvPr/>
        </p:nvSpPr>
        <p:spPr>
          <a:xfrm>
            <a:off x="1752600" y="5257800"/>
            <a:ext cx="8686800" cy="1364674"/>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smtClean="0">
                <a:solidFill>
                  <a:schemeClr val="tx1"/>
                </a:solidFill>
              </a:rPr>
              <a:t>当該資料は居宅介護支援及び介護予防支援、地域密着型サービスの改定事項の概要をお示しするものであり、指定要件及び算定要件について主な改定事項を記載したものとなります。詳細については関連告示等を確認し、必要な対応についてご検討ください。</a:t>
            </a:r>
            <a:endParaRPr kumimoji="1" lang="ja-JP" altLang="en-US" dirty="0">
              <a:solidFill>
                <a:schemeClr val="tx1"/>
              </a:solidFill>
            </a:endParaRPr>
          </a:p>
        </p:txBody>
      </p:sp>
      <p:sp>
        <p:nvSpPr>
          <p:cNvPr id="6" name="スライド番号プレースホルダー 5"/>
          <p:cNvSpPr>
            <a:spLocks noGrp="1"/>
          </p:cNvSpPr>
          <p:nvPr>
            <p:ph type="sldNum" sz="quarter" idx="12"/>
          </p:nvPr>
        </p:nvSpPr>
        <p:spPr/>
        <p:txBody>
          <a:bodyPr/>
          <a:lstStyle/>
          <a:p>
            <a:fld id="{EE8AC398-4222-4F2F-84B4-4721FF042945}" type="slidenum">
              <a:rPr kumimoji="1" lang="ja-JP" altLang="en-US" smtClean="0"/>
              <a:t>1</a:t>
            </a:fld>
            <a:endParaRPr kumimoji="1" lang="ja-JP" altLang="en-US"/>
          </a:p>
        </p:txBody>
      </p:sp>
    </p:spTree>
    <p:extLst>
      <p:ext uri="{BB962C8B-B14F-4D97-AF65-F5344CB8AC3E}">
        <p14:creationId xmlns:p14="http://schemas.microsoft.com/office/powerpoint/2010/main" val="887496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lang="ja-JP" altLang="en-US" sz="3200" b="1" dirty="0"/>
              <a:t>３</a:t>
            </a:r>
            <a:r>
              <a:rPr kumimoji="1" lang="ja-JP" altLang="en-US" sz="3200" b="1" dirty="0" smtClean="0"/>
              <a:t>．①虐待の防止に向けた取り組み</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 name="角丸四角形 4"/>
          <p:cNvSpPr/>
          <p:nvPr/>
        </p:nvSpPr>
        <p:spPr>
          <a:xfrm>
            <a:off x="1752600" y="1523465"/>
            <a:ext cx="8686800" cy="92110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smtClean="0">
              <a:solidFill>
                <a:schemeClr val="tx1"/>
              </a:solidFill>
            </a:endParaRPr>
          </a:p>
          <a:p>
            <a:r>
              <a:rPr lang="ja-JP" altLang="en-US" dirty="0" smtClean="0">
                <a:solidFill>
                  <a:schemeClr val="tx1"/>
                </a:solidFill>
              </a:rPr>
              <a:t>利用者の人権の擁護、虐待防止等の観点から、以下の取組が義務付けられます。</a:t>
            </a:r>
            <a:endParaRPr lang="en-US" altLang="ja-JP" dirty="0" smtClean="0">
              <a:solidFill>
                <a:schemeClr val="tx1"/>
              </a:solidFill>
            </a:endParaRPr>
          </a:p>
        </p:txBody>
      </p:sp>
      <p:sp>
        <p:nvSpPr>
          <p:cNvPr id="7" name="対角する 2 つの角を切り取った四角形 6"/>
          <p:cNvSpPr/>
          <p:nvPr/>
        </p:nvSpPr>
        <p:spPr>
          <a:xfrm>
            <a:off x="2011679" y="1231559"/>
            <a:ext cx="1397727" cy="583810"/>
          </a:xfrm>
          <a:prstGeom prst="snip2Diag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概　要</a:t>
            </a:r>
            <a:endParaRPr kumimoji="1" lang="ja-JP" altLang="en-US" sz="2400" b="1" dirty="0">
              <a:solidFill>
                <a:schemeClr val="tx1"/>
              </a:solidFill>
            </a:endParaRPr>
          </a:p>
        </p:txBody>
      </p:sp>
      <p:sp>
        <p:nvSpPr>
          <p:cNvPr id="11" name="角丸四角形 10"/>
          <p:cNvSpPr/>
          <p:nvPr/>
        </p:nvSpPr>
        <p:spPr>
          <a:xfrm>
            <a:off x="1752600" y="5759310"/>
            <a:ext cx="8686800" cy="768267"/>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smtClean="0">
                <a:solidFill>
                  <a:schemeClr val="tx1"/>
                </a:solidFill>
              </a:rPr>
              <a:t>当該改正は、</a:t>
            </a:r>
            <a:r>
              <a:rPr lang="ja-JP" altLang="en-US" b="1" u="sng" dirty="0" smtClean="0">
                <a:solidFill>
                  <a:schemeClr val="tx1"/>
                </a:solidFill>
              </a:rPr>
              <a:t>令和</a:t>
            </a:r>
            <a:r>
              <a:rPr lang="en-US" altLang="ja-JP" b="1" u="sng" dirty="0">
                <a:solidFill>
                  <a:schemeClr val="tx1"/>
                </a:solidFill>
              </a:rPr>
              <a:t>6</a:t>
            </a:r>
            <a:r>
              <a:rPr lang="ja-JP" altLang="en-US" b="1" u="sng" dirty="0" smtClean="0">
                <a:solidFill>
                  <a:schemeClr val="tx1"/>
                </a:solidFill>
              </a:rPr>
              <a:t>年</a:t>
            </a:r>
            <a:r>
              <a:rPr lang="en-US" altLang="ja-JP" b="1" u="sng" dirty="0">
                <a:solidFill>
                  <a:schemeClr val="tx1"/>
                </a:solidFill>
              </a:rPr>
              <a:t>3</a:t>
            </a:r>
            <a:r>
              <a:rPr lang="ja-JP" altLang="en-US" b="1" u="sng" dirty="0" smtClean="0">
                <a:solidFill>
                  <a:schemeClr val="tx1"/>
                </a:solidFill>
              </a:rPr>
              <a:t>月</a:t>
            </a:r>
            <a:r>
              <a:rPr lang="en-US" altLang="ja-JP" b="1" u="sng" dirty="0" smtClean="0">
                <a:solidFill>
                  <a:schemeClr val="tx1"/>
                </a:solidFill>
              </a:rPr>
              <a:t>31</a:t>
            </a:r>
            <a:r>
              <a:rPr lang="ja-JP" altLang="en-US" b="1" u="sng" dirty="0" smtClean="0">
                <a:solidFill>
                  <a:schemeClr val="tx1"/>
                </a:solidFill>
              </a:rPr>
              <a:t>日まで</a:t>
            </a:r>
            <a:r>
              <a:rPr lang="en-US" altLang="ja-JP" b="1" u="sng" dirty="0" smtClean="0">
                <a:solidFill>
                  <a:schemeClr val="tx1"/>
                </a:solidFill>
              </a:rPr>
              <a:t>3</a:t>
            </a:r>
            <a:r>
              <a:rPr lang="ja-JP" altLang="en-US" b="1" u="sng" dirty="0" smtClean="0">
                <a:solidFill>
                  <a:schemeClr val="tx1"/>
                </a:solidFill>
              </a:rPr>
              <a:t>年間の経過措置が設けられます。</a:t>
            </a:r>
            <a:endParaRPr lang="en-US" altLang="ja-JP" b="1" u="sng" dirty="0" smtClean="0">
              <a:solidFill>
                <a:schemeClr val="tx1"/>
              </a:solidFill>
            </a:endParaRPr>
          </a:p>
          <a:p>
            <a:r>
              <a:rPr kumimoji="1" lang="ja-JP" altLang="en-US" dirty="0" smtClean="0">
                <a:solidFill>
                  <a:schemeClr val="tx1"/>
                </a:solidFill>
              </a:rPr>
              <a:t>経過措置の満了の日までに体制の整備を行ってください。</a:t>
            </a:r>
            <a:endParaRPr kumimoji="1" lang="ja-JP" altLang="en-US" dirty="0">
              <a:solidFill>
                <a:schemeClr val="tx1"/>
              </a:solidFill>
            </a:endParaRPr>
          </a:p>
        </p:txBody>
      </p:sp>
      <p:graphicFrame>
        <p:nvGraphicFramePr>
          <p:cNvPr id="8" name="図表 7"/>
          <p:cNvGraphicFramePr/>
          <p:nvPr>
            <p:extLst>
              <p:ext uri="{D42A27DB-BD31-4B8C-83A1-F6EECF244321}">
                <p14:modId xmlns:p14="http://schemas.microsoft.com/office/powerpoint/2010/main" val="221678274"/>
              </p:ext>
            </p:extLst>
          </p:nvPr>
        </p:nvGraphicFramePr>
        <p:xfrm>
          <a:off x="2396308" y="2566150"/>
          <a:ext cx="7399383" cy="3071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10</a:t>
            </a:fld>
            <a:endParaRPr kumimoji="1" lang="ja-JP" altLang="en-US"/>
          </a:p>
        </p:txBody>
      </p:sp>
    </p:spTree>
    <p:extLst>
      <p:ext uri="{BB962C8B-B14F-4D97-AF65-F5344CB8AC3E}">
        <p14:creationId xmlns:p14="http://schemas.microsoft.com/office/powerpoint/2010/main" val="2262887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lang="ja-JP" altLang="en-US" sz="3200" b="1" dirty="0" smtClean="0"/>
              <a:t>３</a:t>
            </a:r>
            <a:r>
              <a:rPr kumimoji="1" lang="ja-JP" altLang="en-US" sz="3200" b="1" dirty="0" smtClean="0"/>
              <a:t>．</a:t>
            </a:r>
            <a:r>
              <a:rPr lang="ja-JP" altLang="en-US" sz="3200" b="1" dirty="0" smtClean="0"/>
              <a:t>②運営規定への明文化について</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 name="角丸四角形 4"/>
          <p:cNvSpPr/>
          <p:nvPr/>
        </p:nvSpPr>
        <p:spPr>
          <a:xfrm>
            <a:off x="1752600" y="1523465"/>
            <a:ext cx="8686800" cy="112303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smtClean="0">
              <a:solidFill>
                <a:schemeClr val="tx1"/>
              </a:solidFill>
            </a:endParaRPr>
          </a:p>
          <a:p>
            <a:r>
              <a:rPr lang="ja-JP" altLang="en-US" dirty="0" smtClean="0">
                <a:solidFill>
                  <a:schemeClr val="tx1"/>
                </a:solidFill>
              </a:rPr>
              <a:t>運営規定に定めておかなければならない事項として、「虐待の防止のための措置に関する事項」が追加されます。</a:t>
            </a:r>
            <a:endParaRPr lang="en-US" altLang="ja-JP" dirty="0" smtClean="0">
              <a:solidFill>
                <a:schemeClr val="tx1"/>
              </a:solidFill>
            </a:endParaRPr>
          </a:p>
        </p:txBody>
      </p:sp>
      <p:sp>
        <p:nvSpPr>
          <p:cNvPr id="7" name="対角する 2 つの角を切り取った四角形 6"/>
          <p:cNvSpPr/>
          <p:nvPr/>
        </p:nvSpPr>
        <p:spPr>
          <a:xfrm>
            <a:off x="2011679" y="1231559"/>
            <a:ext cx="1397727" cy="583810"/>
          </a:xfrm>
          <a:prstGeom prst="snip2Diag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概　要</a:t>
            </a:r>
            <a:endParaRPr kumimoji="1" lang="ja-JP" altLang="en-US" sz="2400" b="1" dirty="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3552369014"/>
              </p:ext>
            </p:extLst>
          </p:nvPr>
        </p:nvGraphicFramePr>
        <p:xfrm>
          <a:off x="1752600" y="3903818"/>
          <a:ext cx="8666479" cy="1478280"/>
        </p:xfrm>
        <a:graphic>
          <a:graphicData uri="http://schemas.openxmlformats.org/drawingml/2006/table">
            <a:tbl>
              <a:tblPr firstRow="1" bandRow="1">
                <a:effectLst>
                  <a:outerShdw blurRad="50800" dist="38100" dir="5400000" algn="t" rotWithShape="0">
                    <a:prstClr val="black">
                      <a:alpha val="40000"/>
                    </a:prstClr>
                  </a:outerShdw>
                </a:effectLst>
                <a:tableStyleId>{5940675A-B579-460E-94D1-54222C63F5DA}</a:tableStyleId>
              </a:tblPr>
              <a:tblGrid>
                <a:gridCol w="6348186">
                  <a:extLst>
                    <a:ext uri="{9D8B030D-6E8A-4147-A177-3AD203B41FA5}">
                      <a16:colId xmlns:a16="http://schemas.microsoft.com/office/drawing/2014/main" val="3319692520"/>
                    </a:ext>
                  </a:extLst>
                </a:gridCol>
                <a:gridCol w="2318293">
                  <a:extLst>
                    <a:ext uri="{9D8B030D-6E8A-4147-A177-3AD203B41FA5}">
                      <a16:colId xmlns:a16="http://schemas.microsoft.com/office/drawing/2014/main" val="3158690021"/>
                    </a:ext>
                  </a:extLst>
                </a:gridCol>
              </a:tblGrid>
              <a:tr h="0">
                <a:tc>
                  <a:txBody>
                    <a:bodyPr/>
                    <a:lstStyle/>
                    <a:p>
                      <a:endParaRPr kumimoji="1" lang="ja-JP" altLang="en-US" dirty="0"/>
                    </a:p>
                  </a:txBody>
                  <a:tcPr/>
                </a:tc>
                <a:tc>
                  <a:txBody>
                    <a:bodyPr/>
                    <a:lstStyle/>
                    <a:p>
                      <a:pPr algn="ctr"/>
                      <a:r>
                        <a:rPr kumimoji="1" lang="ja-JP" altLang="en-US" dirty="0" smtClean="0"/>
                        <a:t>運営規定への明文化</a:t>
                      </a:r>
                      <a:endParaRPr kumimoji="1" lang="ja-JP" altLang="en-US" dirty="0"/>
                    </a:p>
                  </a:txBody>
                  <a:tcPr/>
                </a:tc>
                <a:extLst>
                  <a:ext uri="{0D108BD9-81ED-4DB2-BD59-A6C34878D82A}">
                    <a16:rowId xmlns:a16="http://schemas.microsoft.com/office/drawing/2014/main" val="2267751437"/>
                  </a:ext>
                </a:extLst>
              </a:tr>
              <a:tr h="370840">
                <a:tc>
                  <a:txBody>
                    <a:bodyPr/>
                    <a:lstStyle/>
                    <a:p>
                      <a:r>
                        <a:rPr kumimoji="1" lang="ja-JP" altLang="en-US" dirty="0" smtClean="0"/>
                        <a:t>感染症の予防及びまん延防止のための措置に関する事項</a:t>
                      </a:r>
                      <a:endParaRPr kumimoji="1" lang="ja-JP" altLang="en-US" dirty="0"/>
                    </a:p>
                  </a:txBody>
                  <a:tcPr/>
                </a:tc>
                <a:tc>
                  <a:txBody>
                    <a:bodyPr/>
                    <a:lstStyle/>
                    <a:p>
                      <a:pPr algn="ctr"/>
                      <a:r>
                        <a:rPr kumimoji="1" lang="ja-JP" altLang="en-US" dirty="0" smtClean="0"/>
                        <a:t>不要</a:t>
                      </a:r>
                      <a:endParaRPr kumimoji="1" lang="ja-JP" altLang="en-US" dirty="0"/>
                    </a:p>
                  </a:txBody>
                  <a:tcPr/>
                </a:tc>
                <a:extLst>
                  <a:ext uri="{0D108BD9-81ED-4DB2-BD59-A6C34878D82A}">
                    <a16:rowId xmlns:a16="http://schemas.microsoft.com/office/drawing/2014/main" val="1404303467"/>
                  </a:ext>
                </a:extLst>
              </a:tr>
              <a:tr h="370840">
                <a:tc>
                  <a:txBody>
                    <a:bodyPr/>
                    <a:lstStyle/>
                    <a:p>
                      <a:r>
                        <a:rPr kumimoji="1" lang="ja-JP" altLang="en-US" dirty="0" smtClean="0"/>
                        <a:t>業務継続計画の策定等に関する事項</a:t>
                      </a:r>
                      <a:endParaRPr kumimoji="1" lang="ja-JP" altLang="en-US" dirty="0"/>
                    </a:p>
                  </a:txBody>
                  <a:tcPr/>
                </a:tc>
                <a:tc>
                  <a:txBody>
                    <a:bodyPr/>
                    <a:lstStyle/>
                    <a:p>
                      <a:pPr algn="ctr"/>
                      <a:r>
                        <a:rPr kumimoji="1" lang="ja-JP" altLang="en-US" dirty="0" smtClean="0"/>
                        <a:t>不要</a:t>
                      </a:r>
                      <a:endParaRPr kumimoji="1" lang="ja-JP" altLang="en-US" dirty="0"/>
                    </a:p>
                  </a:txBody>
                  <a:tcPr/>
                </a:tc>
                <a:extLst>
                  <a:ext uri="{0D108BD9-81ED-4DB2-BD59-A6C34878D82A}">
                    <a16:rowId xmlns:a16="http://schemas.microsoft.com/office/drawing/2014/main" val="4063981589"/>
                  </a:ext>
                </a:extLst>
              </a:tr>
              <a:tr h="370840">
                <a:tc>
                  <a:txBody>
                    <a:bodyPr/>
                    <a:lstStyle/>
                    <a:p>
                      <a:r>
                        <a:rPr kumimoji="1" lang="ja-JP" altLang="en-US" dirty="0" smtClean="0"/>
                        <a:t>虐待の防止のための措置に関する事項</a:t>
                      </a:r>
                      <a:endParaRPr kumimoji="1" lang="ja-JP" altLang="en-US" dirty="0"/>
                    </a:p>
                  </a:txBody>
                  <a:tcPr/>
                </a:tc>
                <a:tc>
                  <a:txBody>
                    <a:bodyPr/>
                    <a:lstStyle/>
                    <a:p>
                      <a:pPr algn="ctr"/>
                      <a:r>
                        <a:rPr kumimoji="1" lang="ja-JP" altLang="en-US" dirty="0" smtClean="0"/>
                        <a:t>必要</a:t>
                      </a:r>
                      <a:endParaRPr kumimoji="1" lang="ja-JP" altLang="en-US" dirty="0"/>
                    </a:p>
                  </a:txBody>
                  <a:tcPr/>
                </a:tc>
                <a:extLst>
                  <a:ext uri="{0D108BD9-81ED-4DB2-BD59-A6C34878D82A}">
                    <a16:rowId xmlns:a16="http://schemas.microsoft.com/office/drawing/2014/main" val="3127219184"/>
                  </a:ext>
                </a:extLst>
              </a:tr>
            </a:tbl>
          </a:graphicData>
        </a:graphic>
      </p:graphicFrame>
      <p:sp>
        <p:nvSpPr>
          <p:cNvPr id="4" name="角丸四角形 3"/>
          <p:cNvSpPr/>
          <p:nvPr/>
        </p:nvSpPr>
        <p:spPr>
          <a:xfrm>
            <a:off x="1727926" y="3072688"/>
            <a:ext cx="3362960" cy="43107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運営規定への明文化の必要性</a:t>
            </a:r>
            <a:endParaRPr kumimoji="1" lang="ja-JP" altLang="en-US" b="1" dirty="0">
              <a:solidFill>
                <a:schemeClr val="tx1"/>
              </a:solidFill>
            </a:endParaRPr>
          </a:p>
        </p:txBody>
      </p:sp>
      <p:sp>
        <p:nvSpPr>
          <p:cNvPr id="6" name="スライド番号プレースホルダー 5"/>
          <p:cNvSpPr>
            <a:spLocks noGrp="1"/>
          </p:cNvSpPr>
          <p:nvPr>
            <p:ph type="sldNum" sz="quarter" idx="12"/>
          </p:nvPr>
        </p:nvSpPr>
        <p:spPr/>
        <p:txBody>
          <a:bodyPr/>
          <a:lstStyle/>
          <a:p>
            <a:fld id="{EE8AC398-4222-4F2F-84B4-4721FF042945}" type="slidenum">
              <a:rPr kumimoji="1" lang="ja-JP" altLang="en-US" smtClean="0"/>
              <a:t>11</a:t>
            </a:fld>
            <a:endParaRPr kumimoji="1" lang="ja-JP" altLang="en-US"/>
          </a:p>
        </p:txBody>
      </p:sp>
    </p:spTree>
    <p:extLst>
      <p:ext uri="{BB962C8B-B14F-4D97-AF65-F5344CB8AC3E}">
        <p14:creationId xmlns:p14="http://schemas.microsoft.com/office/powerpoint/2010/main" val="27805421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lang="ja-JP" altLang="en-US" sz="3200" b="1" dirty="0"/>
              <a:t>３．②運営規定への明文化について</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graphicFrame>
        <p:nvGraphicFramePr>
          <p:cNvPr id="2" name="図表 1"/>
          <p:cNvGraphicFramePr/>
          <p:nvPr>
            <p:extLst>
              <p:ext uri="{D42A27DB-BD31-4B8C-83A1-F6EECF244321}">
                <p14:modId xmlns:p14="http://schemas.microsoft.com/office/powerpoint/2010/main" val="3837097886"/>
              </p:ext>
            </p:extLst>
          </p:nvPr>
        </p:nvGraphicFramePr>
        <p:xfrm>
          <a:off x="2032000" y="2281824"/>
          <a:ext cx="8128000" cy="2996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ー 3"/>
          <p:cNvSpPr>
            <a:spLocks noGrp="1"/>
          </p:cNvSpPr>
          <p:nvPr>
            <p:ph type="sldNum" sz="quarter" idx="12"/>
          </p:nvPr>
        </p:nvSpPr>
        <p:spPr/>
        <p:txBody>
          <a:bodyPr/>
          <a:lstStyle/>
          <a:p>
            <a:fld id="{EE8AC398-4222-4F2F-84B4-4721FF042945}" type="slidenum">
              <a:rPr kumimoji="1" lang="ja-JP" altLang="en-US" smtClean="0"/>
              <a:t>12</a:t>
            </a:fld>
            <a:endParaRPr kumimoji="1" lang="ja-JP" altLang="en-US"/>
          </a:p>
        </p:txBody>
      </p:sp>
    </p:spTree>
    <p:extLst>
      <p:ext uri="{BB962C8B-B14F-4D97-AF65-F5344CB8AC3E}">
        <p14:creationId xmlns:p14="http://schemas.microsoft.com/office/powerpoint/2010/main" val="2223288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lang="ja-JP" altLang="en-US" sz="3200" b="1" dirty="0" smtClean="0"/>
              <a:t>４</a:t>
            </a:r>
            <a:r>
              <a:rPr kumimoji="1" lang="ja-JP" altLang="en-US" sz="3200" b="1" dirty="0" smtClean="0"/>
              <a:t>．運営規程の取り扱いについて</a:t>
            </a:r>
            <a:endParaRPr kumimoji="1" lang="ja-JP" altLang="en-US" sz="3200" b="1" dirty="0"/>
          </a:p>
        </p:txBody>
      </p:sp>
      <p:sp>
        <p:nvSpPr>
          <p:cNvPr id="10" name="コンテンツ プレースホルダー 9"/>
          <p:cNvSpPr>
            <a:spLocks noGrp="1"/>
          </p:cNvSpPr>
          <p:nvPr>
            <p:ph idx="1"/>
          </p:nvPr>
        </p:nvSpPr>
        <p:spPr>
          <a:xfrm>
            <a:off x="838200" y="1716894"/>
            <a:ext cx="10515600" cy="2084397"/>
          </a:xfrm>
        </p:spPr>
        <p:txBody>
          <a:bodyPr>
            <a:normAutofit/>
          </a:bodyPr>
          <a:lstStyle/>
          <a:p>
            <a:pPr marL="457200" indent="-457200">
              <a:buFont typeface="+mj-ea"/>
              <a:buAutoNum type="circleNumDbPlain"/>
            </a:pPr>
            <a:r>
              <a:rPr kumimoji="1" lang="ja-JP" altLang="en-US" dirty="0" smtClean="0"/>
              <a:t>員数の記載や変更届出の明確化・・・・・・・・・・・１４</a:t>
            </a:r>
            <a:endParaRPr lang="en-US" altLang="ja-JP" sz="2000" dirty="0" smtClean="0"/>
          </a:p>
          <a:p>
            <a:pPr marL="457200" indent="-457200">
              <a:buFont typeface="+mj-ea"/>
              <a:buAutoNum type="circleNumDbPlain"/>
            </a:pPr>
            <a:r>
              <a:rPr lang="ja-JP" altLang="en-US" dirty="0" smtClean="0"/>
              <a:t>掲示及び記録の保存の取り扱い</a:t>
            </a:r>
            <a:r>
              <a:rPr kumimoji="1" lang="ja-JP" altLang="en-US" dirty="0" smtClean="0"/>
              <a:t>・・・・・・・・・・・１６</a:t>
            </a:r>
            <a:endParaRPr kumimoji="1" lang="en-US" altLang="ja-JP" dirty="0" smtClean="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13</a:t>
            </a:fld>
            <a:endParaRPr kumimoji="1" lang="ja-JP" altLang="en-US"/>
          </a:p>
        </p:txBody>
      </p:sp>
    </p:spTree>
    <p:extLst>
      <p:ext uri="{BB962C8B-B14F-4D97-AF65-F5344CB8AC3E}">
        <p14:creationId xmlns:p14="http://schemas.microsoft.com/office/powerpoint/2010/main" val="23388360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４．①</a:t>
            </a:r>
            <a:r>
              <a:rPr lang="ja-JP" altLang="en-US" sz="3200" b="1" dirty="0"/>
              <a:t>員数の記載や変更届出の明確化</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 name="角丸四角形 4"/>
          <p:cNvSpPr/>
          <p:nvPr/>
        </p:nvSpPr>
        <p:spPr>
          <a:xfrm>
            <a:off x="1752600" y="2696440"/>
            <a:ext cx="8686800" cy="178847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smtClean="0">
              <a:solidFill>
                <a:schemeClr val="tx1"/>
              </a:solidFill>
            </a:endParaRPr>
          </a:p>
          <a:p>
            <a:r>
              <a:rPr lang="ja-JP" altLang="en-US" dirty="0" smtClean="0">
                <a:solidFill>
                  <a:schemeClr val="tx1"/>
                </a:solidFill>
              </a:rPr>
              <a:t>介護サービス事業者の業務負担軽減等の観点から、運営規程や重要事項説明書に記載する従業員の「員数」について、「○○人以上」と記載することが可能であること及び運営規程における「従業者の職種、員数及び職務の内容」について、その変更の届出は年１回で足りることが明確化されました。</a:t>
            </a:r>
            <a:endParaRPr lang="en-US" altLang="ja-JP" dirty="0" smtClean="0">
              <a:solidFill>
                <a:schemeClr val="tx1"/>
              </a:solidFill>
            </a:endParaRPr>
          </a:p>
        </p:txBody>
      </p:sp>
      <p:sp>
        <p:nvSpPr>
          <p:cNvPr id="7" name="対角する 2 つの角を切り取った四角形 6"/>
          <p:cNvSpPr/>
          <p:nvPr/>
        </p:nvSpPr>
        <p:spPr>
          <a:xfrm>
            <a:off x="2011679" y="2404535"/>
            <a:ext cx="1397727" cy="583200"/>
          </a:xfrm>
          <a:prstGeom prst="snip2Diag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概　要</a:t>
            </a:r>
            <a:endParaRPr kumimoji="1" lang="ja-JP" altLang="en-US" sz="2400" b="1" dirty="0">
              <a:solidFill>
                <a:schemeClr val="tx1"/>
              </a:solidFill>
            </a:endParaRPr>
          </a:p>
        </p:txBody>
      </p:sp>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14</a:t>
            </a:fld>
            <a:endParaRPr kumimoji="1" lang="ja-JP" altLang="en-US"/>
          </a:p>
        </p:txBody>
      </p:sp>
    </p:spTree>
    <p:extLst>
      <p:ext uri="{BB962C8B-B14F-4D97-AF65-F5344CB8AC3E}">
        <p14:creationId xmlns:p14="http://schemas.microsoft.com/office/powerpoint/2010/main" val="1183889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４．①</a:t>
            </a:r>
            <a:r>
              <a:rPr lang="ja-JP" altLang="en-US" sz="3200" b="1" dirty="0"/>
              <a:t>員数の記載や変更届出の明確化</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graphicFrame>
        <p:nvGraphicFramePr>
          <p:cNvPr id="2" name="図表 1"/>
          <p:cNvGraphicFramePr/>
          <p:nvPr>
            <p:extLst>
              <p:ext uri="{D42A27DB-BD31-4B8C-83A1-F6EECF244321}">
                <p14:modId xmlns:p14="http://schemas.microsoft.com/office/powerpoint/2010/main" val="313245190"/>
              </p:ext>
            </p:extLst>
          </p:nvPr>
        </p:nvGraphicFramePr>
        <p:xfrm>
          <a:off x="2032000" y="2281824"/>
          <a:ext cx="8128000" cy="2996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ー 3"/>
          <p:cNvSpPr>
            <a:spLocks noGrp="1"/>
          </p:cNvSpPr>
          <p:nvPr>
            <p:ph type="sldNum" sz="quarter" idx="12"/>
          </p:nvPr>
        </p:nvSpPr>
        <p:spPr/>
        <p:txBody>
          <a:bodyPr/>
          <a:lstStyle/>
          <a:p>
            <a:fld id="{EE8AC398-4222-4F2F-84B4-4721FF042945}" type="slidenum">
              <a:rPr kumimoji="1" lang="ja-JP" altLang="en-US" smtClean="0"/>
              <a:t>15</a:t>
            </a:fld>
            <a:endParaRPr kumimoji="1" lang="ja-JP" altLang="en-US"/>
          </a:p>
        </p:txBody>
      </p:sp>
    </p:spTree>
    <p:extLst>
      <p:ext uri="{BB962C8B-B14F-4D97-AF65-F5344CB8AC3E}">
        <p14:creationId xmlns:p14="http://schemas.microsoft.com/office/powerpoint/2010/main" val="17016771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lang="ja-JP" altLang="en-US" sz="3200" b="1" dirty="0" smtClean="0"/>
              <a:t>４</a:t>
            </a:r>
            <a:r>
              <a:rPr kumimoji="1" lang="ja-JP" altLang="en-US" sz="3200" b="1" dirty="0" smtClean="0"/>
              <a:t>．</a:t>
            </a:r>
            <a:r>
              <a:rPr lang="ja-JP" altLang="en-US" sz="3200" b="1" dirty="0" smtClean="0"/>
              <a:t>②掲示及び記録の保存の取り扱い</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 name="角丸四角形 4"/>
          <p:cNvSpPr/>
          <p:nvPr/>
        </p:nvSpPr>
        <p:spPr>
          <a:xfrm>
            <a:off x="1752600" y="2130382"/>
            <a:ext cx="8686800" cy="3907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smtClean="0">
              <a:solidFill>
                <a:schemeClr val="tx1"/>
              </a:solidFill>
            </a:endParaRPr>
          </a:p>
          <a:p>
            <a:pPr algn="just"/>
            <a:r>
              <a:rPr lang="ja-JP" altLang="en-US" dirty="0" smtClean="0">
                <a:solidFill>
                  <a:schemeClr val="tx1"/>
                </a:solidFill>
              </a:rPr>
              <a:t>介護サービス事業者の業務負担の軽減や利用者の利便性の向上を図る観点から、</a:t>
            </a:r>
            <a:r>
              <a:rPr lang="ja-JP" altLang="en-US" b="1" u="sng" dirty="0" smtClean="0">
                <a:solidFill>
                  <a:schemeClr val="tx1"/>
                </a:solidFill>
              </a:rPr>
              <a:t>運営規程等の重要事項について、事業所の掲示だけでなく、閲覧可能な形でファイル等で備え置くこと等が可能となります。</a:t>
            </a:r>
            <a:endParaRPr lang="en-US" altLang="ja-JP" b="1" u="sng" dirty="0" smtClean="0">
              <a:solidFill>
                <a:schemeClr val="tx1"/>
              </a:solidFill>
            </a:endParaRPr>
          </a:p>
          <a:p>
            <a:pPr algn="just"/>
            <a:r>
              <a:rPr lang="ja-JP" altLang="en-US" dirty="0" smtClean="0">
                <a:solidFill>
                  <a:schemeClr val="tx1"/>
                </a:solidFill>
              </a:rPr>
              <a:t>また、</a:t>
            </a:r>
            <a:r>
              <a:rPr lang="ja-JP" altLang="en-US" b="1" u="sng" dirty="0" smtClean="0">
                <a:solidFill>
                  <a:schemeClr val="tx1"/>
                </a:solidFill>
              </a:rPr>
              <a:t>介護サービス事業者における諸記録の保存、交付等についても、適切な個人情報の取り扱いを求めた上で、電磁的な対応を原則認める</a:t>
            </a:r>
            <a:r>
              <a:rPr lang="ja-JP" altLang="en-US" dirty="0" smtClean="0">
                <a:solidFill>
                  <a:schemeClr val="tx1"/>
                </a:solidFill>
              </a:rPr>
              <a:t>こととし、その範囲が明確化されました。</a:t>
            </a:r>
            <a:endParaRPr lang="en-US" altLang="ja-JP" dirty="0" smtClean="0">
              <a:solidFill>
                <a:schemeClr val="tx1"/>
              </a:solidFill>
            </a:endParaRPr>
          </a:p>
          <a:p>
            <a:pPr algn="just"/>
            <a:r>
              <a:rPr lang="ja-JP" altLang="en-US" dirty="0" smtClean="0">
                <a:solidFill>
                  <a:schemeClr val="tx1"/>
                </a:solidFill>
              </a:rPr>
              <a:t>なお、電磁的方法による同意は、電子メール等により利用者等が同意の意思表示をした場合等が考えられます。</a:t>
            </a:r>
            <a:endParaRPr lang="en-US" altLang="ja-JP" dirty="0" smtClean="0">
              <a:solidFill>
                <a:schemeClr val="tx1"/>
              </a:solidFill>
            </a:endParaRPr>
          </a:p>
          <a:p>
            <a:pPr algn="just"/>
            <a:r>
              <a:rPr lang="ja-JP" altLang="en-US" dirty="0" smtClean="0">
                <a:solidFill>
                  <a:schemeClr val="tx1"/>
                </a:solidFill>
              </a:rPr>
              <a:t>そのため、</a:t>
            </a:r>
            <a:r>
              <a:rPr lang="ja-JP" altLang="en-US" b="1" u="sng" dirty="0" smtClean="0">
                <a:solidFill>
                  <a:schemeClr val="tx1"/>
                </a:solidFill>
              </a:rPr>
              <a:t>電磁的な対応を行われている場合に市から利用者等の同意状況の確認をされた際には、利用者等が同意の意思表示を示された際の電子メール等のやりとりについて提示してください。</a:t>
            </a:r>
            <a:endParaRPr lang="en-US" altLang="ja-JP" b="1" u="sng" dirty="0" smtClean="0">
              <a:solidFill>
                <a:schemeClr val="tx1"/>
              </a:solidFill>
            </a:endParaRPr>
          </a:p>
        </p:txBody>
      </p:sp>
      <p:sp>
        <p:nvSpPr>
          <p:cNvPr id="7" name="対角する 2 つの角を切り取った四角形 6"/>
          <p:cNvSpPr/>
          <p:nvPr/>
        </p:nvSpPr>
        <p:spPr>
          <a:xfrm>
            <a:off x="2011679" y="1838478"/>
            <a:ext cx="1397727" cy="583810"/>
          </a:xfrm>
          <a:prstGeom prst="snip2Diag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概　要</a:t>
            </a:r>
            <a:endParaRPr kumimoji="1" lang="ja-JP" altLang="en-US" sz="2400" b="1" dirty="0">
              <a:solidFill>
                <a:schemeClr val="tx1"/>
              </a:solidFill>
            </a:endParaRPr>
          </a:p>
        </p:txBody>
      </p:sp>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16</a:t>
            </a:fld>
            <a:endParaRPr kumimoji="1" lang="ja-JP" altLang="en-US"/>
          </a:p>
        </p:txBody>
      </p:sp>
    </p:spTree>
    <p:extLst>
      <p:ext uri="{BB962C8B-B14F-4D97-AF65-F5344CB8AC3E}">
        <p14:creationId xmlns:p14="http://schemas.microsoft.com/office/powerpoint/2010/main" val="37723164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４．</a:t>
            </a:r>
            <a:r>
              <a:rPr lang="ja-JP" altLang="en-US" sz="3200" b="1" dirty="0"/>
              <a:t>②掲示及び記録の保存の取り扱い</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graphicFrame>
        <p:nvGraphicFramePr>
          <p:cNvPr id="2" name="図表 1"/>
          <p:cNvGraphicFramePr/>
          <p:nvPr>
            <p:extLst>
              <p:ext uri="{D42A27DB-BD31-4B8C-83A1-F6EECF244321}">
                <p14:modId xmlns:p14="http://schemas.microsoft.com/office/powerpoint/2010/main" val="3096514360"/>
              </p:ext>
            </p:extLst>
          </p:nvPr>
        </p:nvGraphicFramePr>
        <p:xfrm>
          <a:off x="2032000" y="2281824"/>
          <a:ext cx="8128000" cy="2996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ー 3"/>
          <p:cNvSpPr>
            <a:spLocks noGrp="1"/>
          </p:cNvSpPr>
          <p:nvPr>
            <p:ph type="sldNum" sz="quarter" idx="12"/>
          </p:nvPr>
        </p:nvSpPr>
        <p:spPr/>
        <p:txBody>
          <a:bodyPr/>
          <a:lstStyle/>
          <a:p>
            <a:fld id="{EE8AC398-4222-4F2F-84B4-4721FF042945}" type="slidenum">
              <a:rPr kumimoji="1" lang="ja-JP" altLang="en-US" smtClean="0"/>
              <a:t>17</a:t>
            </a:fld>
            <a:endParaRPr kumimoji="1" lang="ja-JP" altLang="en-US"/>
          </a:p>
        </p:txBody>
      </p:sp>
    </p:spTree>
    <p:extLst>
      <p:ext uri="{BB962C8B-B14F-4D97-AF65-F5344CB8AC3E}">
        <p14:creationId xmlns:p14="http://schemas.microsoft.com/office/powerpoint/2010/main" val="37300554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４．</a:t>
            </a:r>
            <a:r>
              <a:rPr lang="ja-JP" altLang="en-US" sz="3200" b="1" dirty="0"/>
              <a:t>②掲示及び記録の保存の取り扱い</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graphicFrame>
        <p:nvGraphicFramePr>
          <p:cNvPr id="2" name="図表 1"/>
          <p:cNvGraphicFramePr/>
          <p:nvPr>
            <p:extLst>
              <p:ext uri="{D42A27DB-BD31-4B8C-83A1-F6EECF244321}">
                <p14:modId xmlns:p14="http://schemas.microsoft.com/office/powerpoint/2010/main" val="2103946740"/>
              </p:ext>
            </p:extLst>
          </p:nvPr>
        </p:nvGraphicFramePr>
        <p:xfrm>
          <a:off x="2032000" y="2281824"/>
          <a:ext cx="8128000" cy="2996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ー 3"/>
          <p:cNvSpPr>
            <a:spLocks noGrp="1"/>
          </p:cNvSpPr>
          <p:nvPr>
            <p:ph type="sldNum" sz="quarter" idx="12"/>
          </p:nvPr>
        </p:nvSpPr>
        <p:spPr/>
        <p:txBody>
          <a:bodyPr/>
          <a:lstStyle/>
          <a:p>
            <a:fld id="{EE8AC398-4222-4F2F-84B4-4721FF042945}" type="slidenum">
              <a:rPr kumimoji="1" lang="ja-JP" altLang="en-US" smtClean="0"/>
              <a:t>18</a:t>
            </a:fld>
            <a:endParaRPr kumimoji="1" lang="ja-JP" altLang="en-US"/>
          </a:p>
        </p:txBody>
      </p:sp>
    </p:spTree>
    <p:extLst>
      <p:ext uri="{BB962C8B-B14F-4D97-AF65-F5344CB8AC3E}">
        <p14:creationId xmlns:p14="http://schemas.microsoft.com/office/powerpoint/2010/main" val="4346327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lang="ja-JP" altLang="en-US" sz="3200" b="1" dirty="0" smtClean="0"/>
              <a:t>５</a:t>
            </a:r>
            <a:r>
              <a:rPr kumimoji="1" lang="ja-JP" altLang="en-US" sz="3200" b="1" dirty="0" smtClean="0"/>
              <a:t>．</a:t>
            </a:r>
            <a:r>
              <a:rPr lang="ja-JP" altLang="en-US" sz="3200" b="1" dirty="0"/>
              <a:t>情報公表制度の活用及び利用者への説明について</a:t>
            </a:r>
            <a:endParaRPr kumimoji="1" lang="ja-JP" altLang="en-US" sz="3200" b="1" dirty="0"/>
          </a:p>
        </p:txBody>
      </p:sp>
      <p:sp>
        <p:nvSpPr>
          <p:cNvPr id="10" name="コンテンツ プレースホルダー 9"/>
          <p:cNvSpPr>
            <a:spLocks noGrp="1"/>
          </p:cNvSpPr>
          <p:nvPr>
            <p:ph idx="1"/>
          </p:nvPr>
        </p:nvSpPr>
        <p:spPr>
          <a:xfrm>
            <a:off x="838200" y="1716894"/>
            <a:ext cx="10515600" cy="2084397"/>
          </a:xfrm>
        </p:spPr>
        <p:txBody>
          <a:bodyPr>
            <a:normAutofit/>
          </a:bodyPr>
          <a:lstStyle/>
          <a:p>
            <a:pPr marL="457200" indent="-457200">
              <a:buFont typeface="+mj-ea"/>
              <a:buAutoNum type="circleNumDbPlain"/>
            </a:pPr>
            <a:r>
              <a:rPr kumimoji="1" lang="ja-JP" altLang="en-US" dirty="0" smtClean="0"/>
              <a:t>ケアマネジメントの公正中立性の確保について・・・・２０</a:t>
            </a:r>
            <a:endParaRPr lang="en-US" altLang="ja-JP" sz="2000" dirty="0"/>
          </a:p>
          <a:p>
            <a:pPr marL="457200" indent="-457200">
              <a:buFont typeface="+mj-ea"/>
              <a:buAutoNum type="circleNumDbPlain"/>
            </a:pPr>
            <a:r>
              <a:rPr kumimoji="1" lang="ja-JP" altLang="en-US" dirty="0" smtClean="0"/>
              <a:t>説明方法の例示・・・・・・・・・・・・・・・・・・２１</a:t>
            </a:r>
            <a:endParaRPr kumimoji="1" lang="en-US" altLang="ja-JP" dirty="0" smtClean="0"/>
          </a:p>
          <a:p>
            <a:pPr marL="457200" indent="-457200">
              <a:buFont typeface="+mj-ea"/>
              <a:buAutoNum type="circleNumDbPlain"/>
            </a:pPr>
            <a:r>
              <a:rPr lang="ja-JP" altLang="en-US" dirty="0" smtClean="0"/>
              <a:t>訪問介護の利用割合が高いケアプラン等の検証・・・・２２</a:t>
            </a:r>
            <a:endParaRPr kumimoji="1" lang="en-US" altLang="ja-JP" dirty="0" smtClean="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19</a:t>
            </a:fld>
            <a:endParaRPr kumimoji="1" lang="ja-JP" altLang="en-US"/>
          </a:p>
        </p:txBody>
      </p:sp>
    </p:spTree>
    <p:extLst>
      <p:ext uri="{BB962C8B-B14F-4D97-AF65-F5344CB8AC3E}">
        <p14:creationId xmlns:p14="http://schemas.microsoft.com/office/powerpoint/2010/main" val="3613360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目次</a:t>
            </a:r>
            <a:endParaRPr kumimoji="1" lang="ja-JP" altLang="en-US" sz="3200" b="1" dirty="0"/>
          </a:p>
        </p:txBody>
      </p:sp>
      <p:sp>
        <p:nvSpPr>
          <p:cNvPr id="10" name="コンテンツ プレースホルダー 9"/>
          <p:cNvSpPr>
            <a:spLocks noGrp="1"/>
          </p:cNvSpPr>
          <p:nvPr>
            <p:ph idx="1"/>
          </p:nvPr>
        </p:nvSpPr>
        <p:spPr>
          <a:xfrm>
            <a:off x="838200" y="1428136"/>
            <a:ext cx="10515600" cy="5181211"/>
          </a:xfrm>
        </p:spPr>
        <p:txBody>
          <a:bodyPr>
            <a:normAutofit/>
          </a:bodyPr>
          <a:lstStyle/>
          <a:p>
            <a:pPr marL="514350" indent="-514350">
              <a:buFont typeface="+mj-lt"/>
              <a:buAutoNum type="arabicPeriod"/>
            </a:pPr>
            <a:r>
              <a:rPr kumimoji="1" lang="ja-JP" altLang="en-US" sz="2400" dirty="0" smtClean="0"/>
              <a:t>感染症及び非常災害への対応について・・・・・・・・・・・・・</a:t>
            </a:r>
            <a:r>
              <a:rPr lang="ja-JP" altLang="en-US" sz="2400" dirty="0"/>
              <a:t>　</a:t>
            </a:r>
            <a:r>
              <a:rPr lang="ja-JP" altLang="en-US" sz="2400" dirty="0" smtClean="0"/>
              <a:t>３</a:t>
            </a:r>
            <a:endParaRPr kumimoji="1" lang="en-US" altLang="ja-JP" sz="2400" dirty="0" smtClean="0"/>
          </a:p>
          <a:p>
            <a:pPr marL="514350" indent="-514350">
              <a:buFont typeface="+mj-lt"/>
              <a:buAutoNum type="arabicPeriod"/>
            </a:pPr>
            <a:r>
              <a:rPr kumimoji="1" lang="ja-JP" altLang="en-US" sz="2400" dirty="0" smtClean="0"/>
              <a:t>ハラスメントの防止について・・・・・・・・・・・・・・・・・　７</a:t>
            </a:r>
            <a:endParaRPr kumimoji="1" lang="en-US" altLang="ja-JP" sz="2400" dirty="0" smtClean="0"/>
          </a:p>
          <a:p>
            <a:pPr marL="514350" indent="-514350">
              <a:buFont typeface="+mj-lt"/>
              <a:buAutoNum type="arabicPeriod"/>
            </a:pPr>
            <a:r>
              <a:rPr lang="ja-JP" altLang="en-US" sz="2400" dirty="0"/>
              <a:t>虐待</a:t>
            </a:r>
            <a:r>
              <a:rPr lang="ja-JP" altLang="en-US" sz="2400" dirty="0" smtClean="0"/>
              <a:t>の防止について・・・・・・・・・・・・・・・・・・・・・　９</a:t>
            </a:r>
            <a:endParaRPr lang="en-US" altLang="ja-JP" sz="2400" dirty="0" smtClean="0"/>
          </a:p>
          <a:p>
            <a:pPr marL="514350" indent="-514350">
              <a:buFont typeface="+mj-lt"/>
              <a:buAutoNum type="arabicPeriod"/>
            </a:pPr>
            <a:r>
              <a:rPr lang="ja-JP" altLang="en-US" sz="2400" dirty="0" smtClean="0"/>
              <a:t>運営規程の取り扱いについて・・・・・・・・・・・・・・・・・１３</a:t>
            </a:r>
            <a:endParaRPr lang="en-US" altLang="ja-JP" sz="2400" dirty="0" smtClean="0"/>
          </a:p>
          <a:p>
            <a:pPr marL="514350" indent="-514350">
              <a:buFont typeface="+mj-lt"/>
              <a:buAutoNum type="arabicPeriod"/>
            </a:pPr>
            <a:r>
              <a:rPr lang="ja-JP" altLang="en-US" sz="2400" dirty="0"/>
              <a:t>情報公表制度の活用及び利用者への説明に</a:t>
            </a:r>
            <a:r>
              <a:rPr lang="ja-JP" altLang="en-US" sz="2400" dirty="0" smtClean="0"/>
              <a:t>ついて・・・・・・・・１９</a:t>
            </a:r>
            <a:endParaRPr lang="en-US" altLang="ja-JP" sz="2400" dirty="0" smtClean="0"/>
          </a:p>
          <a:p>
            <a:pPr marL="514350" indent="-514350">
              <a:buFont typeface="+mj-lt"/>
              <a:buAutoNum type="arabicPeriod"/>
            </a:pPr>
            <a:r>
              <a:rPr kumimoji="1" lang="ja-JP" altLang="en-US" sz="2400" dirty="0" smtClean="0"/>
              <a:t>人員基準に関する見直し・・・・・・・・・・・・・・・・・・・２４</a:t>
            </a:r>
            <a:endParaRPr kumimoji="1" lang="en-US" altLang="ja-JP" sz="2400" dirty="0" smtClean="0"/>
          </a:p>
          <a:p>
            <a:pPr marL="514350" indent="-514350">
              <a:buFont typeface="+mj-lt"/>
              <a:buAutoNum type="arabicPeriod"/>
            </a:pPr>
            <a:r>
              <a:rPr lang="ja-JP" altLang="en-US" sz="2400" dirty="0"/>
              <a:t>認知症対応型共同生活介護の外部評価に</a:t>
            </a:r>
            <a:r>
              <a:rPr lang="ja-JP" altLang="en-US" sz="2400" dirty="0" smtClean="0"/>
              <a:t>ついて・・・・・・・・・２</a:t>
            </a:r>
            <a:r>
              <a:rPr lang="ja-JP" altLang="en-US" sz="2400" dirty="0"/>
              <a:t>８</a:t>
            </a:r>
            <a:endParaRPr lang="en-US" altLang="ja-JP" sz="2400" dirty="0" smtClean="0"/>
          </a:p>
          <a:p>
            <a:pPr marL="514350" indent="-514350">
              <a:buFont typeface="+mj-lt"/>
              <a:buAutoNum type="arabicPeriod"/>
            </a:pPr>
            <a:r>
              <a:rPr lang="ja-JP" altLang="en-US" sz="2400" dirty="0"/>
              <a:t>緊急時</a:t>
            </a:r>
            <a:r>
              <a:rPr lang="ja-JP" altLang="en-US" sz="2400" dirty="0" smtClean="0"/>
              <a:t>の宿泊ニーズへの対応の充実</a:t>
            </a:r>
            <a:r>
              <a:rPr kumimoji="1" lang="ja-JP" altLang="en-US" sz="2400" dirty="0" smtClean="0"/>
              <a:t>・・・・・・・・・・・・・・３１</a:t>
            </a:r>
            <a:endParaRPr kumimoji="1" lang="en-US" altLang="ja-JP" sz="2400" dirty="0" smtClean="0"/>
          </a:p>
          <a:p>
            <a:pPr marL="514350" indent="-514350">
              <a:buFont typeface="+mj-lt"/>
              <a:buAutoNum type="arabicPeriod"/>
            </a:pPr>
            <a:r>
              <a:rPr lang="ja-JP" altLang="en-US" sz="2400" dirty="0"/>
              <a:t>看取り期等の対応の</a:t>
            </a:r>
            <a:r>
              <a:rPr lang="ja-JP" altLang="en-US" sz="2400" dirty="0" smtClean="0"/>
              <a:t>充実</a:t>
            </a:r>
            <a:r>
              <a:rPr lang="ja-JP" altLang="en-US" sz="2400" dirty="0"/>
              <a:t>・・・・・・・・・・・・・・・・・・</a:t>
            </a:r>
            <a:r>
              <a:rPr lang="ja-JP" altLang="en-US" sz="2400" dirty="0" smtClean="0"/>
              <a:t>・３４</a:t>
            </a:r>
            <a:endParaRPr lang="en-US" altLang="ja-JP" sz="2400" dirty="0" smtClean="0"/>
          </a:p>
          <a:p>
            <a:pPr marL="514350" indent="-514350">
              <a:buFont typeface="+mj-lt"/>
              <a:buAutoNum type="arabicPeriod"/>
            </a:pPr>
            <a:r>
              <a:rPr lang="ja-JP" altLang="en-US" sz="2400" dirty="0" smtClean="0"/>
              <a:t>通院乗降</a:t>
            </a:r>
            <a:r>
              <a:rPr lang="ja-JP" altLang="en-US" sz="2400" dirty="0"/>
              <a:t>介助</a:t>
            </a:r>
            <a:r>
              <a:rPr lang="ja-JP" altLang="en-US" sz="2400" dirty="0" smtClean="0"/>
              <a:t>の見直し・・・・・・・・・・・・・・・・・・・・３７</a:t>
            </a:r>
            <a:endParaRPr kumimoji="1" lang="en-US" altLang="ja-JP" sz="2400" dirty="0" smtClean="0"/>
          </a:p>
          <a:p>
            <a:pPr marL="514350" indent="-514350">
              <a:buFont typeface="+mj-lt"/>
              <a:buAutoNum type="arabicPeriod"/>
            </a:pPr>
            <a:r>
              <a:rPr lang="ja-JP" altLang="en-US" sz="2400" dirty="0" smtClean="0"/>
              <a:t>ＬＩＦＥの活用について・・・・・・・・・・・・・・・・・・・４０</a:t>
            </a:r>
            <a:endParaRPr lang="en-US" altLang="ja-JP" sz="2400" dirty="0" smtClean="0"/>
          </a:p>
          <a:p>
            <a:pPr marL="514350" indent="-514350">
              <a:buFont typeface="+mj-lt"/>
              <a:buAutoNum type="arabicPeriod"/>
            </a:pPr>
            <a:endParaRPr kumimoji="1" lang="en-US" altLang="ja-JP" sz="2000" dirty="0" smtClean="0"/>
          </a:p>
          <a:p>
            <a:pPr marL="514350" indent="-514350">
              <a:buFont typeface="+mj-lt"/>
              <a:buAutoNum type="arabicPeriod"/>
            </a:pPr>
            <a:endParaRPr kumimoji="1" lang="en-US" altLang="ja-JP" sz="2000" dirty="0" smtClean="0"/>
          </a:p>
          <a:p>
            <a:pPr marL="514350" indent="-514350">
              <a:buFont typeface="+mj-lt"/>
              <a:buAutoNum type="arabicPeriod"/>
            </a:pPr>
            <a:endParaRPr kumimoji="1" lang="ja-JP" altLang="en-US" sz="2000"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2</a:t>
            </a:fld>
            <a:endParaRPr kumimoji="1" lang="ja-JP" altLang="en-US"/>
          </a:p>
        </p:txBody>
      </p:sp>
    </p:spTree>
    <p:extLst>
      <p:ext uri="{BB962C8B-B14F-4D97-AF65-F5344CB8AC3E}">
        <p14:creationId xmlns:p14="http://schemas.microsoft.com/office/powerpoint/2010/main" val="17196007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５．①ケアマネジメントの公正中立性の確保について</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 name="角丸四角形 4"/>
          <p:cNvSpPr/>
          <p:nvPr/>
        </p:nvSpPr>
        <p:spPr>
          <a:xfrm>
            <a:off x="1752600" y="1523464"/>
            <a:ext cx="8686800" cy="148534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smtClean="0">
              <a:solidFill>
                <a:schemeClr val="tx1"/>
              </a:solidFill>
            </a:endParaRPr>
          </a:p>
          <a:p>
            <a:pPr algn="just"/>
            <a:r>
              <a:rPr lang="ja-JP" altLang="en-US" dirty="0" smtClean="0">
                <a:solidFill>
                  <a:schemeClr val="tx1"/>
                </a:solidFill>
              </a:rPr>
              <a:t>ケアマネジメントの公正中立性の確保を図る観点から、居宅介護支援事業者に、以下について、利用者に説明を行うとともに、介護サービス情報制度において公表することが求められます。</a:t>
            </a:r>
            <a:endParaRPr lang="en-US" altLang="ja-JP" dirty="0" smtClean="0">
              <a:solidFill>
                <a:schemeClr val="tx1"/>
              </a:solidFill>
            </a:endParaRPr>
          </a:p>
        </p:txBody>
      </p:sp>
      <p:sp>
        <p:nvSpPr>
          <p:cNvPr id="7" name="対角する 2 つの角を切り取った四角形 6"/>
          <p:cNvSpPr/>
          <p:nvPr/>
        </p:nvSpPr>
        <p:spPr>
          <a:xfrm>
            <a:off x="2011679" y="1231559"/>
            <a:ext cx="1397727" cy="583810"/>
          </a:xfrm>
          <a:prstGeom prst="snip2Diag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概　要</a:t>
            </a:r>
            <a:endParaRPr kumimoji="1" lang="ja-JP" altLang="en-US" sz="2400" b="1" dirty="0">
              <a:solidFill>
                <a:schemeClr val="tx1"/>
              </a:solidFill>
            </a:endParaRPr>
          </a:p>
        </p:txBody>
      </p:sp>
      <p:sp>
        <p:nvSpPr>
          <p:cNvPr id="2" name="メモ 1"/>
          <p:cNvSpPr/>
          <p:nvPr/>
        </p:nvSpPr>
        <p:spPr>
          <a:xfrm>
            <a:off x="1752600" y="3516246"/>
            <a:ext cx="8686800" cy="2215027"/>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smtClean="0">
              <a:solidFill>
                <a:schemeClr val="tx1"/>
              </a:solidFill>
            </a:endParaRPr>
          </a:p>
          <a:p>
            <a:r>
              <a:rPr lang="ja-JP" altLang="en-US" dirty="0" smtClean="0">
                <a:solidFill>
                  <a:schemeClr val="tx1"/>
                </a:solidFill>
              </a:rPr>
              <a:t>〇　前６か月間に作成したケアプランにおける、訪問介護、通所介護、地域密着型</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通所介護、福祉用具貸与の各サービスの利用割合</a:t>
            </a:r>
            <a:endParaRPr lang="en-US" altLang="ja-JP" dirty="0" smtClean="0">
              <a:solidFill>
                <a:schemeClr val="tx1"/>
              </a:solidFill>
            </a:endParaRPr>
          </a:p>
          <a:p>
            <a:endParaRPr kumimoji="1" lang="en-US" altLang="ja-JP" dirty="0">
              <a:solidFill>
                <a:schemeClr val="tx1"/>
              </a:solidFill>
            </a:endParaRPr>
          </a:p>
          <a:p>
            <a:r>
              <a:rPr lang="ja-JP" altLang="en-US" dirty="0" smtClean="0">
                <a:solidFill>
                  <a:schemeClr val="tx1"/>
                </a:solidFill>
              </a:rPr>
              <a:t>〇　前６か月間に作成したケアプランにおける、訪問介護、通所介護、地域密着型</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通所介護、福祉用具貸与の各サービス毎の、同一事業者によって提供された</a:t>
            </a:r>
            <a:r>
              <a:rPr lang="ja-JP" altLang="en-US" dirty="0" err="1" smtClean="0">
                <a:solidFill>
                  <a:schemeClr val="tx1"/>
                </a:solidFill>
              </a:rPr>
              <a:t>も</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のの割合</a:t>
            </a:r>
            <a:endParaRPr kumimoji="1" lang="en-US" altLang="ja-JP" dirty="0" smtClean="0">
              <a:solidFill>
                <a:schemeClr val="tx1"/>
              </a:solidFill>
            </a:endParaRPr>
          </a:p>
        </p:txBody>
      </p:sp>
      <p:sp>
        <p:nvSpPr>
          <p:cNvPr id="4" name="角丸四角形 3"/>
          <p:cNvSpPr/>
          <p:nvPr/>
        </p:nvSpPr>
        <p:spPr>
          <a:xfrm>
            <a:off x="2011679" y="3300710"/>
            <a:ext cx="1397727" cy="43107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説明事項</a:t>
            </a:r>
            <a:endParaRPr kumimoji="1" lang="ja-JP" altLang="en-US" b="1" dirty="0">
              <a:solidFill>
                <a:schemeClr val="tx1"/>
              </a:solidFill>
            </a:endParaRPr>
          </a:p>
        </p:txBody>
      </p:sp>
      <p:sp>
        <p:nvSpPr>
          <p:cNvPr id="6" name="スライド番号プレースホルダー 5"/>
          <p:cNvSpPr>
            <a:spLocks noGrp="1"/>
          </p:cNvSpPr>
          <p:nvPr>
            <p:ph type="sldNum" sz="quarter" idx="12"/>
          </p:nvPr>
        </p:nvSpPr>
        <p:spPr/>
        <p:txBody>
          <a:bodyPr/>
          <a:lstStyle/>
          <a:p>
            <a:fld id="{EE8AC398-4222-4F2F-84B4-4721FF042945}" type="slidenum">
              <a:rPr kumimoji="1" lang="ja-JP" altLang="en-US" smtClean="0"/>
              <a:t>20</a:t>
            </a:fld>
            <a:endParaRPr kumimoji="1" lang="ja-JP" altLang="en-US"/>
          </a:p>
        </p:txBody>
      </p:sp>
    </p:spTree>
    <p:extLst>
      <p:ext uri="{BB962C8B-B14F-4D97-AF65-F5344CB8AC3E}">
        <p14:creationId xmlns:p14="http://schemas.microsoft.com/office/powerpoint/2010/main" val="28285114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lang="ja-JP" altLang="en-US" sz="3200" b="1" dirty="0" smtClean="0"/>
              <a:t>５</a:t>
            </a:r>
            <a:r>
              <a:rPr kumimoji="1" lang="ja-JP" altLang="en-US" sz="3200" b="1" dirty="0" smtClean="0"/>
              <a:t>．</a:t>
            </a:r>
            <a:r>
              <a:rPr lang="ja-JP" altLang="en-US" sz="3200" b="1" dirty="0" smtClean="0"/>
              <a:t>②説明方法の例示</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 name="角丸四角形 4"/>
          <p:cNvSpPr/>
          <p:nvPr/>
        </p:nvSpPr>
        <p:spPr>
          <a:xfrm>
            <a:off x="1524000" y="1523464"/>
            <a:ext cx="9144000" cy="238035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smtClean="0">
              <a:solidFill>
                <a:schemeClr val="tx1"/>
              </a:solidFill>
            </a:endParaRPr>
          </a:p>
          <a:p>
            <a:r>
              <a:rPr lang="ja-JP" altLang="en-US" dirty="0" smtClean="0">
                <a:solidFill>
                  <a:schemeClr val="tx1"/>
                </a:solidFill>
              </a:rPr>
              <a:t>利用者への説明においては、重要事項説明書に「前６か月間に作成したケアプランにおける、訪問介護、通所介護、地域密着型通所介護、福祉用具貸与の各サービスの利用割合、及びそれぞれのサービス毎の同一事業者によって提供されたものの割合は別紙による」と記載し、下記の別紙記載例のような形式により説明を行い、別紙の内容を６か月ごとに更新していくなど、業務負担の増加が軽微なものとなるよう対応してください。</a:t>
            </a:r>
            <a:endParaRPr lang="en-US" altLang="ja-JP" dirty="0" smtClean="0">
              <a:solidFill>
                <a:schemeClr val="tx1"/>
              </a:solidFill>
            </a:endParaRPr>
          </a:p>
        </p:txBody>
      </p:sp>
      <p:sp>
        <p:nvSpPr>
          <p:cNvPr id="7" name="対角する 2 つの角を切り取った四角形 6"/>
          <p:cNvSpPr/>
          <p:nvPr/>
        </p:nvSpPr>
        <p:spPr>
          <a:xfrm>
            <a:off x="2011679" y="1231559"/>
            <a:ext cx="1397727" cy="583810"/>
          </a:xfrm>
          <a:prstGeom prst="snip2Diag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概　要</a:t>
            </a:r>
            <a:endParaRPr kumimoji="1" lang="ja-JP" altLang="en-US" sz="2400" b="1" dirty="0">
              <a:solidFill>
                <a:schemeClr val="tx1"/>
              </a:solidFill>
            </a:endParaRPr>
          </a:p>
        </p:txBody>
      </p:sp>
      <p:sp>
        <p:nvSpPr>
          <p:cNvPr id="4" name="角丸四角形 3"/>
          <p:cNvSpPr/>
          <p:nvPr/>
        </p:nvSpPr>
        <p:spPr>
          <a:xfrm>
            <a:off x="1524000" y="4158543"/>
            <a:ext cx="1593670" cy="43107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ja-JP" altLang="en-US" b="1" dirty="0" smtClean="0">
                <a:solidFill>
                  <a:schemeClr val="tx1"/>
                </a:solidFill>
              </a:rPr>
              <a:t>別紙記載例</a:t>
            </a:r>
            <a:endParaRPr kumimoji="1" lang="ja-JP" altLang="en-US" b="1" dirty="0">
              <a:solidFill>
                <a:schemeClr val="tx1"/>
              </a:solidFill>
            </a:endParaRPr>
          </a:p>
        </p:txBody>
      </p:sp>
      <p:graphicFrame>
        <p:nvGraphicFramePr>
          <p:cNvPr id="2" name="表 1"/>
          <p:cNvGraphicFramePr>
            <a:graphicFrameLocks noGrp="1"/>
          </p:cNvGraphicFramePr>
          <p:nvPr>
            <p:extLst>
              <p:ext uri="{D42A27DB-BD31-4B8C-83A1-F6EECF244321}">
                <p14:modId xmlns:p14="http://schemas.microsoft.com/office/powerpoint/2010/main" val="1668704311"/>
              </p:ext>
            </p:extLst>
          </p:nvPr>
        </p:nvGraphicFramePr>
        <p:xfrm>
          <a:off x="1524000" y="4844343"/>
          <a:ext cx="9144000" cy="148336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2204588254"/>
                    </a:ext>
                  </a:extLst>
                </a:gridCol>
                <a:gridCol w="2088000">
                  <a:extLst>
                    <a:ext uri="{9D8B030D-6E8A-4147-A177-3AD203B41FA5}">
                      <a16:colId xmlns:a16="http://schemas.microsoft.com/office/drawing/2014/main" val="1656175447"/>
                    </a:ext>
                  </a:extLst>
                </a:gridCol>
                <a:gridCol w="2088000">
                  <a:extLst>
                    <a:ext uri="{9D8B030D-6E8A-4147-A177-3AD203B41FA5}">
                      <a16:colId xmlns:a16="http://schemas.microsoft.com/office/drawing/2014/main" val="4113076689"/>
                    </a:ext>
                  </a:extLst>
                </a:gridCol>
                <a:gridCol w="2088000">
                  <a:extLst>
                    <a:ext uri="{9D8B030D-6E8A-4147-A177-3AD203B41FA5}">
                      <a16:colId xmlns:a16="http://schemas.microsoft.com/office/drawing/2014/main" val="1293891606"/>
                    </a:ext>
                  </a:extLst>
                </a:gridCol>
              </a:tblGrid>
              <a:tr h="370840">
                <a:tc>
                  <a:txBody>
                    <a:bodyPr/>
                    <a:lstStyle/>
                    <a:p>
                      <a:r>
                        <a:rPr kumimoji="1" lang="ja-JP" altLang="en-US" sz="1500" dirty="0" smtClean="0"/>
                        <a:t>訪問看護（３５％）</a:t>
                      </a:r>
                      <a:endParaRPr kumimoji="1" lang="ja-JP" altLang="en-US" sz="1500" dirty="0"/>
                    </a:p>
                  </a:txBody>
                  <a:tcPr/>
                </a:tc>
                <a:tc>
                  <a:txBody>
                    <a:bodyPr/>
                    <a:lstStyle/>
                    <a:p>
                      <a:r>
                        <a:rPr kumimoji="1" lang="ja-JP" altLang="en-US" sz="1500" dirty="0" smtClean="0"/>
                        <a:t>○○事業所（４０％）</a:t>
                      </a:r>
                      <a:endParaRPr kumimoji="1" lang="ja-JP" altLang="en-US" sz="1500" dirty="0"/>
                    </a:p>
                  </a:txBody>
                  <a:tcPr/>
                </a:tc>
                <a:tc>
                  <a:txBody>
                    <a:bodyPr/>
                    <a:lstStyle/>
                    <a:p>
                      <a:r>
                        <a:rPr kumimoji="1" lang="ja-JP" altLang="en-US" sz="1500" dirty="0" smtClean="0"/>
                        <a:t>△△事業所（３５％）</a:t>
                      </a:r>
                      <a:endParaRPr kumimoji="1" lang="ja-JP" altLang="en-US" sz="1500" dirty="0"/>
                    </a:p>
                  </a:txBody>
                  <a:tcPr/>
                </a:tc>
                <a:tc>
                  <a:txBody>
                    <a:bodyPr/>
                    <a:lstStyle/>
                    <a:p>
                      <a:r>
                        <a:rPr kumimoji="1" lang="ja-JP" altLang="en-US" sz="1500" dirty="0" smtClean="0"/>
                        <a:t>□□事業所（２５％）</a:t>
                      </a:r>
                      <a:endParaRPr kumimoji="1" lang="ja-JP" altLang="en-US" sz="1500" dirty="0"/>
                    </a:p>
                  </a:txBody>
                  <a:tcPr/>
                </a:tc>
                <a:extLst>
                  <a:ext uri="{0D108BD9-81ED-4DB2-BD59-A6C34878D82A}">
                    <a16:rowId xmlns:a16="http://schemas.microsoft.com/office/drawing/2014/main" val="3122094568"/>
                  </a:ext>
                </a:extLst>
              </a:tr>
              <a:tr h="370840">
                <a:tc>
                  <a:txBody>
                    <a:bodyPr/>
                    <a:lstStyle/>
                    <a:p>
                      <a:r>
                        <a:rPr kumimoji="1" lang="ja-JP" altLang="en-US" sz="1500" dirty="0" smtClean="0"/>
                        <a:t>通所介護（１０％）</a:t>
                      </a:r>
                      <a:endParaRPr kumimoji="1" lang="ja-JP" altLang="en-US" sz="1500" dirty="0"/>
                    </a:p>
                  </a:txBody>
                  <a:tcPr/>
                </a:tc>
                <a:tc>
                  <a:txBody>
                    <a:bodyPr/>
                    <a:lstStyle/>
                    <a:p>
                      <a:r>
                        <a:rPr kumimoji="1" lang="ja-JP" altLang="en-US" sz="1500" dirty="0" smtClean="0"/>
                        <a:t>〇△事業所（６０％）</a:t>
                      </a:r>
                      <a:endParaRPr kumimoji="1" lang="ja-JP" altLang="en-US" sz="1500" dirty="0"/>
                    </a:p>
                  </a:txBody>
                  <a:tcPr/>
                </a:tc>
                <a:tc>
                  <a:txBody>
                    <a:bodyPr/>
                    <a:lstStyle/>
                    <a:p>
                      <a:r>
                        <a:rPr kumimoji="1" lang="ja-JP" altLang="en-US" sz="1500" dirty="0" smtClean="0"/>
                        <a:t>〇□事業所（３０％）</a:t>
                      </a:r>
                      <a:endParaRPr kumimoji="1" lang="ja-JP" altLang="en-US" sz="1500" dirty="0"/>
                    </a:p>
                  </a:txBody>
                  <a:tcPr/>
                </a:tc>
                <a:tc>
                  <a:txBody>
                    <a:bodyPr/>
                    <a:lstStyle/>
                    <a:p>
                      <a:r>
                        <a:rPr kumimoji="1" lang="ja-JP" altLang="en-US" sz="1500" dirty="0" smtClean="0"/>
                        <a:t>△〇事業所（１０％）</a:t>
                      </a:r>
                      <a:endParaRPr kumimoji="1" lang="ja-JP" altLang="en-US" sz="1500" dirty="0"/>
                    </a:p>
                  </a:txBody>
                  <a:tcPr/>
                </a:tc>
                <a:extLst>
                  <a:ext uri="{0D108BD9-81ED-4DB2-BD59-A6C34878D82A}">
                    <a16:rowId xmlns:a16="http://schemas.microsoft.com/office/drawing/2014/main" val="565640114"/>
                  </a:ext>
                </a:extLst>
              </a:tr>
              <a:tr h="370840">
                <a:tc>
                  <a:txBody>
                    <a:bodyPr/>
                    <a:lstStyle/>
                    <a:p>
                      <a:r>
                        <a:rPr kumimoji="1" lang="ja-JP" altLang="en-US" sz="1500" dirty="0" smtClean="0"/>
                        <a:t>地域密着型通所介護（１０％）</a:t>
                      </a:r>
                      <a:endParaRPr kumimoji="1" lang="ja-JP" altLang="en-US" sz="1500" dirty="0"/>
                    </a:p>
                  </a:txBody>
                  <a:tcPr/>
                </a:tc>
                <a:tc>
                  <a:txBody>
                    <a:bodyPr/>
                    <a:lstStyle/>
                    <a:p>
                      <a:r>
                        <a:rPr kumimoji="1" lang="ja-JP" altLang="en-US" sz="1500" dirty="0" smtClean="0"/>
                        <a:t>△□事業所（６０％）</a:t>
                      </a:r>
                      <a:endParaRPr kumimoji="1" lang="ja-JP" altLang="en-US" sz="1500" dirty="0"/>
                    </a:p>
                  </a:txBody>
                  <a:tcPr/>
                </a:tc>
                <a:tc>
                  <a:txBody>
                    <a:bodyPr/>
                    <a:lstStyle/>
                    <a:p>
                      <a:r>
                        <a:rPr kumimoji="1" lang="ja-JP" altLang="en-US" sz="1500" dirty="0" smtClean="0"/>
                        <a:t>〇△事業所（２５％）</a:t>
                      </a:r>
                      <a:endParaRPr kumimoji="1" lang="ja-JP" altLang="en-US" sz="1500" dirty="0"/>
                    </a:p>
                  </a:txBody>
                  <a:tcPr/>
                </a:tc>
                <a:tc>
                  <a:txBody>
                    <a:bodyPr/>
                    <a:lstStyle/>
                    <a:p>
                      <a:r>
                        <a:rPr kumimoji="1" lang="ja-JP" altLang="en-US" sz="1500" dirty="0" smtClean="0"/>
                        <a:t>△〇事業所（１５％）</a:t>
                      </a:r>
                      <a:endParaRPr kumimoji="1" lang="ja-JP" altLang="en-US" sz="1500" dirty="0"/>
                    </a:p>
                  </a:txBody>
                  <a:tcPr/>
                </a:tc>
                <a:extLst>
                  <a:ext uri="{0D108BD9-81ED-4DB2-BD59-A6C34878D82A}">
                    <a16:rowId xmlns:a16="http://schemas.microsoft.com/office/drawing/2014/main" val="32260057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dirty="0" smtClean="0"/>
                        <a:t>福祉用具貸与（１５％）</a:t>
                      </a:r>
                    </a:p>
                  </a:txBody>
                  <a:tcPr/>
                </a:tc>
                <a:tc>
                  <a:txBody>
                    <a:bodyPr/>
                    <a:lstStyle/>
                    <a:p>
                      <a:r>
                        <a:rPr kumimoji="1" lang="ja-JP" altLang="en-US" sz="1500" dirty="0" smtClean="0"/>
                        <a:t>○○事業所（５０％）</a:t>
                      </a:r>
                      <a:endParaRPr kumimoji="1" lang="ja-JP" altLang="en-US" sz="1500" dirty="0"/>
                    </a:p>
                  </a:txBody>
                  <a:tcPr/>
                </a:tc>
                <a:tc>
                  <a:txBody>
                    <a:bodyPr/>
                    <a:lstStyle/>
                    <a:p>
                      <a:r>
                        <a:rPr kumimoji="1" lang="ja-JP" altLang="en-US" sz="1500" dirty="0" smtClean="0"/>
                        <a:t>□〇事業所（３０％）</a:t>
                      </a:r>
                      <a:endParaRPr kumimoji="1" lang="ja-JP" altLang="en-US" sz="1500" dirty="0"/>
                    </a:p>
                  </a:txBody>
                  <a:tcPr/>
                </a:tc>
                <a:tc>
                  <a:txBody>
                    <a:bodyPr/>
                    <a:lstStyle/>
                    <a:p>
                      <a:r>
                        <a:rPr kumimoji="1" lang="ja-JP" altLang="en-US" sz="1500" dirty="0" smtClean="0"/>
                        <a:t>△△事業所（２０％）</a:t>
                      </a:r>
                      <a:endParaRPr kumimoji="1" lang="ja-JP" altLang="en-US" sz="1500" dirty="0"/>
                    </a:p>
                  </a:txBody>
                  <a:tcPr/>
                </a:tc>
                <a:extLst>
                  <a:ext uri="{0D108BD9-81ED-4DB2-BD59-A6C34878D82A}">
                    <a16:rowId xmlns:a16="http://schemas.microsoft.com/office/drawing/2014/main" val="815936972"/>
                  </a:ext>
                </a:extLst>
              </a:tr>
            </a:tbl>
          </a:graphicData>
        </a:graphic>
      </p:graphicFrame>
      <p:sp>
        <p:nvSpPr>
          <p:cNvPr id="6" name="スライド番号プレースホルダー 5"/>
          <p:cNvSpPr>
            <a:spLocks noGrp="1"/>
          </p:cNvSpPr>
          <p:nvPr>
            <p:ph type="sldNum" sz="quarter" idx="12"/>
          </p:nvPr>
        </p:nvSpPr>
        <p:spPr/>
        <p:txBody>
          <a:bodyPr/>
          <a:lstStyle/>
          <a:p>
            <a:fld id="{EE8AC398-4222-4F2F-84B4-4721FF042945}" type="slidenum">
              <a:rPr kumimoji="1" lang="ja-JP" altLang="en-US" smtClean="0"/>
              <a:t>21</a:t>
            </a:fld>
            <a:endParaRPr kumimoji="1" lang="ja-JP" altLang="en-US"/>
          </a:p>
        </p:txBody>
      </p:sp>
    </p:spTree>
    <p:extLst>
      <p:ext uri="{BB962C8B-B14F-4D97-AF65-F5344CB8AC3E}">
        <p14:creationId xmlns:p14="http://schemas.microsoft.com/office/powerpoint/2010/main" val="11510610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lang="ja-JP" altLang="en-US" sz="3200" b="1" dirty="0" smtClean="0"/>
              <a:t>５．</a:t>
            </a:r>
            <a:r>
              <a:rPr lang="ja-JP" altLang="en-US" sz="3200" b="1" dirty="0"/>
              <a:t>③訪問介護の利用割合が高いケアプラン等の検証</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 name="角丸四角形 4"/>
          <p:cNvSpPr/>
          <p:nvPr/>
        </p:nvSpPr>
        <p:spPr>
          <a:xfrm>
            <a:off x="1752600" y="1461444"/>
            <a:ext cx="8686800" cy="171012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smtClean="0">
              <a:solidFill>
                <a:schemeClr val="tx1"/>
              </a:solidFill>
            </a:endParaRPr>
          </a:p>
          <a:p>
            <a:r>
              <a:rPr lang="ja-JP" altLang="en-US" dirty="0" smtClean="0">
                <a:solidFill>
                  <a:schemeClr val="tx1"/>
                </a:solidFill>
              </a:rPr>
              <a:t>より利用者の意向や状態像に合った訪問介護の提供に繋げることのできるケアプランの作成に資するよう、区分支給限度基準額の利用割合が高く、かつ、訪問介護がサービスの大部分を占める等のケアプランを作成する居宅介護支援事業所を事業所単位で抽出するなどの点検・検証の仕組みが導入されます。</a:t>
            </a:r>
            <a:endParaRPr lang="en-US" altLang="ja-JP" dirty="0" smtClean="0">
              <a:solidFill>
                <a:schemeClr val="tx1"/>
              </a:solidFill>
            </a:endParaRPr>
          </a:p>
        </p:txBody>
      </p:sp>
      <p:sp>
        <p:nvSpPr>
          <p:cNvPr id="7" name="対角する 2 つの角を切り取った四角形 6"/>
          <p:cNvSpPr/>
          <p:nvPr/>
        </p:nvSpPr>
        <p:spPr>
          <a:xfrm>
            <a:off x="2011679" y="1169541"/>
            <a:ext cx="1397727" cy="583810"/>
          </a:xfrm>
          <a:prstGeom prst="snip2Diag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概　要</a:t>
            </a:r>
            <a:endParaRPr kumimoji="1" lang="ja-JP" altLang="en-US" sz="2400" b="1" dirty="0">
              <a:solidFill>
                <a:schemeClr val="tx1"/>
              </a:solidFill>
            </a:endParaRPr>
          </a:p>
        </p:txBody>
      </p:sp>
      <p:sp>
        <p:nvSpPr>
          <p:cNvPr id="2" name="メモ 1"/>
          <p:cNvSpPr/>
          <p:nvPr/>
        </p:nvSpPr>
        <p:spPr>
          <a:xfrm>
            <a:off x="1752600" y="3532435"/>
            <a:ext cx="8686800" cy="2215027"/>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smtClean="0">
              <a:solidFill>
                <a:schemeClr val="tx1"/>
              </a:solidFill>
            </a:endParaRPr>
          </a:p>
          <a:p>
            <a:r>
              <a:rPr lang="ja-JP" altLang="en-US" dirty="0" smtClean="0">
                <a:solidFill>
                  <a:schemeClr val="tx1"/>
                </a:solidFill>
              </a:rPr>
              <a:t>①　区分支給限度基準額の利用割合が</a:t>
            </a:r>
            <a:endParaRPr lang="en-US" altLang="ja-JP" dirty="0" smtClean="0">
              <a:solidFill>
                <a:schemeClr val="tx1"/>
              </a:solidFill>
            </a:endParaRPr>
          </a:p>
          <a:p>
            <a:r>
              <a:rPr kumimoji="1" lang="ja-JP" altLang="en-US" dirty="0">
                <a:solidFill>
                  <a:schemeClr val="tx1"/>
                </a:solidFill>
              </a:rPr>
              <a:t>　</a:t>
            </a:r>
            <a:r>
              <a:rPr kumimoji="1" lang="ja-JP" altLang="en-US" dirty="0" smtClean="0">
                <a:solidFill>
                  <a:schemeClr val="tx1"/>
                </a:solidFill>
              </a:rPr>
              <a:t>　７割以上</a:t>
            </a:r>
            <a:endParaRPr kumimoji="1" lang="en-US" altLang="ja-JP" dirty="0" smtClean="0">
              <a:solidFill>
                <a:schemeClr val="tx1"/>
              </a:solidFill>
            </a:endParaRPr>
          </a:p>
          <a:p>
            <a:endParaRPr lang="en-US" altLang="ja-JP" dirty="0">
              <a:solidFill>
                <a:schemeClr val="tx1"/>
              </a:solidFill>
            </a:endParaRPr>
          </a:p>
          <a:p>
            <a:r>
              <a:rPr lang="ja-JP" altLang="en-US" dirty="0" smtClean="0">
                <a:solidFill>
                  <a:schemeClr val="tx1"/>
                </a:solidFill>
              </a:rPr>
              <a:t>②　①の利用割合のうち、訪問介護が</a:t>
            </a:r>
            <a:endParaRPr lang="en-US" altLang="ja-JP" dirty="0" smtClean="0">
              <a:solidFill>
                <a:schemeClr val="tx1"/>
              </a:solidFill>
            </a:endParaRPr>
          </a:p>
          <a:p>
            <a:r>
              <a:rPr kumimoji="1" lang="ja-JP" altLang="en-US" dirty="0">
                <a:solidFill>
                  <a:schemeClr val="tx1"/>
                </a:solidFill>
              </a:rPr>
              <a:t>　</a:t>
            </a:r>
            <a:r>
              <a:rPr kumimoji="1" lang="ja-JP" altLang="en-US" dirty="0" smtClean="0">
                <a:solidFill>
                  <a:schemeClr val="tx1"/>
                </a:solidFill>
              </a:rPr>
              <a:t>　６割以上</a:t>
            </a:r>
            <a:endParaRPr kumimoji="1" lang="en-US" altLang="ja-JP" dirty="0" smtClean="0">
              <a:solidFill>
                <a:schemeClr val="tx1"/>
              </a:solidFill>
            </a:endParaRPr>
          </a:p>
        </p:txBody>
      </p:sp>
      <p:sp>
        <p:nvSpPr>
          <p:cNvPr id="4" name="角丸四角形 3"/>
          <p:cNvSpPr/>
          <p:nvPr/>
        </p:nvSpPr>
        <p:spPr>
          <a:xfrm>
            <a:off x="2011679" y="3316899"/>
            <a:ext cx="1397727" cy="43107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ja-JP" altLang="en-US" b="1" dirty="0" smtClean="0">
                <a:solidFill>
                  <a:schemeClr val="tx1"/>
                </a:solidFill>
              </a:rPr>
              <a:t>抽出</a:t>
            </a:r>
            <a:r>
              <a:rPr lang="ja-JP" altLang="en-US" b="1" dirty="0">
                <a:solidFill>
                  <a:schemeClr val="tx1"/>
                </a:solidFill>
              </a:rPr>
              <a:t>要件</a:t>
            </a:r>
            <a:endParaRPr kumimoji="1" lang="ja-JP" altLang="en-US" b="1" dirty="0">
              <a:solidFill>
                <a:schemeClr val="tx1"/>
              </a:solidFill>
            </a:endParaRPr>
          </a:p>
        </p:txBody>
      </p:sp>
      <p:graphicFrame>
        <p:nvGraphicFramePr>
          <p:cNvPr id="13" name="グラフ 12"/>
          <p:cNvGraphicFramePr/>
          <p:nvPr>
            <p:extLst>
              <p:ext uri="{D42A27DB-BD31-4B8C-83A1-F6EECF244321}">
                <p14:modId xmlns:p14="http://schemas.microsoft.com/office/powerpoint/2010/main" val="2383988790"/>
              </p:ext>
            </p:extLst>
          </p:nvPr>
        </p:nvGraphicFramePr>
        <p:xfrm>
          <a:off x="6371772" y="3601463"/>
          <a:ext cx="3788228" cy="2251972"/>
        </p:xfrm>
        <a:graphic>
          <a:graphicData uri="http://schemas.openxmlformats.org/drawingml/2006/chart">
            <c:chart xmlns:c="http://schemas.openxmlformats.org/drawingml/2006/chart" xmlns:r="http://schemas.openxmlformats.org/officeDocument/2006/relationships" r:id="rId2"/>
          </a:graphicData>
        </a:graphic>
      </p:graphicFrame>
      <p:sp>
        <p:nvSpPr>
          <p:cNvPr id="14" name="角丸四角形 13"/>
          <p:cNvSpPr/>
          <p:nvPr/>
        </p:nvSpPr>
        <p:spPr>
          <a:xfrm>
            <a:off x="1752600" y="5981966"/>
            <a:ext cx="8686800" cy="723634"/>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smtClean="0">
                <a:solidFill>
                  <a:schemeClr val="tx1"/>
                </a:solidFill>
              </a:rPr>
              <a:t>高齢者向け</a:t>
            </a:r>
            <a:r>
              <a:rPr lang="ja-JP" altLang="en-US" dirty="0">
                <a:solidFill>
                  <a:schemeClr val="tx1"/>
                </a:solidFill>
              </a:rPr>
              <a:t>住まい等併設等居宅介護支援事業所の抽出要件では</a:t>
            </a:r>
            <a:r>
              <a:rPr lang="ja-JP" altLang="en-US" dirty="0" smtClean="0">
                <a:solidFill>
                  <a:schemeClr val="tx1"/>
                </a:solidFill>
              </a:rPr>
              <a:t>、訪問</a:t>
            </a:r>
            <a:r>
              <a:rPr lang="ja-JP" altLang="en-US" dirty="0">
                <a:solidFill>
                  <a:schemeClr val="tx1"/>
                </a:solidFill>
              </a:rPr>
              <a:t>介護以外のサービスを指定する場合があります。</a:t>
            </a:r>
            <a:endParaRPr lang="en-US" altLang="ja-JP" dirty="0">
              <a:solidFill>
                <a:schemeClr val="tx1"/>
              </a:solidFill>
            </a:endParaRPr>
          </a:p>
        </p:txBody>
      </p:sp>
      <p:sp>
        <p:nvSpPr>
          <p:cNvPr id="6" name="スライド番号プレースホルダー 5"/>
          <p:cNvSpPr>
            <a:spLocks noGrp="1"/>
          </p:cNvSpPr>
          <p:nvPr>
            <p:ph type="sldNum" sz="quarter" idx="12"/>
          </p:nvPr>
        </p:nvSpPr>
        <p:spPr/>
        <p:txBody>
          <a:bodyPr/>
          <a:lstStyle/>
          <a:p>
            <a:fld id="{EE8AC398-4222-4F2F-84B4-4721FF042945}" type="slidenum">
              <a:rPr kumimoji="1" lang="ja-JP" altLang="en-US" smtClean="0"/>
              <a:t>22</a:t>
            </a:fld>
            <a:endParaRPr kumimoji="1" lang="ja-JP" altLang="en-US"/>
          </a:p>
        </p:txBody>
      </p:sp>
    </p:spTree>
    <p:extLst>
      <p:ext uri="{BB962C8B-B14F-4D97-AF65-F5344CB8AC3E}">
        <p14:creationId xmlns:p14="http://schemas.microsoft.com/office/powerpoint/2010/main" val="39556641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lang="ja-JP" altLang="en-US" sz="3200" b="1" dirty="0" smtClean="0"/>
              <a:t>５．</a:t>
            </a:r>
            <a:r>
              <a:rPr lang="ja-JP" altLang="en-US" sz="3200" b="1" dirty="0"/>
              <a:t>③訪問介護の利用割合が高いケアプラン等の検証</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2" name="メモ 1"/>
          <p:cNvSpPr/>
          <p:nvPr/>
        </p:nvSpPr>
        <p:spPr>
          <a:xfrm>
            <a:off x="1752600" y="1716894"/>
            <a:ext cx="8686800" cy="3753464"/>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smtClean="0">
              <a:solidFill>
                <a:schemeClr val="tx1"/>
              </a:solidFill>
            </a:endParaRPr>
          </a:p>
          <a:p>
            <a:pPr marL="342900" indent="-342900" algn="just">
              <a:buFont typeface="+mj-ea"/>
              <a:buAutoNum type="circleNumDbPlain"/>
            </a:pPr>
            <a:r>
              <a:rPr lang="ja-JP" altLang="en-US" dirty="0" smtClean="0">
                <a:solidFill>
                  <a:schemeClr val="tx1"/>
                </a:solidFill>
              </a:rPr>
              <a:t>抽出要件に該当するケアプランを作成されている事業所に対し、介護度別に１件ずつ以上の</a:t>
            </a:r>
            <a:r>
              <a:rPr lang="ja-JP" altLang="en-US" b="1" u="sng" dirty="0" smtClean="0">
                <a:solidFill>
                  <a:schemeClr val="tx1"/>
                </a:solidFill>
              </a:rPr>
              <a:t>要件に該当するケアプランの第１表、第２表、第３表及び必要に応じてアセスメントシートの届出を依頼します。</a:t>
            </a:r>
            <a:endParaRPr lang="en-US" altLang="ja-JP" b="1" u="sng" dirty="0" smtClean="0">
              <a:solidFill>
                <a:schemeClr val="tx1"/>
              </a:solidFill>
            </a:endParaRPr>
          </a:p>
          <a:p>
            <a:pPr marL="342900" indent="-342900">
              <a:buFont typeface="+mj-ea"/>
              <a:buAutoNum type="circleNumDbPlain"/>
            </a:pPr>
            <a:endParaRPr kumimoji="1" lang="en-US" altLang="ja-JP" dirty="0">
              <a:solidFill>
                <a:schemeClr val="tx1"/>
              </a:solidFill>
            </a:endParaRPr>
          </a:p>
          <a:p>
            <a:pPr marL="342900" indent="-342900" algn="just">
              <a:buFont typeface="+mj-ea"/>
              <a:buAutoNum type="circleNumDbPlain"/>
            </a:pPr>
            <a:r>
              <a:rPr lang="ja-JP" altLang="en-US" dirty="0" smtClean="0">
                <a:solidFill>
                  <a:schemeClr val="tx1"/>
                </a:solidFill>
              </a:rPr>
              <a:t>個別ケア会議等を活用して、多職種の視点から届出をしていただいたケアプランについて議論を行います。</a:t>
            </a:r>
            <a:endParaRPr lang="en-US" altLang="ja-JP" dirty="0" smtClean="0">
              <a:solidFill>
                <a:schemeClr val="tx1"/>
              </a:solidFill>
            </a:endParaRPr>
          </a:p>
          <a:p>
            <a:pPr marL="342900" indent="-342900">
              <a:buFont typeface="+mj-ea"/>
              <a:buAutoNum type="circleNumDbPlain"/>
            </a:pPr>
            <a:endParaRPr kumimoji="1" lang="en-US" altLang="ja-JP" dirty="0">
              <a:solidFill>
                <a:schemeClr val="tx1"/>
              </a:solidFill>
            </a:endParaRPr>
          </a:p>
          <a:p>
            <a:pPr marL="342900" indent="-342900" algn="just">
              <a:buFont typeface="+mj-ea"/>
              <a:buAutoNum type="circleNumDbPlain"/>
            </a:pPr>
            <a:r>
              <a:rPr lang="ja-JP" altLang="en-US" dirty="0" smtClean="0">
                <a:solidFill>
                  <a:schemeClr val="tx1"/>
                </a:solidFill>
              </a:rPr>
              <a:t>議論において見直しが必要であると判断された場合、居宅介護支援事業所は、個別ケア会議等での検証結果を踏まえ、</a:t>
            </a:r>
            <a:r>
              <a:rPr lang="ja-JP" altLang="en-US" b="1" u="sng" dirty="0" smtClean="0">
                <a:solidFill>
                  <a:schemeClr val="tx1"/>
                </a:solidFill>
              </a:rPr>
              <a:t>検証対象のケアプランについて再検討を行っていただくとともに、事業所内において同様・類似の内容で作成されているケアプランの内容についても再検討を行っていただきます。</a:t>
            </a:r>
            <a:endParaRPr kumimoji="1" lang="en-US" altLang="ja-JP" b="1" u="sng" dirty="0" smtClean="0">
              <a:solidFill>
                <a:schemeClr val="tx1"/>
              </a:solidFill>
            </a:endParaRPr>
          </a:p>
        </p:txBody>
      </p:sp>
      <p:sp>
        <p:nvSpPr>
          <p:cNvPr id="4" name="角丸四角形 3"/>
          <p:cNvSpPr/>
          <p:nvPr/>
        </p:nvSpPr>
        <p:spPr>
          <a:xfrm>
            <a:off x="2011679" y="1501358"/>
            <a:ext cx="1396800" cy="43107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b="1" dirty="0" smtClean="0">
                <a:solidFill>
                  <a:schemeClr val="tx1"/>
                </a:solidFill>
              </a:rPr>
              <a:t>検証方法</a:t>
            </a:r>
            <a:endParaRPr kumimoji="1" lang="ja-JP" altLang="en-US" b="1" dirty="0">
              <a:solidFill>
                <a:schemeClr val="tx1"/>
              </a:solidFill>
            </a:endParaRPr>
          </a:p>
        </p:txBody>
      </p:sp>
      <p:sp>
        <p:nvSpPr>
          <p:cNvPr id="10" name="角丸四角形 9"/>
          <p:cNvSpPr/>
          <p:nvPr/>
        </p:nvSpPr>
        <p:spPr>
          <a:xfrm>
            <a:off x="1752600" y="5853629"/>
            <a:ext cx="8686800" cy="739675"/>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rPr>
              <a:t>見直し</a:t>
            </a:r>
            <a:r>
              <a:rPr lang="ja-JP" altLang="en-US" dirty="0" smtClean="0">
                <a:solidFill>
                  <a:schemeClr val="tx1"/>
                </a:solidFill>
              </a:rPr>
              <a:t>が必要であると判断されたケアプラン及び同様・類似の</a:t>
            </a:r>
            <a:r>
              <a:rPr lang="ja-JP" altLang="en-US" b="1" u="sng" dirty="0" smtClean="0">
                <a:solidFill>
                  <a:schemeClr val="tx1"/>
                </a:solidFill>
              </a:rPr>
              <a:t>ケアプランの見直しが行われない場合は、それらのケアプランは引き続き検証の対象となります。</a:t>
            </a:r>
            <a:endParaRPr lang="en-US" altLang="ja-JP" b="1" u="sng" dirty="0">
              <a:solidFill>
                <a:schemeClr val="tx1"/>
              </a:solidFill>
            </a:endParaRPr>
          </a:p>
        </p:txBody>
      </p:sp>
      <p:sp>
        <p:nvSpPr>
          <p:cNvPr id="5" name="スライド番号プレースホルダー 4"/>
          <p:cNvSpPr>
            <a:spLocks noGrp="1"/>
          </p:cNvSpPr>
          <p:nvPr>
            <p:ph type="sldNum" sz="quarter" idx="12"/>
          </p:nvPr>
        </p:nvSpPr>
        <p:spPr/>
        <p:txBody>
          <a:bodyPr/>
          <a:lstStyle/>
          <a:p>
            <a:fld id="{EE8AC398-4222-4F2F-84B4-4721FF042945}" type="slidenum">
              <a:rPr kumimoji="1" lang="ja-JP" altLang="en-US" smtClean="0"/>
              <a:t>23</a:t>
            </a:fld>
            <a:endParaRPr kumimoji="1" lang="ja-JP" altLang="en-US"/>
          </a:p>
        </p:txBody>
      </p:sp>
    </p:spTree>
    <p:extLst>
      <p:ext uri="{BB962C8B-B14F-4D97-AF65-F5344CB8AC3E}">
        <p14:creationId xmlns:p14="http://schemas.microsoft.com/office/powerpoint/2010/main" val="26165671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lang="ja-JP" altLang="en-US" sz="3200" b="1" dirty="0" smtClean="0"/>
              <a:t>５．</a:t>
            </a:r>
            <a:r>
              <a:rPr lang="ja-JP" altLang="en-US" sz="3200" b="1" dirty="0"/>
              <a:t>③訪問介護の利用割合が高いケアプラン等の検証</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2" name="メモ 1"/>
          <p:cNvSpPr/>
          <p:nvPr/>
        </p:nvSpPr>
        <p:spPr>
          <a:xfrm>
            <a:off x="1752600" y="2305265"/>
            <a:ext cx="8686800" cy="2571290"/>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smtClean="0">
              <a:solidFill>
                <a:schemeClr val="tx1"/>
              </a:solidFill>
            </a:endParaRPr>
          </a:p>
          <a:p>
            <a:pPr algn="just"/>
            <a:r>
              <a:rPr lang="ja-JP" altLang="en-US" dirty="0" smtClean="0">
                <a:solidFill>
                  <a:schemeClr val="tx1"/>
                </a:solidFill>
              </a:rPr>
              <a:t>一定回数以上の生活援助が中心である訪問介護を位置づける場合に、その必要性を居宅サービス計画に記載するとともに、当該居宅サービス計画を市町村に届け出なければならないと規定されていますが、</a:t>
            </a:r>
            <a:r>
              <a:rPr lang="ja-JP" altLang="en-US" b="1" u="sng" dirty="0" smtClean="0">
                <a:solidFill>
                  <a:schemeClr val="tx1"/>
                </a:solidFill>
              </a:rPr>
              <a:t>当該届出の頻度について、一度市町村によって検証された居宅サービス計画の次回の届出は、１年後でよいものとする改定が行われました。</a:t>
            </a:r>
            <a:endParaRPr lang="en-US" altLang="ja-JP" b="1" u="sng" dirty="0" smtClean="0">
              <a:solidFill>
                <a:schemeClr val="tx1"/>
              </a:solidFill>
            </a:endParaRPr>
          </a:p>
          <a:p>
            <a:pPr algn="just"/>
            <a:r>
              <a:rPr lang="ja-JP" altLang="en-US" dirty="0" smtClean="0">
                <a:solidFill>
                  <a:schemeClr val="tx1"/>
                </a:solidFill>
              </a:rPr>
              <a:t>五條市においての検証方法は、訪問介護の利用割合が高いケアプランの検証と同様に、個別ケア会議の議論により行うものを予定しています。</a:t>
            </a:r>
            <a:endParaRPr kumimoji="1" lang="en-US" altLang="ja-JP" dirty="0" smtClean="0">
              <a:solidFill>
                <a:schemeClr val="tx1"/>
              </a:solidFill>
            </a:endParaRPr>
          </a:p>
        </p:txBody>
      </p:sp>
      <p:sp>
        <p:nvSpPr>
          <p:cNvPr id="4" name="角丸四角形 3"/>
          <p:cNvSpPr/>
          <p:nvPr/>
        </p:nvSpPr>
        <p:spPr>
          <a:xfrm>
            <a:off x="2424634" y="2089731"/>
            <a:ext cx="7338798" cy="43107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b="1" dirty="0" smtClean="0">
                <a:solidFill>
                  <a:schemeClr val="tx1"/>
                </a:solidFill>
              </a:rPr>
              <a:t>厚生労働大臣が定める回数以上の訪問介護の利用に係る届出について</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fld id="{EE8AC398-4222-4F2F-84B4-4721FF042945}" type="slidenum">
              <a:rPr kumimoji="1" lang="ja-JP" altLang="en-US" smtClean="0"/>
              <a:t>24</a:t>
            </a:fld>
            <a:endParaRPr kumimoji="1" lang="ja-JP" altLang="en-US"/>
          </a:p>
        </p:txBody>
      </p:sp>
    </p:spTree>
    <p:extLst>
      <p:ext uri="{BB962C8B-B14F-4D97-AF65-F5344CB8AC3E}">
        <p14:creationId xmlns:p14="http://schemas.microsoft.com/office/powerpoint/2010/main" val="11474159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lang="ja-JP" altLang="en-US" sz="3200" b="1" dirty="0" smtClean="0"/>
              <a:t>６</a:t>
            </a:r>
            <a:r>
              <a:rPr kumimoji="1" lang="ja-JP" altLang="en-US" sz="3200" b="1" dirty="0" smtClean="0"/>
              <a:t>．</a:t>
            </a:r>
            <a:r>
              <a:rPr lang="ja-JP" altLang="en-US" sz="3200" b="1" dirty="0" smtClean="0"/>
              <a:t>人員基準に関する見直し</a:t>
            </a:r>
            <a:endParaRPr kumimoji="1" lang="ja-JP" altLang="en-US" sz="3200" b="1" dirty="0"/>
          </a:p>
        </p:txBody>
      </p:sp>
      <p:sp>
        <p:nvSpPr>
          <p:cNvPr id="10" name="コンテンツ プレースホルダー 9"/>
          <p:cNvSpPr>
            <a:spLocks noGrp="1"/>
          </p:cNvSpPr>
          <p:nvPr>
            <p:ph idx="1"/>
          </p:nvPr>
        </p:nvSpPr>
        <p:spPr>
          <a:xfrm>
            <a:off x="838200" y="1716894"/>
            <a:ext cx="10515600" cy="2084397"/>
          </a:xfrm>
        </p:spPr>
        <p:txBody>
          <a:bodyPr>
            <a:normAutofit/>
          </a:bodyPr>
          <a:lstStyle/>
          <a:p>
            <a:pPr marL="457200" indent="-457200">
              <a:buFont typeface="+mj-ea"/>
              <a:buAutoNum type="circleNumDbPlain"/>
            </a:pPr>
            <a:r>
              <a:rPr kumimoji="1" lang="ja-JP" altLang="en-US" dirty="0" smtClean="0"/>
              <a:t>両立支援への配慮・・・・・・・・・・・・・・・・・</a:t>
            </a:r>
            <a:r>
              <a:rPr kumimoji="1" lang="ja-JP" altLang="en-US" dirty="0" smtClean="0"/>
              <a:t>２６</a:t>
            </a:r>
            <a:endParaRPr kumimoji="1" lang="en-US" altLang="ja-JP" dirty="0" smtClean="0"/>
          </a:p>
          <a:p>
            <a:pPr marL="457200" indent="-457200">
              <a:buFont typeface="+mj-ea"/>
              <a:buAutoNum type="circleNumDbPlain"/>
            </a:pPr>
            <a:r>
              <a:rPr lang="ja-JP" altLang="en-US" dirty="0" smtClean="0"/>
              <a:t>管理者交代時の研修の修了猶予措置</a:t>
            </a:r>
            <a:r>
              <a:rPr kumimoji="1" lang="ja-JP" altLang="en-US" dirty="0" smtClean="0"/>
              <a:t>・・・・・・・・・</a:t>
            </a:r>
            <a:r>
              <a:rPr kumimoji="1" lang="ja-JP" altLang="en-US" dirty="0" smtClean="0"/>
              <a:t>２７</a:t>
            </a:r>
            <a:endParaRPr kumimoji="1" lang="en-US" altLang="ja-JP" dirty="0" smtClean="0"/>
          </a:p>
          <a:p>
            <a:pPr marL="457200" indent="-457200">
              <a:buFont typeface="+mj-ea"/>
              <a:buAutoNum type="circleNumDbPlain"/>
            </a:pPr>
            <a:r>
              <a:rPr lang="ja-JP" altLang="en-US" dirty="0" smtClean="0"/>
              <a:t>計画作成担当者及び夜勤職員体制の基準緩和・・・・・</a:t>
            </a:r>
            <a:r>
              <a:rPr lang="ja-JP" altLang="en-US" dirty="0" smtClean="0"/>
              <a:t>２８</a:t>
            </a:r>
            <a:endParaRPr kumimoji="1" lang="en-US" altLang="ja-JP" dirty="0" smtClean="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25</a:t>
            </a:fld>
            <a:endParaRPr kumimoji="1" lang="ja-JP" altLang="en-US"/>
          </a:p>
        </p:txBody>
      </p:sp>
    </p:spTree>
    <p:extLst>
      <p:ext uri="{BB962C8B-B14F-4D97-AF65-F5344CB8AC3E}">
        <p14:creationId xmlns:p14="http://schemas.microsoft.com/office/powerpoint/2010/main" val="12907987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６．①両立支援への配慮</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 name="角丸四角形 4"/>
          <p:cNvSpPr/>
          <p:nvPr/>
        </p:nvSpPr>
        <p:spPr>
          <a:xfrm>
            <a:off x="1752600" y="1523464"/>
            <a:ext cx="8686800" cy="150276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smtClean="0">
              <a:solidFill>
                <a:schemeClr val="tx1"/>
              </a:solidFill>
            </a:endParaRPr>
          </a:p>
          <a:p>
            <a:r>
              <a:rPr lang="ja-JP" altLang="en-US" dirty="0" smtClean="0">
                <a:solidFill>
                  <a:schemeClr val="tx1"/>
                </a:solidFill>
              </a:rPr>
              <a:t>介護現場において、仕事と育児や介護との両立が可能となる環境</a:t>
            </a:r>
            <a:r>
              <a:rPr lang="ja-JP" altLang="en-US" dirty="0">
                <a:solidFill>
                  <a:schemeClr val="tx1"/>
                </a:solidFill>
              </a:rPr>
              <a:t>整備</a:t>
            </a:r>
            <a:r>
              <a:rPr lang="ja-JP" altLang="en-US" dirty="0" smtClean="0">
                <a:solidFill>
                  <a:schemeClr val="tx1"/>
                </a:solidFill>
              </a:rPr>
              <a:t>を進め、職員の離職防止・定着促進を図る観点から、各サービスの人員配置基準の見直しを行い、「常勤」及び「常勤換算方法」による計算の仕方等が変更となります。</a:t>
            </a:r>
            <a:endParaRPr lang="en-US" altLang="ja-JP" dirty="0" smtClean="0">
              <a:solidFill>
                <a:schemeClr val="tx1"/>
              </a:solidFill>
            </a:endParaRPr>
          </a:p>
        </p:txBody>
      </p:sp>
      <p:sp>
        <p:nvSpPr>
          <p:cNvPr id="7" name="対角する 2 つの角を切り取った四角形 6"/>
          <p:cNvSpPr/>
          <p:nvPr/>
        </p:nvSpPr>
        <p:spPr>
          <a:xfrm>
            <a:off x="2011679" y="1231559"/>
            <a:ext cx="1397727" cy="583810"/>
          </a:xfrm>
          <a:prstGeom prst="snip2Diag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概　要</a:t>
            </a:r>
            <a:endParaRPr kumimoji="1" lang="ja-JP" altLang="en-US" sz="2400" b="1" dirty="0">
              <a:solidFill>
                <a:schemeClr val="tx1"/>
              </a:solidFill>
            </a:endParaRPr>
          </a:p>
        </p:txBody>
      </p:sp>
      <p:sp>
        <p:nvSpPr>
          <p:cNvPr id="2" name="メモ 1"/>
          <p:cNvSpPr/>
          <p:nvPr/>
        </p:nvSpPr>
        <p:spPr>
          <a:xfrm>
            <a:off x="1752600" y="3516246"/>
            <a:ext cx="8686800" cy="3124040"/>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smtClean="0">
              <a:solidFill>
                <a:schemeClr val="tx1"/>
              </a:solidFill>
            </a:endParaRPr>
          </a:p>
          <a:p>
            <a:r>
              <a:rPr lang="ja-JP" altLang="en-US" dirty="0" smtClean="0">
                <a:solidFill>
                  <a:schemeClr val="tx1"/>
                </a:solidFill>
              </a:rPr>
              <a:t>〇　</a:t>
            </a:r>
            <a:r>
              <a:rPr lang="ja-JP" altLang="en-US" b="1" u="sng" dirty="0" smtClean="0">
                <a:solidFill>
                  <a:schemeClr val="tx1"/>
                </a:solidFill>
              </a:rPr>
              <a:t>職員が育児・介護休業法による育児及び介護の短時間勤務制度を利用する場合</a:t>
            </a:r>
            <a:endParaRPr lang="en-US" altLang="ja-JP" b="1" u="sng" dirty="0" smtClean="0">
              <a:solidFill>
                <a:schemeClr val="tx1"/>
              </a:solidFill>
            </a:endParaRPr>
          </a:p>
          <a:p>
            <a:r>
              <a:rPr kumimoji="1" lang="ja-JP" altLang="en-US" dirty="0">
                <a:solidFill>
                  <a:schemeClr val="tx1"/>
                </a:solidFill>
              </a:rPr>
              <a:t>　</a:t>
            </a:r>
            <a:r>
              <a:rPr kumimoji="1" lang="ja-JP" altLang="en-US" dirty="0" smtClean="0">
                <a:solidFill>
                  <a:schemeClr val="tx1"/>
                </a:solidFill>
              </a:rPr>
              <a:t>　には、週</a:t>
            </a:r>
            <a:r>
              <a:rPr lang="ja-JP" altLang="en-US" dirty="0" smtClean="0">
                <a:solidFill>
                  <a:schemeClr val="tx1"/>
                </a:solidFill>
              </a:rPr>
              <a:t>３０</a:t>
            </a:r>
            <a:r>
              <a:rPr kumimoji="1" lang="ja-JP" altLang="en-US" dirty="0" smtClean="0">
                <a:solidFill>
                  <a:schemeClr val="tx1"/>
                </a:solidFill>
              </a:rPr>
              <a:t>時間以上の勤務で「常勤」として扱うことが認められ、常勤換算</a:t>
            </a:r>
            <a:endParaRPr kumimoji="1"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a:t>
            </a:r>
            <a:r>
              <a:rPr lang="ja-JP" altLang="en-US" dirty="0">
                <a:solidFill>
                  <a:schemeClr val="tx1"/>
                </a:solidFill>
              </a:rPr>
              <a:t>方法</a:t>
            </a:r>
            <a:r>
              <a:rPr kumimoji="1" lang="ja-JP" altLang="en-US" dirty="0" smtClean="0">
                <a:solidFill>
                  <a:schemeClr val="tx1"/>
                </a:solidFill>
              </a:rPr>
              <a:t>による計算上でも１（常勤）として扱うことも認められます。</a:t>
            </a:r>
            <a:endParaRPr kumimoji="1" lang="en-US" altLang="ja-JP" dirty="0" smtClean="0">
              <a:solidFill>
                <a:schemeClr val="tx1"/>
              </a:solidFill>
            </a:endParaRPr>
          </a:p>
          <a:p>
            <a:endParaRPr lang="en-US" altLang="ja-JP" dirty="0" smtClean="0">
              <a:solidFill>
                <a:schemeClr val="tx1"/>
              </a:solidFill>
            </a:endParaRPr>
          </a:p>
          <a:p>
            <a:r>
              <a:rPr lang="ja-JP" altLang="en-US" dirty="0" smtClean="0">
                <a:solidFill>
                  <a:schemeClr val="tx1"/>
                </a:solidFill>
              </a:rPr>
              <a:t>〇　</a:t>
            </a:r>
            <a:r>
              <a:rPr lang="ja-JP" altLang="en-US" b="1" u="sng" dirty="0" smtClean="0">
                <a:solidFill>
                  <a:schemeClr val="tx1"/>
                </a:solidFill>
              </a:rPr>
              <a:t>「常勤」での配置が求められる職員が、産前産後休業や育児・介護休業等を取</a:t>
            </a:r>
            <a:endParaRPr lang="en-US" altLang="ja-JP" b="1" u="sng" dirty="0" smtClean="0">
              <a:solidFill>
                <a:schemeClr val="tx1"/>
              </a:solidFill>
            </a:endParaRPr>
          </a:p>
          <a:p>
            <a:r>
              <a:rPr lang="ja-JP" altLang="en-US" b="1" dirty="0">
                <a:solidFill>
                  <a:schemeClr val="tx1"/>
                </a:solidFill>
              </a:rPr>
              <a:t>　</a:t>
            </a:r>
            <a:r>
              <a:rPr lang="ja-JP" altLang="en-US" b="1" dirty="0" smtClean="0">
                <a:solidFill>
                  <a:schemeClr val="tx1"/>
                </a:solidFill>
              </a:rPr>
              <a:t>　</a:t>
            </a:r>
            <a:r>
              <a:rPr lang="ja-JP" altLang="en-US" b="1" u="sng" dirty="0" smtClean="0">
                <a:solidFill>
                  <a:schemeClr val="tx1"/>
                </a:solidFill>
              </a:rPr>
              <a:t>得した場合</a:t>
            </a:r>
            <a:r>
              <a:rPr lang="ja-JP" altLang="en-US" dirty="0" smtClean="0">
                <a:solidFill>
                  <a:schemeClr val="tx1"/>
                </a:solidFill>
              </a:rPr>
              <a:t>に、同等の資質を有する複数の非常勤職員を常勤換算することで、</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人員基準を満たすことが認められ、常勤職員の割合を要件とするサービス提供</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体制強化加算等の加算について、産前産後休業等を取得している職員を常勤職　　</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員の割合に含めることも認められます。</a:t>
            </a:r>
            <a:endParaRPr kumimoji="1" lang="en-US" altLang="ja-JP" dirty="0" smtClean="0">
              <a:solidFill>
                <a:schemeClr val="tx1"/>
              </a:solidFill>
            </a:endParaRPr>
          </a:p>
        </p:txBody>
      </p:sp>
      <p:sp>
        <p:nvSpPr>
          <p:cNvPr id="4" name="角丸四角形 3"/>
          <p:cNvSpPr/>
          <p:nvPr/>
        </p:nvSpPr>
        <p:spPr>
          <a:xfrm>
            <a:off x="2011679" y="3300710"/>
            <a:ext cx="1397727" cy="43107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変更内容</a:t>
            </a:r>
            <a:endParaRPr kumimoji="1" lang="ja-JP" altLang="en-US" b="1" dirty="0">
              <a:solidFill>
                <a:schemeClr val="tx1"/>
              </a:solidFill>
            </a:endParaRPr>
          </a:p>
        </p:txBody>
      </p:sp>
      <p:sp>
        <p:nvSpPr>
          <p:cNvPr id="6" name="スライド番号プレースホルダー 5"/>
          <p:cNvSpPr>
            <a:spLocks noGrp="1"/>
          </p:cNvSpPr>
          <p:nvPr>
            <p:ph type="sldNum" sz="quarter" idx="12"/>
          </p:nvPr>
        </p:nvSpPr>
        <p:spPr/>
        <p:txBody>
          <a:bodyPr/>
          <a:lstStyle/>
          <a:p>
            <a:fld id="{EE8AC398-4222-4F2F-84B4-4721FF042945}" type="slidenum">
              <a:rPr kumimoji="1" lang="ja-JP" altLang="en-US" smtClean="0"/>
              <a:t>26</a:t>
            </a:fld>
            <a:endParaRPr kumimoji="1" lang="ja-JP" altLang="en-US"/>
          </a:p>
        </p:txBody>
      </p:sp>
    </p:spTree>
    <p:extLst>
      <p:ext uri="{BB962C8B-B14F-4D97-AF65-F5344CB8AC3E}">
        <p14:creationId xmlns:p14="http://schemas.microsoft.com/office/powerpoint/2010/main" val="28609687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６．②</a:t>
            </a:r>
            <a:r>
              <a:rPr lang="ja-JP" altLang="en-US" sz="3200" b="1" dirty="0" smtClean="0"/>
              <a:t>管理者</a:t>
            </a:r>
            <a:r>
              <a:rPr lang="ja-JP" altLang="en-US" sz="3200" b="1" dirty="0"/>
              <a:t>交代時の研修の修了猶予措置</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 name="角丸四角形 4"/>
          <p:cNvSpPr/>
          <p:nvPr/>
        </p:nvSpPr>
        <p:spPr>
          <a:xfrm>
            <a:off x="1752600" y="2130383"/>
            <a:ext cx="8686800" cy="337510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smtClean="0">
              <a:solidFill>
                <a:schemeClr val="tx1"/>
              </a:solidFill>
            </a:endParaRPr>
          </a:p>
          <a:p>
            <a:r>
              <a:rPr lang="ja-JP" altLang="en-US" b="1" u="sng" dirty="0">
                <a:solidFill>
                  <a:schemeClr val="tx1"/>
                </a:solidFill>
              </a:rPr>
              <a:t>認知症対応型共同生活</a:t>
            </a:r>
            <a:r>
              <a:rPr lang="ja-JP" altLang="en-US" b="1" u="sng" dirty="0" smtClean="0">
                <a:solidFill>
                  <a:schemeClr val="tx1"/>
                </a:solidFill>
              </a:rPr>
              <a:t>介護の管理者を交代する場合</a:t>
            </a:r>
            <a:r>
              <a:rPr lang="ja-JP" altLang="en-US" dirty="0" smtClean="0">
                <a:solidFill>
                  <a:schemeClr val="tx1"/>
                </a:solidFill>
              </a:rPr>
              <a:t>において、要件とされている認知症介護実践者研修及び認知症対応型サービス事業管理者研修の修了について、</a:t>
            </a:r>
            <a:r>
              <a:rPr lang="ja-JP" altLang="en-US" b="1" u="sng" dirty="0" smtClean="0">
                <a:solidFill>
                  <a:schemeClr val="tx1"/>
                </a:solidFill>
              </a:rPr>
              <a:t>五條市からの推薦を受けて奈良県に研修の申し込みを行い、研修を修了することが確実に見込まれる場合は、研修を修了していなくてもよい取り扱いとなります。</a:t>
            </a:r>
            <a:endParaRPr lang="en-US" altLang="ja-JP" b="1" u="sng" dirty="0" smtClean="0">
              <a:solidFill>
                <a:schemeClr val="tx1"/>
              </a:solidFill>
            </a:endParaRPr>
          </a:p>
          <a:p>
            <a:r>
              <a:rPr lang="ja-JP" altLang="en-US" dirty="0" smtClean="0">
                <a:solidFill>
                  <a:schemeClr val="tx1"/>
                </a:solidFill>
              </a:rPr>
              <a:t>なお、事業者の新規指定時には、原則通り研修を修了していることが必要となります。</a:t>
            </a:r>
            <a:endParaRPr lang="en-US" altLang="ja-JP" dirty="0" smtClean="0">
              <a:solidFill>
                <a:schemeClr val="tx1"/>
              </a:solidFill>
            </a:endParaRPr>
          </a:p>
          <a:p>
            <a:r>
              <a:rPr lang="ja-JP" altLang="en-US" dirty="0" smtClean="0">
                <a:solidFill>
                  <a:schemeClr val="tx1"/>
                </a:solidFill>
              </a:rPr>
              <a:t>そのため、新規指定時及び管理者交代時の研修申し込みの際には、推薦が必要な理由を付して、必ず推薦が必要である旨を申し出てください。</a:t>
            </a:r>
            <a:endParaRPr lang="en-US" altLang="ja-JP" dirty="0" smtClean="0">
              <a:solidFill>
                <a:schemeClr val="tx1"/>
              </a:solidFill>
            </a:endParaRPr>
          </a:p>
        </p:txBody>
      </p:sp>
      <p:sp>
        <p:nvSpPr>
          <p:cNvPr id="7" name="対角する 2 つの角を切り取った四角形 6"/>
          <p:cNvSpPr/>
          <p:nvPr/>
        </p:nvSpPr>
        <p:spPr>
          <a:xfrm>
            <a:off x="2011679" y="1838478"/>
            <a:ext cx="1397727" cy="583810"/>
          </a:xfrm>
          <a:prstGeom prst="snip2Diag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概　要</a:t>
            </a:r>
            <a:endParaRPr kumimoji="1" lang="ja-JP" altLang="en-US" sz="2400" b="1" dirty="0">
              <a:solidFill>
                <a:schemeClr val="tx1"/>
              </a:solidFill>
            </a:endParaRPr>
          </a:p>
        </p:txBody>
      </p:sp>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27</a:t>
            </a:fld>
            <a:endParaRPr kumimoji="1" lang="ja-JP" altLang="en-US"/>
          </a:p>
        </p:txBody>
      </p:sp>
    </p:spTree>
    <p:extLst>
      <p:ext uri="{BB962C8B-B14F-4D97-AF65-F5344CB8AC3E}">
        <p14:creationId xmlns:p14="http://schemas.microsoft.com/office/powerpoint/2010/main" val="19055042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６．③</a:t>
            </a:r>
            <a:r>
              <a:rPr lang="ja-JP" altLang="en-US" sz="3200" b="1" dirty="0" smtClean="0"/>
              <a:t>計画</a:t>
            </a:r>
            <a:r>
              <a:rPr lang="ja-JP" altLang="en-US" sz="3200" b="1" dirty="0"/>
              <a:t>作成担当者及び夜勤職員体制の基準緩和</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 name="角丸四角形 4"/>
          <p:cNvSpPr/>
          <p:nvPr/>
        </p:nvSpPr>
        <p:spPr>
          <a:xfrm>
            <a:off x="1752600" y="1523464"/>
            <a:ext cx="8686800" cy="121842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smtClean="0">
              <a:solidFill>
                <a:schemeClr val="tx1"/>
              </a:solidFill>
            </a:endParaRPr>
          </a:p>
          <a:p>
            <a:r>
              <a:rPr lang="ja-JP" altLang="en-US" dirty="0">
                <a:solidFill>
                  <a:schemeClr val="tx1"/>
                </a:solidFill>
              </a:rPr>
              <a:t>認知症</a:t>
            </a:r>
            <a:r>
              <a:rPr lang="ja-JP" altLang="en-US" dirty="0" smtClean="0">
                <a:solidFill>
                  <a:schemeClr val="tx1"/>
                </a:solidFill>
              </a:rPr>
              <a:t>対応型共同生活介護において、人材の有効活用を図る観点から、計画作成担当者の人員基準と夜勤職員の体制についての見直しがされました。</a:t>
            </a:r>
            <a:endParaRPr lang="en-US" altLang="ja-JP" dirty="0" smtClean="0">
              <a:solidFill>
                <a:schemeClr val="tx1"/>
              </a:solidFill>
            </a:endParaRPr>
          </a:p>
        </p:txBody>
      </p:sp>
      <p:sp>
        <p:nvSpPr>
          <p:cNvPr id="7" name="対角する 2 つの角を切り取った四角形 6"/>
          <p:cNvSpPr/>
          <p:nvPr/>
        </p:nvSpPr>
        <p:spPr>
          <a:xfrm>
            <a:off x="2011679" y="1231559"/>
            <a:ext cx="1397727" cy="583810"/>
          </a:xfrm>
          <a:prstGeom prst="snip2Diag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概　要</a:t>
            </a:r>
            <a:endParaRPr kumimoji="1" lang="ja-JP" altLang="en-US" sz="2400" b="1" dirty="0">
              <a:solidFill>
                <a:schemeClr val="tx1"/>
              </a:solidFill>
            </a:endParaRPr>
          </a:p>
        </p:txBody>
      </p:sp>
      <p:sp>
        <p:nvSpPr>
          <p:cNvPr id="2" name="メモ 1"/>
          <p:cNvSpPr/>
          <p:nvPr/>
        </p:nvSpPr>
        <p:spPr>
          <a:xfrm>
            <a:off x="1752600" y="3516246"/>
            <a:ext cx="8686800" cy="2841011"/>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smtClean="0">
              <a:solidFill>
                <a:schemeClr val="tx1"/>
              </a:solidFill>
            </a:endParaRPr>
          </a:p>
          <a:p>
            <a:r>
              <a:rPr lang="ja-JP" altLang="en-US" dirty="0" smtClean="0">
                <a:solidFill>
                  <a:schemeClr val="tx1"/>
                </a:solidFill>
              </a:rPr>
              <a:t>〇　計画作成担当者について、１ユニットごとに１名以上から１事業所ごとに１名</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以上の配置に緩和され、２人以上の計画作成担当者を配置する場合は、いずれ</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a:t>
            </a:r>
            <a:r>
              <a:rPr lang="ja-JP" altLang="en-US" dirty="0" err="1" smtClean="0">
                <a:solidFill>
                  <a:schemeClr val="tx1"/>
                </a:solidFill>
              </a:rPr>
              <a:t>か</a:t>
            </a:r>
            <a:r>
              <a:rPr lang="ja-JP" altLang="en-US" dirty="0" smtClean="0">
                <a:solidFill>
                  <a:schemeClr val="tx1"/>
                </a:solidFill>
              </a:rPr>
              <a:t>１人が介護支援専門員の資格を有していれば足りることとなります。</a:t>
            </a:r>
            <a:endParaRPr lang="en-US" altLang="ja-JP" dirty="0" smtClean="0">
              <a:solidFill>
                <a:schemeClr val="tx1"/>
              </a:solidFill>
            </a:endParaRPr>
          </a:p>
          <a:p>
            <a:endParaRPr lang="en-US" altLang="ja-JP" dirty="0" smtClean="0">
              <a:solidFill>
                <a:schemeClr val="tx1"/>
              </a:solidFill>
            </a:endParaRPr>
          </a:p>
          <a:p>
            <a:r>
              <a:rPr lang="ja-JP" altLang="en-US" dirty="0" smtClean="0">
                <a:solidFill>
                  <a:schemeClr val="tx1"/>
                </a:solidFill>
              </a:rPr>
              <a:t>〇　夜勤職員について、１ユニット</a:t>
            </a:r>
            <a:r>
              <a:rPr lang="ja-JP" altLang="en-US" dirty="0">
                <a:solidFill>
                  <a:schemeClr val="tx1"/>
                </a:solidFill>
              </a:rPr>
              <a:t>ごとに</a:t>
            </a:r>
            <a:r>
              <a:rPr lang="ja-JP" altLang="en-US" dirty="0" smtClean="0">
                <a:solidFill>
                  <a:schemeClr val="tx1"/>
                </a:solidFill>
              </a:rPr>
              <a:t>１人配置</a:t>
            </a:r>
            <a:r>
              <a:rPr lang="ja-JP" altLang="en-US" dirty="0">
                <a:solidFill>
                  <a:schemeClr val="tx1"/>
                </a:solidFill>
              </a:rPr>
              <a:t>する原則は維持しつつ、</a:t>
            </a:r>
            <a:r>
              <a:rPr lang="ja-JP" altLang="en-US" dirty="0" smtClean="0">
                <a:solidFill>
                  <a:schemeClr val="tx1"/>
                </a:solidFill>
              </a:rPr>
              <a:t>３ユニ</a:t>
            </a:r>
            <a:endParaRPr lang="en-US" altLang="ja-JP" dirty="0" smtClean="0">
              <a:solidFill>
                <a:schemeClr val="tx1"/>
              </a:solidFill>
            </a:endParaRPr>
          </a:p>
          <a:p>
            <a:r>
              <a:rPr lang="ja-JP" altLang="en-US" dirty="0" smtClean="0">
                <a:solidFill>
                  <a:schemeClr val="tx1"/>
                </a:solidFill>
              </a:rPr>
              <a:t>　　</a:t>
            </a:r>
            <a:r>
              <a:rPr lang="ja-JP" altLang="en-US" dirty="0" err="1">
                <a:solidFill>
                  <a:schemeClr val="tx1"/>
                </a:solidFill>
              </a:rPr>
              <a:t>ッ</a:t>
            </a:r>
            <a:r>
              <a:rPr lang="ja-JP" altLang="en-US" dirty="0">
                <a:solidFill>
                  <a:schemeClr val="tx1"/>
                </a:solidFill>
              </a:rPr>
              <a:t>トの</a:t>
            </a:r>
            <a:r>
              <a:rPr lang="ja-JP" altLang="en-US" dirty="0" smtClean="0">
                <a:solidFill>
                  <a:schemeClr val="tx1"/>
                </a:solidFill>
              </a:rPr>
              <a:t>場合であって、各ユニットが同一階に隣接しており、職員が円滑に利用</a:t>
            </a:r>
            <a:endParaRPr lang="en-US" altLang="ja-JP" dirty="0" smtClean="0">
              <a:solidFill>
                <a:schemeClr val="tx1"/>
              </a:solidFill>
            </a:endParaRPr>
          </a:p>
          <a:p>
            <a:r>
              <a:rPr lang="ja-JP" altLang="en-US" dirty="0">
                <a:solidFill>
                  <a:schemeClr val="tx1"/>
                </a:solidFill>
              </a:rPr>
              <a:t>　　者の状況</a:t>
            </a:r>
            <a:r>
              <a:rPr lang="ja-JP" altLang="en-US" dirty="0" smtClean="0">
                <a:solidFill>
                  <a:schemeClr val="tx1"/>
                </a:solidFill>
              </a:rPr>
              <a:t>把握</a:t>
            </a:r>
            <a:r>
              <a:rPr lang="ja-JP" altLang="en-US" dirty="0">
                <a:solidFill>
                  <a:schemeClr val="tx1"/>
                </a:solidFill>
              </a:rPr>
              <a:t>を行い、速やかな対応が可能な構造であって、安全対策を</a:t>
            </a:r>
            <a:r>
              <a:rPr lang="ja-JP" altLang="en-US" dirty="0" smtClean="0">
                <a:solidFill>
                  <a:schemeClr val="tx1"/>
                </a:solidFill>
              </a:rPr>
              <a:t>取って</a:t>
            </a:r>
            <a:endParaRPr lang="en-US" altLang="ja-JP" dirty="0" smtClean="0">
              <a:solidFill>
                <a:schemeClr val="tx1"/>
              </a:solidFill>
            </a:endParaRPr>
          </a:p>
          <a:p>
            <a:r>
              <a:rPr lang="ja-JP" altLang="en-US" dirty="0">
                <a:solidFill>
                  <a:schemeClr val="tx1"/>
                </a:solidFill>
              </a:rPr>
              <a:t>　　いることを</a:t>
            </a:r>
            <a:r>
              <a:rPr lang="ja-JP" altLang="en-US" dirty="0" smtClean="0">
                <a:solidFill>
                  <a:schemeClr val="tx1"/>
                </a:solidFill>
              </a:rPr>
              <a:t>要件</a:t>
            </a:r>
            <a:r>
              <a:rPr lang="ja-JP" altLang="en-US" dirty="0">
                <a:solidFill>
                  <a:schemeClr val="tx1"/>
                </a:solidFill>
              </a:rPr>
              <a:t>に、例外的</a:t>
            </a:r>
            <a:r>
              <a:rPr lang="ja-JP" altLang="en-US" dirty="0" smtClean="0">
                <a:solidFill>
                  <a:schemeClr val="tx1"/>
                </a:solidFill>
              </a:rPr>
              <a:t>に２人</a:t>
            </a:r>
            <a:r>
              <a:rPr lang="ja-JP" altLang="en-US" dirty="0">
                <a:solidFill>
                  <a:schemeClr val="tx1"/>
                </a:solidFill>
              </a:rPr>
              <a:t>以上の配置に緩和できることと</a:t>
            </a:r>
            <a:r>
              <a:rPr lang="ja-JP" altLang="en-US" dirty="0" smtClean="0">
                <a:solidFill>
                  <a:schemeClr val="tx1"/>
                </a:solidFill>
              </a:rPr>
              <a:t>なります。</a:t>
            </a:r>
            <a:endParaRPr lang="en-US" altLang="ja-JP" dirty="0">
              <a:solidFill>
                <a:schemeClr val="tx1"/>
              </a:solidFill>
            </a:endParaRPr>
          </a:p>
        </p:txBody>
      </p:sp>
      <p:sp>
        <p:nvSpPr>
          <p:cNvPr id="4" name="角丸四角形 3"/>
          <p:cNvSpPr/>
          <p:nvPr/>
        </p:nvSpPr>
        <p:spPr>
          <a:xfrm>
            <a:off x="2011679" y="3300710"/>
            <a:ext cx="1397727" cy="43107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変更内容</a:t>
            </a:r>
            <a:endParaRPr kumimoji="1" lang="ja-JP" altLang="en-US" b="1" dirty="0">
              <a:solidFill>
                <a:schemeClr val="tx1"/>
              </a:solidFill>
            </a:endParaRPr>
          </a:p>
        </p:txBody>
      </p:sp>
      <p:sp>
        <p:nvSpPr>
          <p:cNvPr id="6" name="スライド番号プレースホルダー 5"/>
          <p:cNvSpPr>
            <a:spLocks noGrp="1"/>
          </p:cNvSpPr>
          <p:nvPr>
            <p:ph type="sldNum" sz="quarter" idx="12"/>
          </p:nvPr>
        </p:nvSpPr>
        <p:spPr/>
        <p:txBody>
          <a:bodyPr/>
          <a:lstStyle/>
          <a:p>
            <a:fld id="{EE8AC398-4222-4F2F-84B4-4721FF042945}" type="slidenum">
              <a:rPr kumimoji="1" lang="ja-JP" altLang="en-US" smtClean="0"/>
              <a:t>28</a:t>
            </a:fld>
            <a:endParaRPr kumimoji="1" lang="ja-JP" altLang="en-US"/>
          </a:p>
        </p:txBody>
      </p:sp>
    </p:spTree>
    <p:extLst>
      <p:ext uri="{BB962C8B-B14F-4D97-AF65-F5344CB8AC3E}">
        <p14:creationId xmlns:p14="http://schemas.microsoft.com/office/powerpoint/2010/main" val="3769193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７．</a:t>
            </a:r>
            <a:r>
              <a:rPr lang="ja-JP" altLang="en-US" sz="3200" b="1" dirty="0" smtClean="0"/>
              <a:t>認知症対応型共同生活介護の外部評価について</a:t>
            </a:r>
            <a:endParaRPr kumimoji="1" lang="ja-JP" altLang="en-US" sz="3200" b="1" dirty="0"/>
          </a:p>
        </p:txBody>
      </p:sp>
      <p:sp>
        <p:nvSpPr>
          <p:cNvPr id="10" name="コンテンツ プレースホルダー 9"/>
          <p:cNvSpPr>
            <a:spLocks noGrp="1"/>
          </p:cNvSpPr>
          <p:nvPr>
            <p:ph idx="1"/>
          </p:nvPr>
        </p:nvSpPr>
        <p:spPr>
          <a:xfrm>
            <a:off x="838200" y="1716894"/>
            <a:ext cx="10515600" cy="2084397"/>
          </a:xfrm>
        </p:spPr>
        <p:txBody>
          <a:bodyPr>
            <a:normAutofit/>
          </a:bodyPr>
          <a:lstStyle/>
          <a:p>
            <a:pPr marL="457200" indent="-457200">
              <a:buFont typeface="+mj-ea"/>
              <a:buAutoNum type="circleNumDbPlain"/>
            </a:pPr>
            <a:r>
              <a:rPr kumimoji="1" lang="ja-JP" altLang="en-US" dirty="0" smtClean="0"/>
              <a:t>第三者による外部評価の位置づけ・・・・・・・・・</a:t>
            </a:r>
            <a:r>
              <a:rPr kumimoji="1" lang="ja-JP" altLang="en-US" dirty="0" smtClean="0"/>
              <a:t>・</a:t>
            </a:r>
            <a:r>
              <a:rPr lang="ja-JP" altLang="en-US" dirty="0" smtClean="0"/>
              <a:t>３</a:t>
            </a:r>
            <a:r>
              <a:rPr lang="ja-JP" altLang="en-US" dirty="0"/>
              <a:t>０</a:t>
            </a:r>
            <a:endParaRPr kumimoji="1" lang="en-US" altLang="ja-JP" dirty="0" smtClean="0"/>
          </a:p>
          <a:p>
            <a:pPr marL="457200" indent="-457200">
              <a:buFont typeface="+mj-ea"/>
              <a:buAutoNum type="circleNumDbPlain"/>
            </a:pPr>
            <a:r>
              <a:rPr kumimoji="1" lang="ja-JP" altLang="en-US" dirty="0" smtClean="0"/>
              <a:t>運営推進会議の活用について・・・・・・・・・・・・</a:t>
            </a:r>
            <a:r>
              <a:rPr kumimoji="1" lang="ja-JP" altLang="en-US" dirty="0" smtClean="0"/>
              <a:t>３１</a:t>
            </a:r>
            <a:endParaRPr kumimoji="1" lang="en-US" altLang="ja-JP" dirty="0" smtClean="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29</a:t>
            </a:fld>
            <a:endParaRPr kumimoji="1" lang="ja-JP" altLang="en-US"/>
          </a:p>
        </p:txBody>
      </p:sp>
    </p:spTree>
    <p:extLst>
      <p:ext uri="{BB962C8B-B14F-4D97-AF65-F5344CB8AC3E}">
        <p14:creationId xmlns:p14="http://schemas.microsoft.com/office/powerpoint/2010/main" val="2167958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１．感染症及び非常災害への対応について</a:t>
            </a:r>
            <a:endParaRPr kumimoji="1" lang="ja-JP" altLang="en-US" sz="3200" b="1" dirty="0"/>
          </a:p>
        </p:txBody>
      </p:sp>
      <p:sp>
        <p:nvSpPr>
          <p:cNvPr id="10" name="コンテンツ プレースホルダー 9"/>
          <p:cNvSpPr>
            <a:spLocks noGrp="1"/>
          </p:cNvSpPr>
          <p:nvPr>
            <p:ph idx="1"/>
          </p:nvPr>
        </p:nvSpPr>
        <p:spPr>
          <a:xfrm>
            <a:off x="838200" y="1716894"/>
            <a:ext cx="10515600" cy="2084397"/>
          </a:xfrm>
        </p:spPr>
        <p:txBody>
          <a:bodyPr>
            <a:normAutofit/>
          </a:bodyPr>
          <a:lstStyle/>
          <a:p>
            <a:pPr marL="457200" indent="-457200">
              <a:buFont typeface="+mj-ea"/>
              <a:buAutoNum type="circleNumDbPlain"/>
            </a:pPr>
            <a:r>
              <a:rPr kumimoji="1" lang="ja-JP" altLang="en-US" dirty="0" smtClean="0"/>
              <a:t>感染症対策の取り組み・・・・・・・・・・・・・・・　４</a:t>
            </a:r>
            <a:endParaRPr kumimoji="1" lang="en-US" altLang="ja-JP" dirty="0" smtClean="0"/>
          </a:p>
          <a:p>
            <a:pPr marL="457200" indent="-457200">
              <a:buFont typeface="+mj-ea"/>
              <a:buAutoNum type="circleNumDbPlain"/>
            </a:pPr>
            <a:r>
              <a:rPr lang="ja-JP" altLang="en-US" dirty="0" smtClean="0"/>
              <a:t>業務継続に向けた取り組み・・・・・・・・・・・・・　５</a:t>
            </a:r>
            <a:endParaRPr lang="en-US" altLang="ja-JP" dirty="0" smtClean="0"/>
          </a:p>
          <a:p>
            <a:pPr marL="457200" indent="-457200">
              <a:buFont typeface="+mj-ea"/>
              <a:buAutoNum type="circleNumDbPlain"/>
            </a:pPr>
            <a:r>
              <a:rPr lang="ja-JP" altLang="en-US" dirty="0" smtClean="0"/>
              <a:t>感染症等への対応に伴う基本報酬への加算・・・・・・　６</a:t>
            </a:r>
            <a:endParaRPr kumimoji="1" lang="en-US" altLang="ja-JP" dirty="0" smtClean="0"/>
          </a:p>
          <a:p>
            <a:pPr marL="457200" indent="-457200">
              <a:buFont typeface="+mj-ea"/>
              <a:buAutoNum type="circleNumDbPlain"/>
            </a:pPr>
            <a:endParaRPr kumimoji="1" lang="en-US" altLang="ja-JP" sz="2000" dirty="0" smtClean="0"/>
          </a:p>
          <a:p>
            <a:pPr marL="514350" indent="-514350">
              <a:buFont typeface="+mj-lt"/>
              <a:buAutoNum type="arabicPeriod"/>
            </a:pPr>
            <a:endParaRPr kumimoji="1" lang="en-US" altLang="ja-JP" sz="2000" dirty="0" smtClean="0"/>
          </a:p>
          <a:p>
            <a:pPr marL="514350" indent="-514350">
              <a:buFont typeface="+mj-lt"/>
              <a:buAutoNum type="arabicPeriod"/>
            </a:pPr>
            <a:endParaRPr kumimoji="1" lang="ja-JP" altLang="en-US" sz="2000"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3</a:t>
            </a:fld>
            <a:endParaRPr kumimoji="1" lang="ja-JP" altLang="en-US"/>
          </a:p>
        </p:txBody>
      </p:sp>
    </p:spTree>
    <p:extLst>
      <p:ext uri="{BB962C8B-B14F-4D97-AF65-F5344CB8AC3E}">
        <p14:creationId xmlns:p14="http://schemas.microsoft.com/office/powerpoint/2010/main" val="19430120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７．①第三者による外部評価の位置づけ</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 name="角丸四角形 4"/>
          <p:cNvSpPr/>
          <p:nvPr/>
        </p:nvSpPr>
        <p:spPr>
          <a:xfrm>
            <a:off x="1752600" y="1523464"/>
            <a:ext cx="8686800" cy="234314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a:solidFill>
                <a:schemeClr val="tx1"/>
              </a:solidFill>
            </a:endParaRPr>
          </a:p>
          <a:p>
            <a:r>
              <a:rPr lang="ja-JP" altLang="en-US" dirty="0" smtClean="0">
                <a:solidFill>
                  <a:schemeClr val="tx1"/>
                </a:solidFill>
              </a:rPr>
              <a:t>認知症対応型共同生活介護における第三者による外部評価について、これまで都道府県が指定する外部評価機関によるサービスの評価により行っていただいていたところですが、業務効率化の観点から、自らその提供するサービスの質の評価を行い、これを五條市や地域包括支援センター等の公正中立な立場にある第三者が出席する運営推進会議に報告し、評価を受けた</a:t>
            </a:r>
            <a:r>
              <a:rPr lang="ja-JP" altLang="en-US" dirty="0">
                <a:solidFill>
                  <a:schemeClr val="tx1"/>
                </a:solidFill>
              </a:rPr>
              <a:t>上</a:t>
            </a:r>
            <a:r>
              <a:rPr lang="ja-JP" altLang="en-US" dirty="0" smtClean="0">
                <a:solidFill>
                  <a:schemeClr val="tx1"/>
                </a:solidFill>
              </a:rPr>
              <a:t>で公表する方法とのいずれかにより、第三者による外部評価を受けることができることとなりました。</a:t>
            </a:r>
            <a:endParaRPr lang="en-US" altLang="ja-JP" dirty="0" smtClean="0">
              <a:solidFill>
                <a:schemeClr val="tx1"/>
              </a:solidFill>
            </a:endParaRPr>
          </a:p>
        </p:txBody>
      </p:sp>
      <p:sp>
        <p:nvSpPr>
          <p:cNvPr id="7" name="対角する 2 つの角を切り取った四角形 6"/>
          <p:cNvSpPr/>
          <p:nvPr/>
        </p:nvSpPr>
        <p:spPr>
          <a:xfrm>
            <a:off x="2011679" y="1231559"/>
            <a:ext cx="1397727" cy="583810"/>
          </a:xfrm>
          <a:prstGeom prst="snip2Diag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概　要</a:t>
            </a:r>
            <a:endParaRPr kumimoji="1" lang="ja-JP" altLang="en-US" sz="2400" b="1" dirty="0">
              <a:solidFill>
                <a:schemeClr val="tx1"/>
              </a:solidFill>
            </a:endParaRPr>
          </a:p>
        </p:txBody>
      </p:sp>
      <p:sp>
        <p:nvSpPr>
          <p:cNvPr id="8" name="メモ 7"/>
          <p:cNvSpPr/>
          <p:nvPr/>
        </p:nvSpPr>
        <p:spPr>
          <a:xfrm>
            <a:off x="1752600" y="4374047"/>
            <a:ext cx="8686800" cy="2183507"/>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smtClean="0">
              <a:solidFill>
                <a:schemeClr val="tx1"/>
              </a:solidFill>
            </a:endParaRPr>
          </a:p>
          <a:p>
            <a:r>
              <a:rPr lang="ja-JP" altLang="en-US" dirty="0" smtClean="0">
                <a:solidFill>
                  <a:schemeClr val="tx1"/>
                </a:solidFill>
              </a:rPr>
              <a:t>自らサービスの質の評価を行うとともに、</a:t>
            </a:r>
            <a:r>
              <a:rPr lang="ja-JP" altLang="en-US" b="1" u="sng" dirty="0" smtClean="0">
                <a:solidFill>
                  <a:schemeClr val="tx1"/>
                </a:solidFill>
              </a:rPr>
              <a:t>次のいずれか</a:t>
            </a:r>
            <a:r>
              <a:rPr lang="ja-JP" altLang="en-US" dirty="0" smtClean="0">
                <a:solidFill>
                  <a:schemeClr val="tx1"/>
                </a:solidFill>
              </a:rPr>
              <a:t>の評価を受けて、それらの結果を公表する。</a:t>
            </a:r>
            <a:endParaRPr lang="en-US" altLang="ja-JP" dirty="0" smtClean="0">
              <a:solidFill>
                <a:schemeClr val="tx1"/>
              </a:solidFill>
            </a:endParaRPr>
          </a:p>
          <a:p>
            <a:endParaRPr kumimoji="1" lang="en-US" altLang="ja-JP" dirty="0">
              <a:solidFill>
                <a:schemeClr val="tx1"/>
              </a:solidFill>
            </a:endParaRPr>
          </a:p>
          <a:p>
            <a:r>
              <a:rPr lang="ja-JP" altLang="en-US" dirty="0" smtClean="0">
                <a:solidFill>
                  <a:schemeClr val="tx1"/>
                </a:solidFill>
              </a:rPr>
              <a:t>　①　外部の者による評価（従来）</a:t>
            </a:r>
            <a:endParaRPr lang="en-US" altLang="ja-JP" dirty="0" smtClean="0">
              <a:solidFill>
                <a:schemeClr val="tx1"/>
              </a:solidFill>
            </a:endParaRPr>
          </a:p>
          <a:p>
            <a:endParaRPr kumimoji="1" lang="en-US" altLang="ja-JP" dirty="0">
              <a:solidFill>
                <a:schemeClr val="tx1"/>
              </a:solidFill>
            </a:endParaRPr>
          </a:p>
          <a:p>
            <a:r>
              <a:rPr lang="ja-JP" altLang="en-US" dirty="0" smtClean="0">
                <a:solidFill>
                  <a:schemeClr val="tx1"/>
                </a:solidFill>
              </a:rPr>
              <a:t>　②　</a:t>
            </a:r>
            <a:r>
              <a:rPr lang="ja-JP" altLang="en-US" b="1" u="sng" dirty="0" smtClean="0">
                <a:solidFill>
                  <a:schemeClr val="tx1"/>
                </a:solidFill>
              </a:rPr>
              <a:t>運営推進会議における評価</a:t>
            </a:r>
            <a:r>
              <a:rPr lang="ja-JP" altLang="en-US" dirty="0" smtClean="0">
                <a:solidFill>
                  <a:schemeClr val="tx1"/>
                </a:solidFill>
              </a:rPr>
              <a:t>（新設）</a:t>
            </a:r>
            <a:endParaRPr kumimoji="1" lang="en-US" altLang="ja-JP" dirty="0" smtClean="0">
              <a:solidFill>
                <a:schemeClr val="tx1"/>
              </a:solidFill>
            </a:endParaRPr>
          </a:p>
        </p:txBody>
      </p:sp>
      <p:sp>
        <p:nvSpPr>
          <p:cNvPr id="10" name="角丸四角形 9"/>
          <p:cNvSpPr/>
          <p:nvPr/>
        </p:nvSpPr>
        <p:spPr>
          <a:xfrm>
            <a:off x="2011679" y="4158511"/>
            <a:ext cx="3370218" cy="43107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第三者による外部評価の方法</a:t>
            </a:r>
            <a:endParaRPr kumimoji="1" lang="ja-JP" altLang="en-US" b="1" dirty="0">
              <a:solidFill>
                <a:schemeClr val="tx1"/>
              </a:solidFill>
            </a:endParaRPr>
          </a:p>
        </p:txBody>
      </p:sp>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30</a:t>
            </a:fld>
            <a:endParaRPr kumimoji="1" lang="ja-JP" altLang="en-US"/>
          </a:p>
        </p:txBody>
      </p:sp>
    </p:spTree>
    <p:extLst>
      <p:ext uri="{BB962C8B-B14F-4D97-AF65-F5344CB8AC3E}">
        <p14:creationId xmlns:p14="http://schemas.microsoft.com/office/powerpoint/2010/main" val="19050867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７．②運営推進会議の活用について</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 name="角丸四角形 4"/>
          <p:cNvSpPr/>
          <p:nvPr/>
        </p:nvSpPr>
        <p:spPr>
          <a:xfrm>
            <a:off x="1752600" y="1523463"/>
            <a:ext cx="8686800" cy="263504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smtClean="0">
              <a:solidFill>
                <a:schemeClr val="tx1"/>
              </a:solidFill>
            </a:endParaRPr>
          </a:p>
          <a:p>
            <a:r>
              <a:rPr lang="ja-JP" altLang="en-US" dirty="0" smtClean="0">
                <a:solidFill>
                  <a:schemeClr val="tx1"/>
                </a:solidFill>
              </a:rPr>
              <a:t>運営推進会議を活用した第三者による外部評価を受ける際には、おおむね年６回以上開催される運営</a:t>
            </a:r>
            <a:r>
              <a:rPr lang="ja-JP" altLang="en-US" dirty="0">
                <a:solidFill>
                  <a:schemeClr val="tx1"/>
                </a:solidFill>
              </a:rPr>
              <a:t>推進</a:t>
            </a:r>
            <a:r>
              <a:rPr lang="ja-JP" altLang="en-US" dirty="0" smtClean="0">
                <a:solidFill>
                  <a:schemeClr val="tx1"/>
                </a:solidFill>
              </a:rPr>
              <a:t>会議のうち１回以上を市職員又は地域包括支援センター、認知症対応型共同生活介護に知見を有し公正・中立な第三者の立場にある者の参加により、自己評価及び外部評価の内容を含む回とすることが求められます。</a:t>
            </a:r>
            <a:endParaRPr lang="en-US" altLang="ja-JP" dirty="0" smtClean="0">
              <a:solidFill>
                <a:schemeClr val="tx1"/>
              </a:solidFill>
            </a:endParaRPr>
          </a:p>
          <a:p>
            <a:r>
              <a:rPr lang="ja-JP" altLang="en-US" dirty="0" smtClean="0">
                <a:solidFill>
                  <a:schemeClr val="tx1"/>
                </a:solidFill>
              </a:rPr>
              <a:t>ただし、運営推進会議で第三者による外部評価を実施した場合、外部評価の実施回数を２年に１回に削減する際の要件である「過去に外部評価を５年間継続して実施している」には含まれないことに留意してください。</a:t>
            </a:r>
            <a:endParaRPr lang="en-US" altLang="ja-JP" dirty="0" smtClean="0">
              <a:solidFill>
                <a:schemeClr val="tx1"/>
              </a:solidFill>
            </a:endParaRPr>
          </a:p>
        </p:txBody>
      </p:sp>
      <p:sp>
        <p:nvSpPr>
          <p:cNvPr id="7" name="対角する 2 つの角を切り取った四角形 6"/>
          <p:cNvSpPr/>
          <p:nvPr/>
        </p:nvSpPr>
        <p:spPr>
          <a:xfrm>
            <a:off x="2011679" y="1231559"/>
            <a:ext cx="1397727" cy="583810"/>
          </a:xfrm>
          <a:prstGeom prst="snip2Diag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要　件</a:t>
            </a:r>
            <a:endParaRPr kumimoji="1" lang="ja-JP" altLang="en-US" sz="2400" b="1" dirty="0">
              <a:solidFill>
                <a:schemeClr val="tx1"/>
              </a:solidFill>
            </a:endParaRPr>
          </a:p>
        </p:txBody>
      </p:sp>
      <p:graphicFrame>
        <p:nvGraphicFramePr>
          <p:cNvPr id="11" name="表 10"/>
          <p:cNvGraphicFramePr>
            <a:graphicFrameLocks noGrp="1"/>
          </p:cNvGraphicFramePr>
          <p:nvPr>
            <p:extLst>
              <p:ext uri="{D42A27DB-BD31-4B8C-83A1-F6EECF244321}">
                <p14:modId xmlns:p14="http://schemas.microsoft.com/office/powerpoint/2010/main" val="1121672809"/>
              </p:ext>
            </p:extLst>
          </p:nvPr>
        </p:nvGraphicFramePr>
        <p:xfrm>
          <a:off x="1752600" y="4519379"/>
          <a:ext cx="8666478" cy="1010920"/>
        </p:xfrm>
        <a:graphic>
          <a:graphicData uri="http://schemas.openxmlformats.org/drawingml/2006/table">
            <a:tbl>
              <a:tblPr firstRow="1" bandRow="1">
                <a:effectLst>
                  <a:outerShdw blurRad="50800" dist="38100" dir="5400000" algn="t" rotWithShape="0">
                    <a:prstClr val="black">
                      <a:alpha val="40000"/>
                    </a:prstClr>
                  </a:outerShdw>
                </a:effectLst>
                <a:tableStyleId>{5940675A-B579-460E-94D1-54222C63F5DA}</a:tableStyleId>
              </a:tblPr>
              <a:tblGrid>
                <a:gridCol w="5008426">
                  <a:extLst>
                    <a:ext uri="{9D8B030D-6E8A-4147-A177-3AD203B41FA5}">
                      <a16:colId xmlns:a16="http://schemas.microsoft.com/office/drawing/2014/main" val="3319692520"/>
                    </a:ext>
                  </a:extLst>
                </a:gridCol>
                <a:gridCol w="1829026">
                  <a:extLst>
                    <a:ext uri="{9D8B030D-6E8A-4147-A177-3AD203B41FA5}">
                      <a16:colId xmlns:a16="http://schemas.microsoft.com/office/drawing/2014/main" val="1990345585"/>
                    </a:ext>
                  </a:extLst>
                </a:gridCol>
                <a:gridCol w="1829026">
                  <a:extLst>
                    <a:ext uri="{9D8B030D-6E8A-4147-A177-3AD203B41FA5}">
                      <a16:colId xmlns:a16="http://schemas.microsoft.com/office/drawing/2014/main" val="3158690021"/>
                    </a:ext>
                  </a:extLst>
                </a:gridCol>
              </a:tblGrid>
              <a:tr h="0">
                <a:tc>
                  <a:txBody>
                    <a:bodyPr/>
                    <a:lstStyle/>
                    <a:p>
                      <a:endParaRPr kumimoji="1" lang="ja-JP" altLang="en-US" dirty="0"/>
                    </a:p>
                  </a:txBody>
                  <a:tcPr/>
                </a:tc>
                <a:tc>
                  <a:txBody>
                    <a:bodyPr/>
                    <a:lstStyle/>
                    <a:p>
                      <a:pPr algn="ctr"/>
                      <a:r>
                        <a:rPr kumimoji="1" lang="ja-JP" altLang="en-US" dirty="0" smtClean="0"/>
                        <a:t>運営推進会議における評価</a:t>
                      </a:r>
                      <a:endParaRPr kumimoji="1" lang="ja-JP" altLang="en-US" dirty="0"/>
                    </a:p>
                  </a:txBody>
                  <a:tcPr/>
                </a:tc>
                <a:tc>
                  <a:txBody>
                    <a:bodyPr/>
                    <a:lstStyle/>
                    <a:p>
                      <a:pPr algn="ctr"/>
                      <a:r>
                        <a:rPr kumimoji="1" lang="ja-JP" altLang="en-US" dirty="0" smtClean="0"/>
                        <a:t>外部の者による評価</a:t>
                      </a:r>
                      <a:endParaRPr kumimoji="1" lang="ja-JP" altLang="en-US" dirty="0"/>
                    </a:p>
                  </a:txBody>
                  <a:tcPr/>
                </a:tc>
                <a:extLst>
                  <a:ext uri="{0D108BD9-81ED-4DB2-BD59-A6C34878D82A}">
                    <a16:rowId xmlns:a16="http://schemas.microsoft.com/office/drawing/2014/main" val="2267751437"/>
                  </a:ext>
                </a:extLst>
              </a:tr>
              <a:tr h="370840">
                <a:tc>
                  <a:txBody>
                    <a:bodyPr/>
                    <a:lstStyle/>
                    <a:p>
                      <a:r>
                        <a:rPr kumimoji="1" lang="ja-JP" altLang="en-US" dirty="0" smtClean="0"/>
                        <a:t>５年間継続した場合の外部評価の実施回数</a:t>
                      </a:r>
                      <a:endParaRPr kumimoji="1" lang="ja-JP" altLang="en-US" dirty="0"/>
                    </a:p>
                  </a:txBody>
                  <a:tcPr/>
                </a:tc>
                <a:tc>
                  <a:txBody>
                    <a:bodyPr/>
                    <a:lstStyle/>
                    <a:p>
                      <a:pPr algn="ctr"/>
                      <a:r>
                        <a:rPr kumimoji="1" lang="ja-JP" altLang="en-US" dirty="0" smtClean="0"/>
                        <a:t>１年に１回</a:t>
                      </a:r>
                      <a:endParaRPr kumimoji="1" lang="ja-JP" altLang="en-US" dirty="0"/>
                    </a:p>
                  </a:txBody>
                  <a:tcPr/>
                </a:tc>
                <a:tc>
                  <a:txBody>
                    <a:bodyPr/>
                    <a:lstStyle/>
                    <a:p>
                      <a:pPr algn="ctr"/>
                      <a:r>
                        <a:rPr kumimoji="1" lang="ja-JP" altLang="en-US" dirty="0" smtClean="0"/>
                        <a:t>２年に１回</a:t>
                      </a:r>
                      <a:endParaRPr kumimoji="1" lang="ja-JP" altLang="en-US" dirty="0"/>
                    </a:p>
                  </a:txBody>
                  <a:tcPr/>
                </a:tc>
                <a:extLst>
                  <a:ext uri="{0D108BD9-81ED-4DB2-BD59-A6C34878D82A}">
                    <a16:rowId xmlns:a16="http://schemas.microsoft.com/office/drawing/2014/main" val="4063981589"/>
                  </a:ext>
                </a:extLst>
              </a:tr>
            </a:tbl>
          </a:graphicData>
        </a:graphic>
      </p:graphicFrame>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31</a:t>
            </a:fld>
            <a:endParaRPr kumimoji="1" lang="ja-JP" altLang="en-US"/>
          </a:p>
        </p:txBody>
      </p:sp>
    </p:spTree>
    <p:extLst>
      <p:ext uri="{BB962C8B-B14F-4D97-AF65-F5344CB8AC3E}">
        <p14:creationId xmlns:p14="http://schemas.microsoft.com/office/powerpoint/2010/main" val="24922797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８．</a:t>
            </a:r>
            <a:r>
              <a:rPr lang="ja-JP" altLang="en-US" sz="3200" b="1" dirty="0" smtClean="0"/>
              <a:t>緊急時の宿泊ニーズへの対応の充実</a:t>
            </a:r>
            <a:endParaRPr kumimoji="1" lang="ja-JP" altLang="en-US" sz="3200" b="1" dirty="0"/>
          </a:p>
        </p:txBody>
      </p:sp>
      <p:sp>
        <p:nvSpPr>
          <p:cNvPr id="10" name="コンテンツ プレースホルダー 9"/>
          <p:cNvSpPr>
            <a:spLocks noGrp="1"/>
          </p:cNvSpPr>
          <p:nvPr>
            <p:ph idx="1"/>
          </p:nvPr>
        </p:nvSpPr>
        <p:spPr>
          <a:xfrm>
            <a:off x="838200" y="1716894"/>
            <a:ext cx="10515600" cy="2084397"/>
          </a:xfrm>
        </p:spPr>
        <p:txBody>
          <a:bodyPr>
            <a:normAutofit/>
          </a:bodyPr>
          <a:lstStyle/>
          <a:p>
            <a:pPr marL="457200" indent="-457200">
              <a:buFont typeface="+mj-ea"/>
              <a:buAutoNum type="circleNumDbPlain"/>
            </a:pPr>
            <a:r>
              <a:rPr kumimoji="1" lang="ja-JP" altLang="en-US" dirty="0" smtClean="0"/>
              <a:t>認知症対応型共同生活介護における見直し・・・・・</a:t>
            </a:r>
            <a:r>
              <a:rPr kumimoji="1" lang="ja-JP" altLang="en-US" dirty="0" smtClean="0"/>
              <a:t>・</a:t>
            </a:r>
            <a:r>
              <a:rPr lang="ja-JP" altLang="en-US" dirty="0" smtClean="0"/>
              <a:t>３</a:t>
            </a:r>
            <a:r>
              <a:rPr lang="ja-JP" altLang="en-US" dirty="0"/>
              <a:t>３</a:t>
            </a:r>
            <a:endParaRPr kumimoji="1" lang="en-US" altLang="ja-JP" dirty="0" smtClean="0"/>
          </a:p>
          <a:p>
            <a:pPr marL="457200" indent="-457200">
              <a:buFont typeface="+mj-ea"/>
              <a:buAutoNum type="circleNumDbPlain"/>
            </a:pPr>
            <a:r>
              <a:rPr lang="ja-JP" altLang="en-US" dirty="0"/>
              <a:t>小規模</a:t>
            </a:r>
            <a:r>
              <a:rPr lang="ja-JP" altLang="en-US" dirty="0" smtClean="0"/>
              <a:t>多機能型居宅介護等における見直し・・・・・・</a:t>
            </a:r>
            <a:r>
              <a:rPr lang="ja-JP" altLang="en-US" dirty="0" smtClean="0"/>
              <a:t>３４</a:t>
            </a:r>
            <a:endParaRPr kumimoji="1" lang="en-US" altLang="ja-JP" dirty="0" smtClean="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32</a:t>
            </a:fld>
            <a:endParaRPr kumimoji="1" lang="ja-JP" altLang="en-US"/>
          </a:p>
        </p:txBody>
      </p:sp>
    </p:spTree>
    <p:extLst>
      <p:ext uri="{BB962C8B-B14F-4D97-AF65-F5344CB8AC3E}">
        <p14:creationId xmlns:p14="http://schemas.microsoft.com/office/powerpoint/2010/main" val="494285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８．①</a:t>
            </a:r>
            <a:r>
              <a:rPr lang="ja-JP" altLang="en-US" sz="3200" b="1" dirty="0" smtClean="0"/>
              <a:t>認知症</a:t>
            </a:r>
            <a:r>
              <a:rPr lang="ja-JP" altLang="en-US" sz="3200" b="1" dirty="0"/>
              <a:t>対応型共同生活介護における見直し</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 name="角丸四角形 4"/>
          <p:cNvSpPr/>
          <p:nvPr/>
        </p:nvSpPr>
        <p:spPr>
          <a:xfrm>
            <a:off x="1752600" y="1523464"/>
            <a:ext cx="8686800" cy="187288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smtClean="0">
              <a:solidFill>
                <a:schemeClr val="tx1"/>
              </a:solidFill>
            </a:endParaRPr>
          </a:p>
          <a:p>
            <a:r>
              <a:rPr lang="ja-JP" altLang="en-US" dirty="0">
                <a:solidFill>
                  <a:schemeClr val="tx1"/>
                </a:solidFill>
              </a:rPr>
              <a:t>認知症</a:t>
            </a:r>
            <a:r>
              <a:rPr lang="ja-JP" altLang="en-US" dirty="0" smtClean="0">
                <a:solidFill>
                  <a:schemeClr val="tx1"/>
                </a:solidFill>
              </a:rPr>
              <a:t>対応型</a:t>
            </a:r>
            <a:r>
              <a:rPr lang="ja-JP" altLang="en-US" dirty="0">
                <a:solidFill>
                  <a:schemeClr val="tx1"/>
                </a:solidFill>
              </a:rPr>
              <a:t>共同生活</a:t>
            </a:r>
            <a:r>
              <a:rPr lang="ja-JP" altLang="en-US" dirty="0" smtClean="0">
                <a:solidFill>
                  <a:schemeClr val="tx1"/>
                </a:solidFill>
              </a:rPr>
              <a:t>介護において、利用者の状況や家族の事情により介護支援専門員が緊急に利用が必要と認めた場合等を要件とする定員を超えての短期利用の受入れについて、地域における認知症ケアの拠点として在宅高齢者の緊急時の宿泊ニーズを受け止めることができるように見直しがされます。</a:t>
            </a:r>
            <a:endParaRPr lang="en-US" altLang="ja-JP" dirty="0" smtClean="0">
              <a:solidFill>
                <a:schemeClr val="tx1"/>
              </a:solidFill>
            </a:endParaRPr>
          </a:p>
        </p:txBody>
      </p:sp>
      <p:sp>
        <p:nvSpPr>
          <p:cNvPr id="7" name="対角する 2 つの角を切り取った四角形 6"/>
          <p:cNvSpPr/>
          <p:nvPr/>
        </p:nvSpPr>
        <p:spPr>
          <a:xfrm>
            <a:off x="2011679" y="1231559"/>
            <a:ext cx="1397727" cy="583810"/>
          </a:xfrm>
          <a:prstGeom prst="snip2Diag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要　件</a:t>
            </a:r>
            <a:endParaRPr kumimoji="1" lang="ja-JP" altLang="en-US" sz="2400" b="1" dirty="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3494715713"/>
              </p:ext>
            </p:extLst>
          </p:nvPr>
        </p:nvGraphicFramePr>
        <p:xfrm>
          <a:off x="2032000" y="4703837"/>
          <a:ext cx="8127999" cy="1778000"/>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1653309">
                  <a:extLst>
                    <a:ext uri="{9D8B030D-6E8A-4147-A177-3AD203B41FA5}">
                      <a16:colId xmlns:a16="http://schemas.microsoft.com/office/drawing/2014/main" val="1804436866"/>
                    </a:ext>
                  </a:extLst>
                </a:gridCol>
                <a:gridCol w="1717964">
                  <a:extLst>
                    <a:ext uri="{9D8B030D-6E8A-4147-A177-3AD203B41FA5}">
                      <a16:colId xmlns:a16="http://schemas.microsoft.com/office/drawing/2014/main" val="752709872"/>
                    </a:ext>
                  </a:extLst>
                </a:gridCol>
                <a:gridCol w="4756726">
                  <a:extLst>
                    <a:ext uri="{9D8B030D-6E8A-4147-A177-3AD203B41FA5}">
                      <a16:colId xmlns:a16="http://schemas.microsoft.com/office/drawing/2014/main" val="3615346707"/>
                    </a:ext>
                  </a:extLst>
                </a:gridCol>
              </a:tblGrid>
              <a:tr h="370840">
                <a:tc>
                  <a:txBody>
                    <a:bodyPr/>
                    <a:lstStyle/>
                    <a:p>
                      <a:pPr algn="ctr"/>
                      <a:r>
                        <a:rPr kumimoji="1" lang="ja-JP" altLang="en-US" sz="1400" b="0" dirty="0" smtClean="0">
                          <a:solidFill>
                            <a:schemeClr val="tx1"/>
                          </a:solidFill>
                        </a:rPr>
                        <a:t>要件</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改正前</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改正後</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8593251"/>
                  </a:ext>
                </a:extLst>
              </a:tr>
              <a:tr h="370840">
                <a:tc>
                  <a:txBody>
                    <a:bodyPr/>
                    <a:lstStyle/>
                    <a:p>
                      <a:r>
                        <a:rPr kumimoji="1" lang="ja-JP" altLang="en-US" sz="1400" dirty="0" smtClean="0"/>
                        <a:t>受け入れ人数</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１事業所１名まで</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１ユニット１名まで</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3403250"/>
                  </a:ext>
                </a:extLst>
              </a:tr>
              <a:tr h="370840">
                <a:tc>
                  <a:txBody>
                    <a:bodyPr/>
                    <a:lstStyle/>
                    <a:p>
                      <a:r>
                        <a:rPr kumimoji="1" lang="ja-JP" altLang="en-US" sz="1400" dirty="0" smtClean="0"/>
                        <a:t>受け入れ日数</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７日以内</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t>7</a:t>
                      </a:r>
                      <a:r>
                        <a:rPr kumimoji="1" lang="ja-JP" altLang="en-US" sz="1400" dirty="0" smtClean="0"/>
                        <a:t>日以内を原則として、</a:t>
                      </a:r>
                      <a:r>
                        <a:rPr kumimoji="1" lang="ja-JP" altLang="en-US" sz="1400" b="1" u="sng" dirty="0" smtClean="0"/>
                        <a:t>利用者家族の疾病等やむを得ない事情がある場合には１４日以内</a:t>
                      </a:r>
                      <a:endParaRPr kumimoji="1" lang="ja-JP" altLang="en-US" sz="1400" b="1"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2545516"/>
                  </a:ext>
                </a:extLst>
              </a:tr>
              <a:tr h="370840">
                <a:tc>
                  <a:txBody>
                    <a:bodyPr/>
                    <a:lstStyle/>
                    <a:p>
                      <a:r>
                        <a:rPr kumimoji="1" lang="ja-JP" altLang="en-US" sz="1400" dirty="0" smtClean="0"/>
                        <a:t>利用可能な部屋</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個室</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概ね</a:t>
                      </a:r>
                      <a:r>
                        <a:rPr kumimoji="1" lang="en-US" altLang="ja-JP" sz="1400" dirty="0" smtClean="0"/>
                        <a:t>7.43</a:t>
                      </a:r>
                      <a:r>
                        <a:rPr kumimoji="1" lang="ja-JP" altLang="en-US" sz="1400" dirty="0" smtClean="0"/>
                        <a:t>㎡</a:t>
                      </a:r>
                      <a:r>
                        <a:rPr kumimoji="1" lang="en-US" altLang="ja-JP" sz="1400" dirty="0" smtClean="0"/>
                        <a:t>/</a:t>
                      </a:r>
                      <a:r>
                        <a:rPr kumimoji="1" lang="ja-JP" altLang="en-US" sz="1400" dirty="0" smtClean="0"/>
                        <a:t>人で</a:t>
                      </a:r>
                      <a:r>
                        <a:rPr kumimoji="1" lang="ja-JP" altLang="en-US" sz="1400" b="1" u="sng" dirty="0" smtClean="0"/>
                        <a:t>プライバシーの確保に配慮した個室的なしつらえ</a:t>
                      </a:r>
                      <a:endParaRPr kumimoji="1" lang="ja-JP" altLang="en-US" sz="1400" b="1" u="sng"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9437823"/>
                  </a:ext>
                </a:extLst>
              </a:tr>
            </a:tbl>
          </a:graphicData>
        </a:graphic>
      </p:graphicFrame>
      <p:sp>
        <p:nvSpPr>
          <p:cNvPr id="10" name="角丸四角形 9"/>
          <p:cNvSpPr/>
          <p:nvPr/>
        </p:nvSpPr>
        <p:spPr>
          <a:xfrm>
            <a:off x="1913707" y="3834553"/>
            <a:ext cx="1593670" cy="43107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改正</a:t>
            </a:r>
            <a:r>
              <a:rPr lang="ja-JP" altLang="en-US" b="1" dirty="0">
                <a:solidFill>
                  <a:schemeClr val="tx1"/>
                </a:solidFill>
              </a:rPr>
              <a:t>内容</a:t>
            </a:r>
            <a:endParaRPr kumimoji="1" lang="ja-JP" altLang="en-US" b="1" dirty="0">
              <a:solidFill>
                <a:schemeClr val="tx1"/>
              </a:solidFill>
            </a:endParaRPr>
          </a:p>
        </p:txBody>
      </p:sp>
      <p:sp>
        <p:nvSpPr>
          <p:cNvPr id="4" name="スライド番号プレースホルダー 3"/>
          <p:cNvSpPr>
            <a:spLocks noGrp="1"/>
          </p:cNvSpPr>
          <p:nvPr>
            <p:ph type="sldNum" sz="quarter" idx="12"/>
          </p:nvPr>
        </p:nvSpPr>
        <p:spPr/>
        <p:txBody>
          <a:bodyPr/>
          <a:lstStyle/>
          <a:p>
            <a:fld id="{EE8AC398-4222-4F2F-84B4-4721FF042945}" type="slidenum">
              <a:rPr kumimoji="1" lang="ja-JP" altLang="en-US" smtClean="0"/>
              <a:t>33</a:t>
            </a:fld>
            <a:endParaRPr kumimoji="1" lang="ja-JP" altLang="en-US"/>
          </a:p>
        </p:txBody>
      </p:sp>
    </p:spTree>
    <p:extLst>
      <p:ext uri="{BB962C8B-B14F-4D97-AF65-F5344CB8AC3E}">
        <p14:creationId xmlns:p14="http://schemas.microsoft.com/office/powerpoint/2010/main" val="3095260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８．②</a:t>
            </a:r>
            <a:r>
              <a:rPr lang="ja-JP" altLang="en-US" sz="3200" b="1" dirty="0" smtClean="0"/>
              <a:t>小規模</a:t>
            </a:r>
            <a:r>
              <a:rPr lang="ja-JP" altLang="en-US" sz="3200" b="1" dirty="0"/>
              <a:t>多機能型居宅介護等における見直し</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 name="角丸四角形 4"/>
          <p:cNvSpPr/>
          <p:nvPr/>
        </p:nvSpPr>
        <p:spPr>
          <a:xfrm>
            <a:off x="1752600" y="1523464"/>
            <a:ext cx="8686800" cy="180977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smtClean="0">
              <a:solidFill>
                <a:schemeClr val="tx1"/>
              </a:solidFill>
            </a:endParaRPr>
          </a:p>
          <a:p>
            <a:r>
              <a:rPr lang="ja-JP" altLang="en-US" dirty="0" smtClean="0">
                <a:solidFill>
                  <a:schemeClr val="tx1"/>
                </a:solidFill>
              </a:rPr>
              <a:t>在宅高齢者の緊急時の宿泊ニーズに対応できる環境づくりを一層推進する観点から、（看護）小規模多機能型居宅介護において、登録者以外の短期利用について、</a:t>
            </a:r>
            <a:r>
              <a:rPr lang="ja-JP" altLang="en-US" b="1" u="sng" dirty="0" smtClean="0">
                <a:solidFill>
                  <a:schemeClr val="tx1"/>
                </a:solidFill>
              </a:rPr>
              <a:t>登録者のサービス提供に支障がないことを前提に、宿泊室に空きがある場合には算定可能となります。</a:t>
            </a:r>
            <a:endParaRPr lang="en-US" altLang="ja-JP" b="1" u="sng" dirty="0">
              <a:solidFill>
                <a:schemeClr val="tx1"/>
              </a:solidFill>
            </a:endParaRPr>
          </a:p>
        </p:txBody>
      </p:sp>
      <p:sp>
        <p:nvSpPr>
          <p:cNvPr id="7" name="対角する 2 つの角を切り取った四角形 6"/>
          <p:cNvSpPr/>
          <p:nvPr/>
        </p:nvSpPr>
        <p:spPr>
          <a:xfrm>
            <a:off x="2011679" y="1231559"/>
            <a:ext cx="1397727" cy="583810"/>
          </a:xfrm>
          <a:prstGeom prst="snip2Diag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概　要</a:t>
            </a:r>
            <a:endParaRPr kumimoji="1" lang="ja-JP" altLang="en-US" sz="2400" b="1" dirty="0">
              <a:solidFill>
                <a:schemeClr val="tx1"/>
              </a:solidFill>
            </a:endParaRPr>
          </a:p>
        </p:txBody>
      </p:sp>
      <p:sp>
        <p:nvSpPr>
          <p:cNvPr id="8" name="メモ 7"/>
          <p:cNvSpPr/>
          <p:nvPr/>
        </p:nvSpPr>
        <p:spPr>
          <a:xfrm>
            <a:off x="1752600" y="4107593"/>
            <a:ext cx="8686800" cy="1988407"/>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smtClean="0">
              <a:solidFill>
                <a:schemeClr val="tx1"/>
              </a:solidFill>
            </a:endParaRPr>
          </a:p>
          <a:p>
            <a:r>
              <a:rPr lang="ja-JP" altLang="en-US" sz="1600" dirty="0" smtClean="0">
                <a:solidFill>
                  <a:schemeClr val="tx1"/>
                </a:solidFill>
              </a:rPr>
              <a:t>第２　指定地域密着型サービス介護給付費単位数表に関する事項</a:t>
            </a:r>
            <a:endParaRPr lang="en-US" altLang="ja-JP" sz="1600" dirty="0" smtClean="0">
              <a:solidFill>
                <a:schemeClr val="tx1"/>
              </a:solidFill>
            </a:endParaRPr>
          </a:p>
          <a:p>
            <a:r>
              <a:rPr kumimoji="1" lang="ja-JP" altLang="en-US" sz="1600" dirty="0" smtClean="0">
                <a:solidFill>
                  <a:schemeClr val="tx1"/>
                </a:solidFill>
              </a:rPr>
              <a:t>　</a:t>
            </a:r>
            <a:r>
              <a:rPr lang="ja-JP" altLang="en-US" sz="1600" dirty="0">
                <a:solidFill>
                  <a:schemeClr val="tx1"/>
                </a:solidFill>
              </a:rPr>
              <a:t>５</a:t>
            </a:r>
            <a:r>
              <a:rPr lang="ja-JP" altLang="en-US" sz="1600" dirty="0" smtClean="0">
                <a:solidFill>
                  <a:schemeClr val="tx1"/>
                </a:solidFill>
              </a:rPr>
              <a:t>　小規模多機能型居宅介護費</a:t>
            </a:r>
            <a:endParaRPr lang="en-US" altLang="ja-JP" sz="1600" dirty="0" smtClean="0">
              <a:solidFill>
                <a:schemeClr val="tx1"/>
              </a:solidFill>
            </a:endParaRPr>
          </a:p>
          <a:p>
            <a:r>
              <a:rPr kumimoji="1" lang="ja-JP" altLang="en-US" sz="1600" dirty="0" smtClean="0">
                <a:solidFill>
                  <a:schemeClr val="tx1"/>
                </a:solidFill>
              </a:rPr>
              <a:t>　（</a:t>
            </a:r>
            <a:r>
              <a:rPr lang="ja-JP" altLang="en-US" sz="1600" dirty="0" smtClean="0">
                <a:solidFill>
                  <a:schemeClr val="tx1"/>
                </a:solidFill>
              </a:rPr>
              <a:t>２</a:t>
            </a:r>
            <a:r>
              <a:rPr kumimoji="1" lang="ja-JP" altLang="en-US" sz="1600" dirty="0" smtClean="0">
                <a:solidFill>
                  <a:schemeClr val="tx1"/>
                </a:solidFill>
              </a:rPr>
              <a:t>）短期利用居宅介護費について</a:t>
            </a:r>
            <a:endParaRPr kumimoji="1" lang="en-US" altLang="ja-JP" sz="1600" dirty="0" smtClean="0">
              <a:solidFill>
                <a:schemeClr val="tx1"/>
              </a:solidFill>
            </a:endParaRPr>
          </a:p>
          <a:p>
            <a:r>
              <a:rPr lang="ja-JP" altLang="en-US" sz="1600" dirty="0" smtClean="0">
                <a:solidFill>
                  <a:schemeClr val="tx1"/>
                </a:solidFill>
              </a:rPr>
              <a:t>　　②　宿泊室を活用する場合については、登録者の宿泊サービスの利用者と登録者以外の</a:t>
            </a:r>
            <a:endParaRPr lang="en-US" altLang="ja-JP" sz="1600" dirty="0" smtClean="0">
              <a:solidFill>
                <a:schemeClr val="tx1"/>
              </a:solidFill>
            </a:endParaRPr>
          </a:p>
          <a:p>
            <a:r>
              <a:rPr lang="ja-JP" altLang="en-US" sz="1600" dirty="0">
                <a:solidFill>
                  <a:schemeClr val="tx1"/>
                </a:solidFill>
              </a:rPr>
              <a:t>　</a:t>
            </a:r>
            <a:r>
              <a:rPr lang="ja-JP" altLang="en-US" sz="1600" dirty="0" smtClean="0">
                <a:solidFill>
                  <a:schemeClr val="tx1"/>
                </a:solidFill>
              </a:rPr>
              <a:t>　　　短期利用</a:t>
            </a:r>
            <a:r>
              <a:rPr lang="ja-JP" altLang="en-US" sz="1600" dirty="0">
                <a:solidFill>
                  <a:schemeClr val="tx1"/>
                </a:solidFill>
              </a:rPr>
              <a:t>者</a:t>
            </a:r>
            <a:r>
              <a:rPr lang="ja-JP" altLang="en-US" sz="1600" dirty="0" smtClean="0">
                <a:solidFill>
                  <a:schemeClr val="tx1"/>
                </a:solidFill>
              </a:rPr>
              <a:t>の合計が、宿泊サービスの利用定員の範囲内で、空いている宿泊室を利</a:t>
            </a:r>
            <a:endParaRPr lang="en-US" altLang="ja-JP" sz="1600" dirty="0" smtClean="0">
              <a:solidFill>
                <a:schemeClr val="tx1"/>
              </a:solidFill>
            </a:endParaRPr>
          </a:p>
          <a:p>
            <a:r>
              <a:rPr lang="ja-JP" altLang="en-US" sz="1600" dirty="0">
                <a:solidFill>
                  <a:schemeClr val="tx1"/>
                </a:solidFill>
              </a:rPr>
              <a:t>　</a:t>
            </a:r>
            <a:r>
              <a:rPr lang="ja-JP" altLang="en-US" sz="1600" dirty="0" smtClean="0">
                <a:solidFill>
                  <a:schemeClr val="tx1"/>
                </a:solidFill>
              </a:rPr>
              <a:t>　　　</a:t>
            </a:r>
            <a:r>
              <a:rPr lang="ja-JP" altLang="en-US" sz="1600" dirty="0" err="1" smtClean="0">
                <a:solidFill>
                  <a:schemeClr val="tx1"/>
                </a:solidFill>
              </a:rPr>
              <a:t>用する</a:t>
            </a:r>
            <a:r>
              <a:rPr lang="ja-JP" altLang="en-US" sz="1600" dirty="0" smtClean="0">
                <a:solidFill>
                  <a:schemeClr val="tx1"/>
                </a:solidFill>
              </a:rPr>
              <a:t>ものであること。</a:t>
            </a:r>
            <a:endParaRPr kumimoji="1" lang="en-US" altLang="ja-JP" sz="1600" dirty="0" smtClean="0">
              <a:solidFill>
                <a:schemeClr val="tx1"/>
              </a:solidFill>
            </a:endParaRPr>
          </a:p>
        </p:txBody>
      </p:sp>
      <p:sp>
        <p:nvSpPr>
          <p:cNvPr id="10" name="角丸四角形 9"/>
          <p:cNvSpPr/>
          <p:nvPr/>
        </p:nvSpPr>
        <p:spPr>
          <a:xfrm>
            <a:off x="2011679" y="3852743"/>
            <a:ext cx="7067008" cy="5097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老計発第</a:t>
            </a:r>
            <a:r>
              <a:rPr lang="en-US" altLang="ja-JP" b="1" dirty="0" smtClean="0">
                <a:solidFill>
                  <a:schemeClr val="tx1"/>
                </a:solidFill>
              </a:rPr>
              <a:t>0331005</a:t>
            </a:r>
            <a:r>
              <a:rPr lang="ja-JP" altLang="en-US" b="1" dirty="0" smtClean="0">
                <a:solidFill>
                  <a:schemeClr val="tx1"/>
                </a:solidFill>
              </a:rPr>
              <a:t>号・老振発第</a:t>
            </a:r>
            <a:r>
              <a:rPr lang="en-US" altLang="ja-JP" b="1" dirty="0" smtClean="0">
                <a:solidFill>
                  <a:schemeClr val="tx1"/>
                </a:solidFill>
              </a:rPr>
              <a:t>0331005</a:t>
            </a:r>
            <a:r>
              <a:rPr lang="ja-JP" altLang="en-US" b="1" dirty="0" smtClean="0">
                <a:solidFill>
                  <a:schemeClr val="tx1"/>
                </a:solidFill>
              </a:rPr>
              <a:t>号・老老発第</a:t>
            </a:r>
            <a:r>
              <a:rPr lang="en-US" altLang="ja-JP" b="1" dirty="0" smtClean="0">
                <a:solidFill>
                  <a:schemeClr val="tx1"/>
                </a:solidFill>
              </a:rPr>
              <a:t>0331018</a:t>
            </a:r>
            <a:r>
              <a:rPr lang="ja-JP" altLang="en-US" b="1" dirty="0" smtClean="0">
                <a:solidFill>
                  <a:schemeClr val="tx1"/>
                </a:solidFill>
              </a:rPr>
              <a:t>号</a:t>
            </a:r>
            <a:endParaRPr kumimoji="1" lang="ja-JP" altLang="en-US" b="1" dirty="0">
              <a:solidFill>
                <a:schemeClr val="tx1"/>
              </a:solidFill>
            </a:endParaRPr>
          </a:p>
        </p:txBody>
      </p:sp>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34</a:t>
            </a:fld>
            <a:endParaRPr kumimoji="1" lang="ja-JP" altLang="en-US"/>
          </a:p>
        </p:txBody>
      </p:sp>
    </p:spTree>
    <p:extLst>
      <p:ext uri="{BB962C8B-B14F-4D97-AF65-F5344CB8AC3E}">
        <p14:creationId xmlns:p14="http://schemas.microsoft.com/office/powerpoint/2010/main" val="42389795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９．</a:t>
            </a:r>
            <a:r>
              <a:rPr lang="ja-JP" altLang="en-US" sz="3200" b="1" dirty="0" smtClean="0"/>
              <a:t>看取り期等の対応の充実</a:t>
            </a:r>
            <a:endParaRPr kumimoji="1" lang="ja-JP" altLang="en-US" sz="3200" b="1" dirty="0"/>
          </a:p>
        </p:txBody>
      </p:sp>
      <p:sp>
        <p:nvSpPr>
          <p:cNvPr id="10" name="コンテンツ プレースホルダー 9"/>
          <p:cNvSpPr>
            <a:spLocks noGrp="1"/>
          </p:cNvSpPr>
          <p:nvPr>
            <p:ph idx="1"/>
          </p:nvPr>
        </p:nvSpPr>
        <p:spPr>
          <a:xfrm>
            <a:off x="838200" y="1716894"/>
            <a:ext cx="10515600" cy="2084397"/>
          </a:xfrm>
        </p:spPr>
        <p:txBody>
          <a:bodyPr>
            <a:normAutofit/>
          </a:bodyPr>
          <a:lstStyle/>
          <a:p>
            <a:pPr marL="457200" indent="-457200">
              <a:buFont typeface="+mj-ea"/>
              <a:buAutoNum type="circleNumDbPlain"/>
            </a:pPr>
            <a:r>
              <a:rPr kumimoji="1" lang="ja-JP" altLang="en-US" dirty="0" smtClean="0"/>
              <a:t>看取りに係る加算</a:t>
            </a:r>
            <a:r>
              <a:rPr lang="ja-JP" altLang="en-US" dirty="0" smtClean="0"/>
              <a:t>の算定要件の変更</a:t>
            </a:r>
            <a:r>
              <a:rPr kumimoji="1" lang="ja-JP" altLang="en-US" dirty="0" smtClean="0"/>
              <a:t>・・・・・・・・・</a:t>
            </a:r>
            <a:r>
              <a:rPr kumimoji="1" lang="ja-JP" altLang="en-US" dirty="0" smtClean="0"/>
              <a:t>３</a:t>
            </a:r>
            <a:r>
              <a:rPr lang="ja-JP" altLang="en-US" dirty="0"/>
              <a:t>６</a:t>
            </a:r>
            <a:endParaRPr kumimoji="1" lang="en-US" altLang="ja-JP" dirty="0" smtClean="0"/>
          </a:p>
          <a:p>
            <a:pPr marL="457200" indent="-457200">
              <a:buFont typeface="+mj-ea"/>
              <a:buAutoNum type="circleNumDbPlain"/>
            </a:pPr>
            <a:r>
              <a:rPr lang="ja-JP" altLang="en-US" dirty="0" smtClean="0"/>
              <a:t>通所困難な利用者の入浴機会の確保</a:t>
            </a:r>
            <a:r>
              <a:rPr kumimoji="1" lang="ja-JP" altLang="en-US" dirty="0" smtClean="0"/>
              <a:t>・・・・・・・・・</a:t>
            </a:r>
            <a:r>
              <a:rPr kumimoji="1" lang="ja-JP" altLang="en-US" dirty="0" smtClean="0"/>
              <a:t>３７</a:t>
            </a:r>
            <a:endParaRPr kumimoji="1" lang="en-US" altLang="ja-JP" dirty="0" smtClean="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35</a:t>
            </a:fld>
            <a:endParaRPr kumimoji="1" lang="ja-JP" altLang="en-US"/>
          </a:p>
        </p:txBody>
      </p:sp>
    </p:spTree>
    <p:extLst>
      <p:ext uri="{BB962C8B-B14F-4D97-AF65-F5344CB8AC3E}">
        <p14:creationId xmlns:p14="http://schemas.microsoft.com/office/powerpoint/2010/main" val="31490742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９．①</a:t>
            </a:r>
            <a:r>
              <a:rPr lang="ja-JP" altLang="en-US" sz="3200" b="1" dirty="0"/>
              <a:t>看取りに係る加算の算定要件の変更</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 name="角丸四角形 4"/>
          <p:cNvSpPr/>
          <p:nvPr/>
        </p:nvSpPr>
        <p:spPr>
          <a:xfrm>
            <a:off x="1752600" y="1523464"/>
            <a:ext cx="8686800" cy="207622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smtClean="0">
              <a:solidFill>
                <a:schemeClr val="tx1"/>
              </a:solidFill>
            </a:endParaRPr>
          </a:p>
          <a:p>
            <a:r>
              <a:rPr lang="ja-JP" altLang="en-US" dirty="0" smtClean="0">
                <a:solidFill>
                  <a:schemeClr val="tx1"/>
                </a:solidFill>
              </a:rPr>
              <a:t>看取り期における本人・家族との十分な話し合いや他の関係者との連携を一層充実させる観点から、訪問看護等のターミナルケア加算における対応と同様に、基本報酬や看取りに係る加算の算定要件において、「人生の最終段階における医療・ケアの決定プロセスに関するガイドライン」等の内容に沿った取組を行うことが求められることとなりました。</a:t>
            </a:r>
            <a:endParaRPr lang="en-US" altLang="ja-JP" dirty="0">
              <a:solidFill>
                <a:schemeClr val="tx1"/>
              </a:solidFill>
            </a:endParaRPr>
          </a:p>
        </p:txBody>
      </p:sp>
      <p:sp>
        <p:nvSpPr>
          <p:cNvPr id="7" name="対角する 2 つの角を切り取った四角形 6"/>
          <p:cNvSpPr/>
          <p:nvPr/>
        </p:nvSpPr>
        <p:spPr>
          <a:xfrm>
            <a:off x="2011679" y="1231559"/>
            <a:ext cx="1397727" cy="583810"/>
          </a:xfrm>
          <a:prstGeom prst="snip2Diag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概　要</a:t>
            </a:r>
            <a:endParaRPr kumimoji="1" lang="ja-JP" altLang="en-US" sz="2400" b="1" dirty="0">
              <a:solidFill>
                <a:schemeClr val="tx1"/>
              </a:solidFill>
            </a:endParaRPr>
          </a:p>
        </p:txBody>
      </p:sp>
      <p:sp>
        <p:nvSpPr>
          <p:cNvPr id="8" name="メモ 7"/>
          <p:cNvSpPr/>
          <p:nvPr/>
        </p:nvSpPr>
        <p:spPr>
          <a:xfrm>
            <a:off x="1752600" y="4107593"/>
            <a:ext cx="8686800" cy="257623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smtClean="0">
              <a:solidFill>
                <a:schemeClr val="tx1"/>
              </a:solidFill>
            </a:endParaRPr>
          </a:p>
          <a:p>
            <a:r>
              <a:rPr lang="ja-JP" altLang="en-US" sz="1600" dirty="0" smtClean="0">
                <a:solidFill>
                  <a:schemeClr val="tx1"/>
                </a:solidFill>
              </a:rPr>
              <a:t>第</a:t>
            </a:r>
            <a:r>
              <a:rPr lang="ja-JP" altLang="en-US" sz="1600" dirty="0">
                <a:solidFill>
                  <a:schemeClr val="tx1"/>
                </a:solidFill>
              </a:rPr>
              <a:t>２</a:t>
            </a:r>
            <a:r>
              <a:rPr lang="ja-JP" altLang="en-US" sz="1600" dirty="0" smtClean="0">
                <a:solidFill>
                  <a:schemeClr val="tx1"/>
                </a:solidFill>
              </a:rPr>
              <a:t>　指定地域密着型サービス介護給付費単位数表に関する事項</a:t>
            </a:r>
            <a:endParaRPr lang="en-US" altLang="ja-JP" sz="1600" dirty="0" smtClean="0">
              <a:solidFill>
                <a:schemeClr val="tx1"/>
              </a:solidFill>
            </a:endParaRPr>
          </a:p>
          <a:p>
            <a:r>
              <a:rPr kumimoji="1" lang="ja-JP" altLang="en-US" sz="1600" dirty="0">
                <a:solidFill>
                  <a:schemeClr val="tx1"/>
                </a:solidFill>
              </a:rPr>
              <a:t>　</a:t>
            </a:r>
            <a:r>
              <a:rPr lang="ja-JP" altLang="en-US" sz="1600" dirty="0">
                <a:solidFill>
                  <a:schemeClr val="tx1"/>
                </a:solidFill>
              </a:rPr>
              <a:t>６</a:t>
            </a:r>
            <a:r>
              <a:rPr lang="ja-JP" altLang="en-US" sz="1600" dirty="0" smtClean="0">
                <a:solidFill>
                  <a:schemeClr val="tx1"/>
                </a:solidFill>
              </a:rPr>
              <a:t>　認知症対応型共同生活介護費</a:t>
            </a:r>
            <a:endParaRPr lang="en-US" altLang="ja-JP" sz="1600" dirty="0" smtClean="0">
              <a:solidFill>
                <a:schemeClr val="tx1"/>
              </a:solidFill>
            </a:endParaRPr>
          </a:p>
          <a:p>
            <a:r>
              <a:rPr kumimoji="1" lang="ja-JP" altLang="en-US" sz="1600" dirty="0">
                <a:solidFill>
                  <a:schemeClr val="tx1"/>
                </a:solidFill>
              </a:rPr>
              <a:t>　</a:t>
            </a:r>
            <a:r>
              <a:rPr kumimoji="1" lang="ja-JP" altLang="en-US" sz="1600" dirty="0" smtClean="0">
                <a:solidFill>
                  <a:schemeClr val="tx1"/>
                </a:solidFill>
              </a:rPr>
              <a:t>（</a:t>
            </a:r>
            <a:r>
              <a:rPr lang="ja-JP" altLang="en-US" sz="1600" dirty="0">
                <a:solidFill>
                  <a:schemeClr val="tx1"/>
                </a:solidFill>
              </a:rPr>
              <a:t>７</a:t>
            </a:r>
            <a:r>
              <a:rPr kumimoji="1" lang="ja-JP" altLang="en-US" sz="1600" dirty="0" smtClean="0">
                <a:solidFill>
                  <a:schemeClr val="tx1"/>
                </a:solidFill>
              </a:rPr>
              <a:t>）看取り介護加算について</a:t>
            </a:r>
            <a:endParaRPr kumimoji="1" lang="en-US" altLang="ja-JP" sz="1600" dirty="0" smtClean="0">
              <a:solidFill>
                <a:schemeClr val="tx1"/>
              </a:solidFill>
            </a:endParaRPr>
          </a:p>
          <a:p>
            <a:r>
              <a:rPr lang="ja-JP" altLang="en-US" sz="1600" dirty="0">
                <a:solidFill>
                  <a:schemeClr val="tx1"/>
                </a:solidFill>
              </a:rPr>
              <a:t>　</a:t>
            </a:r>
            <a:r>
              <a:rPr lang="ja-JP" altLang="en-US" sz="1600" dirty="0" smtClean="0">
                <a:solidFill>
                  <a:schemeClr val="tx1"/>
                </a:solidFill>
              </a:rPr>
              <a:t>　⑨　（中略）</a:t>
            </a:r>
            <a:endParaRPr lang="en-US" altLang="ja-JP" sz="1600" dirty="0" smtClean="0">
              <a:solidFill>
                <a:schemeClr val="tx1"/>
              </a:solidFill>
            </a:endParaRPr>
          </a:p>
          <a:p>
            <a:pPr algn="just"/>
            <a:r>
              <a:rPr kumimoji="1" lang="ja-JP" altLang="en-US" sz="1600" dirty="0">
                <a:solidFill>
                  <a:schemeClr val="tx1"/>
                </a:solidFill>
              </a:rPr>
              <a:t>　</a:t>
            </a:r>
            <a:r>
              <a:rPr kumimoji="1" lang="ja-JP" altLang="en-US" sz="1600" dirty="0" smtClean="0">
                <a:solidFill>
                  <a:schemeClr val="tx1"/>
                </a:solidFill>
              </a:rPr>
              <a:t>　　　　なお、看取り介護に係る計画の作成及び看取り介護の実施にあたっては、厚生労</a:t>
            </a:r>
            <a:endParaRPr kumimoji="1" lang="en-US" altLang="ja-JP" sz="1600" dirty="0" smtClean="0">
              <a:solidFill>
                <a:schemeClr val="tx1"/>
              </a:solidFill>
            </a:endParaRPr>
          </a:p>
          <a:p>
            <a:pPr algn="just"/>
            <a:r>
              <a:rPr kumimoji="1" lang="ja-JP" altLang="en-US" sz="1600" dirty="0" smtClean="0">
                <a:solidFill>
                  <a:schemeClr val="tx1"/>
                </a:solidFill>
              </a:rPr>
              <a:t>　　　　働省「人生の最終段階における医療・ケアの決定プロセスに関するガイドライン」</a:t>
            </a:r>
            <a:endParaRPr kumimoji="1" lang="en-US" altLang="ja-JP" sz="1600" dirty="0" smtClean="0">
              <a:solidFill>
                <a:schemeClr val="tx1"/>
              </a:solidFill>
            </a:endParaRPr>
          </a:p>
          <a:p>
            <a:pPr algn="just"/>
            <a:r>
              <a:rPr kumimoji="1" lang="ja-JP" altLang="en-US" sz="1600" dirty="0" smtClean="0">
                <a:solidFill>
                  <a:schemeClr val="tx1"/>
                </a:solidFill>
              </a:rPr>
              <a:t>　　　　等を参考にしつつ、本人の意思を尊重した医療・ケアの方針が実施できるよう、多</a:t>
            </a:r>
            <a:endParaRPr kumimoji="1" lang="en-US" altLang="ja-JP" sz="1600" dirty="0" smtClean="0">
              <a:solidFill>
                <a:schemeClr val="tx1"/>
              </a:solidFill>
            </a:endParaRPr>
          </a:p>
          <a:p>
            <a:pPr algn="just"/>
            <a:r>
              <a:rPr lang="ja-JP" altLang="en-US" sz="1600" dirty="0">
                <a:solidFill>
                  <a:schemeClr val="tx1"/>
                </a:solidFill>
              </a:rPr>
              <a:t>　</a:t>
            </a:r>
            <a:r>
              <a:rPr lang="ja-JP" altLang="en-US" sz="1600" dirty="0" smtClean="0">
                <a:solidFill>
                  <a:schemeClr val="tx1"/>
                </a:solidFill>
              </a:rPr>
              <a:t>　　　</a:t>
            </a:r>
            <a:r>
              <a:rPr kumimoji="1" lang="ja-JP" altLang="en-US" sz="1600" dirty="0" smtClean="0">
                <a:solidFill>
                  <a:schemeClr val="tx1"/>
                </a:solidFill>
              </a:rPr>
              <a:t>職種が連携し、本人及びその家族と必要な情報の共有等に努めること。</a:t>
            </a:r>
            <a:endParaRPr kumimoji="1" lang="en-US" altLang="ja-JP" sz="1600" dirty="0" smtClean="0">
              <a:solidFill>
                <a:schemeClr val="tx1"/>
              </a:solidFill>
            </a:endParaRPr>
          </a:p>
        </p:txBody>
      </p:sp>
      <p:sp>
        <p:nvSpPr>
          <p:cNvPr id="10" name="角丸四角形 9"/>
          <p:cNvSpPr/>
          <p:nvPr/>
        </p:nvSpPr>
        <p:spPr>
          <a:xfrm>
            <a:off x="2011679" y="3852743"/>
            <a:ext cx="7067008" cy="5097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老計発第</a:t>
            </a:r>
            <a:r>
              <a:rPr lang="en-US" altLang="ja-JP" b="1" dirty="0" smtClean="0">
                <a:solidFill>
                  <a:schemeClr val="tx1"/>
                </a:solidFill>
              </a:rPr>
              <a:t>0331005</a:t>
            </a:r>
            <a:r>
              <a:rPr lang="ja-JP" altLang="en-US" b="1" dirty="0" smtClean="0">
                <a:solidFill>
                  <a:schemeClr val="tx1"/>
                </a:solidFill>
              </a:rPr>
              <a:t>号・老振発第</a:t>
            </a:r>
            <a:r>
              <a:rPr lang="en-US" altLang="ja-JP" b="1" dirty="0" smtClean="0">
                <a:solidFill>
                  <a:schemeClr val="tx1"/>
                </a:solidFill>
              </a:rPr>
              <a:t>0331005</a:t>
            </a:r>
            <a:r>
              <a:rPr lang="ja-JP" altLang="en-US" b="1" dirty="0" smtClean="0">
                <a:solidFill>
                  <a:schemeClr val="tx1"/>
                </a:solidFill>
              </a:rPr>
              <a:t>号・老老発第</a:t>
            </a:r>
            <a:r>
              <a:rPr lang="en-US" altLang="ja-JP" b="1" dirty="0" smtClean="0">
                <a:solidFill>
                  <a:schemeClr val="tx1"/>
                </a:solidFill>
              </a:rPr>
              <a:t>0331018</a:t>
            </a:r>
            <a:r>
              <a:rPr lang="ja-JP" altLang="en-US" b="1" dirty="0" smtClean="0">
                <a:solidFill>
                  <a:schemeClr val="tx1"/>
                </a:solidFill>
              </a:rPr>
              <a:t>号</a:t>
            </a:r>
            <a:endParaRPr kumimoji="1" lang="ja-JP" altLang="en-US" b="1" dirty="0">
              <a:solidFill>
                <a:schemeClr val="tx1"/>
              </a:solidFill>
            </a:endParaRPr>
          </a:p>
        </p:txBody>
      </p:sp>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36</a:t>
            </a:fld>
            <a:endParaRPr kumimoji="1" lang="ja-JP" altLang="en-US"/>
          </a:p>
        </p:txBody>
      </p:sp>
    </p:spTree>
    <p:extLst>
      <p:ext uri="{BB962C8B-B14F-4D97-AF65-F5344CB8AC3E}">
        <p14:creationId xmlns:p14="http://schemas.microsoft.com/office/powerpoint/2010/main" val="7121567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９．</a:t>
            </a:r>
            <a:r>
              <a:rPr lang="ja-JP" altLang="en-US" sz="3200" b="1" dirty="0" smtClean="0"/>
              <a:t>②</a:t>
            </a:r>
            <a:r>
              <a:rPr lang="ja-JP" altLang="en-US" sz="3200" b="1" dirty="0"/>
              <a:t>通所困難な利用者の入浴機会の確保</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 name="角丸四角形 4"/>
          <p:cNvSpPr/>
          <p:nvPr/>
        </p:nvSpPr>
        <p:spPr>
          <a:xfrm>
            <a:off x="1752600" y="1523463"/>
            <a:ext cx="8686800" cy="281919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smtClean="0">
              <a:solidFill>
                <a:schemeClr val="tx1"/>
              </a:solidFill>
            </a:endParaRPr>
          </a:p>
          <a:p>
            <a:r>
              <a:rPr lang="ja-JP" altLang="en-US" dirty="0" smtClean="0">
                <a:solidFill>
                  <a:schemeClr val="tx1"/>
                </a:solidFill>
              </a:rPr>
              <a:t>看取り期等で多機能系サービスへの通いが困難となった利用者に入浴の機会を確保する観点から、</a:t>
            </a:r>
            <a:r>
              <a:rPr lang="ja-JP" altLang="en-US" b="1" u="sng" dirty="0" smtClean="0">
                <a:solidFill>
                  <a:schemeClr val="tx1"/>
                </a:solidFill>
              </a:rPr>
              <a:t>多機能系サービスの提供にあたって併算定できない訪問入浴介護等のサービスを、多機能系サービス事業者の負担により提供することが可能であることが明確化されました。</a:t>
            </a:r>
            <a:endParaRPr lang="en-US" altLang="ja-JP" b="1" u="sng" dirty="0" smtClean="0">
              <a:solidFill>
                <a:schemeClr val="tx1"/>
              </a:solidFill>
            </a:endParaRPr>
          </a:p>
          <a:p>
            <a:r>
              <a:rPr lang="ja-JP" altLang="en-US" dirty="0" smtClean="0">
                <a:solidFill>
                  <a:schemeClr val="tx1"/>
                </a:solidFill>
              </a:rPr>
              <a:t>なお、訪問入浴介護の提供に関する連携方法や費用負担については、事業者間の調整及び協議により決定してください。</a:t>
            </a:r>
            <a:endParaRPr lang="en-US" altLang="ja-JP" dirty="0" smtClean="0">
              <a:solidFill>
                <a:schemeClr val="tx1"/>
              </a:solidFill>
            </a:endParaRPr>
          </a:p>
          <a:p>
            <a:r>
              <a:rPr lang="ja-JP" altLang="en-US" dirty="0" smtClean="0">
                <a:solidFill>
                  <a:schemeClr val="tx1"/>
                </a:solidFill>
              </a:rPr>
              <a:t>また、多機能系サービス事業者の負担による提供であるため、介護サービス費として併算定出来ないことは変更されていないことにご注意ください。</a:t>
            </a:r>
            <a:endParaRPr lang="en-US" altLang="ja-JP" dirty="0">
              <a:solidFill>
                <a:schemeClr val="tx1"/>
              </a:solidFill>
            </a:endParaRPr>
          </a:p>
        </p:txBody>
      </p:sp>
      <p:sp>
        <p:nvSpPr>
          <p:cNvPr id="7" name="対角する 2 つの角を切り取った四角形 6"/>
          <p:cNvSpPr/>
          <p:nvPr/>
        </p:nvSpPr>
        <p:spPr>
          <a:xfrm>
            <a:off x="2011679" y="1231559"/>
            <a:ext cx="1397727" cy="583810"/>
          </a:xfrm>
          <a:prstGeom prst="snip2Diag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概　要</a:t>
            </a:r>
            <a:endParaRPr kumimoji="1" lang="ja-JP" altLang="en-US" sz="2400" b="1" dirty="0">
              <a:solidFill>
                <a:schemeClr val="tx1"/>
              </a:solidFill>
            </a:endParaRPr>
          </a:p>
        </p:txBody>
      </p:sp>
      <p:sp>
        <p:nvSpPr>
          <p:cNvPr id="8" name="メモ 7"/>
          <p:cNvSpPr/>
          <p:nvPr/>
        </p:nvSpPr>
        <p:spPr>
          <a:xfrm>
            <a:off x="1752600" y="4703531"/>
            <a:ext cx="8686800" cy="1940405"/>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smtClean="0">
              <a:solidFill>
                <a:schemeClr val="tx1"/>
              </a:solidFill>
            </a:endParaRPr>
          </a:p>
          <a:p>
            <a:r>
              <a:rPr lang="ja-JP" altLang="en-US" sz="1600" dirty="0" smtClean="0">
                <a:solidFill>
                  <a:schemeClr val="tx1"/>
                </a:solidFill>
              </a:rPr>
              <a:t>第</a:t>
            </a:r>
            <a:r>
              <a:rPr lang="ja-JP" altLang="en-US" sz="1600" dirty="0">
                <a:solidFill>
                  <a:schemeClr val="tx1"/>
                </a:solidFill>
              </a:rPr>
              <a:t>３</a:t>
            </a:r>
            <a:r>
              <a:rPr lang="ja-JP" altLang="en-US" sz="1600" dirty="0" smtClean="0">
                <a:solidFill>
                  <a:schemeClr val="tx1"/>
                </a:solidFill>
              </a:rPr>
              <a:t>　地域密着型サービス</a:t>
            </a:r>
            <a:endParaRPr lang="en-US" altLang="ja-JP" sz="1600" dirty="0" smtClean="0">
              <a:solidFill>
                <a:schemeClr val="tx1"/>
              </a:solidFill>
            </a:endParaRPr>
          </a:p>
          <a:p>
            <a:r>
              <a:rPr kumimoji="1" lang="ja-JP" altLang="en-US" sz="1600" dirty="0" smtClean="0">
                <a:solidFill>
                  <a:schemeClr val="tx1"/>
                </a:solidFill>
              </a:rPr>
              <a:t>　四　小規模多機能型居宅介護</a:t>
            </a:r>
            <a:endParaRPr kumimoji="1" lang="en-US" altLang="ja-JP" sz="1600" dirty="0" smtClean="0">
              <a:solidFill>
                <a:schemeClr val="tx1"/>
              </a:solidFill>
            </a:endParaRPr>
          </a:p>
          <a:p>
            <a:r>
              <a:rPr lang="ja-JP" altLang="en-US" sz="1600" dirty="0">
                <a:solidFill>
                  <a:schemeClr val="tx1"/>
                </a:solidFill>
              </a:rPr>
              <a:t>　</a:t>
            </a:r>
            <a:r>
              <a:rPr lang="ja-JP" altLang="en-US" sz="1600" dirty="0" smtClean="0">
                <a:solidFill>
                  <a:schemeClr val="tx1"/>
                </a:solidFill>
              </a:rPr>
              <a:t>４　運営に関する基準</a:t>
            </a:r>
            <a:endParaRPr lang="en-US" altLang="ja-JP" sz="1600" dirty="0" smtClean="0">
              <a:solidFill>
                <a:schemeClr val="tx1"/>
              </a:solidFill>
            </a:endParaRPr>
          </a:p>
          <a:p>
            <a:r>
              <a:rPr kumimoji="1" lang="ja-JP" altLang="en-US" sz="1600" dirty="0">
                <a:solidFill>
                  <a:schemeClr val="tx1"/>
                </a:solidFill>
              </a:rPr>
              <a:t>　</a:t>
            </a:r>
            <a:r>
              <a:rPr lang="ja-JP" altLang="en-US" sz="1600" dirty="0" smtClean="0">
                <a:solidFill>
                  <a:schemeClr val="tx1"/>
                </a:solidFill>
              </a:rPr>
              <a:t>（９）（中略）</a:t>
            </a:r>
            <a:endParaRPr lang="en-US" altLang="ja-JP" sz="1600" dirty="0" smtClean="0">
              <a:solidFill>
                <a:schemeClr val="tx1"/>
              </a:solidFill>
            </a:endParaRPr>
          </a:p>
          <a:p>
            <a:r>
              <a:rPr kumimoji="1" lang="ja-JP" altLang="en-US" sz="1600" dirty="0">
                <a:solidFill>
                  <a:schemeClr val="tx1"/>
                </a:solidFill>
              </a:rPr>
              <a:t>　</a:t>
            </a:r>
            <a:r>
              <a:rPr kumimoji="1" lang="ja-JP" altLang="en-US" sz="1600" dirty="0" smtClean="0">
                <a:solidFill>
                  <a:schemeClr val="tx1"/>
                </a:solidFill>
              </a:rPr>
              <a:t>　　　ただし、指定小規模多機能型居宅介護事業者の負担により、訪問入浴介護等のサー</a:t>
            </a:r>
            <a:endParaRPr kumimoji="1" lang="en-US" altLang="ja-JP" sz="1600" dirty="0" smtClean="0">
              <a:solidFill>
                <a:schemeClr val="tx1"/>
              </a:solidFill>
            </a:endParaRPr>
          </a:p>
          <a:p>
            <a:r>
              <a:rPr lang="ja-JP" altLang="en-US" sz="1600" dirty="0">
                <a:solidFill>
                  <a:schemeClr val="tx1"/>
                </a:solidFill>
              </a:rPr>
              <a:t>　</a:t>
            </a:r>
            <a:r>
              <a:rPr lang="ja-JP" altLang="en-US" sz="1600" dirty="0" smtClean="0">
                <a:solidFill>
                  <a:schemeClr val="tx1"/>
                </a:solidFill>
              </a:rPr>
              <a:t>　　　</a:t>
            </a:r>
            <a:r>
              <a:rPr kumimoji="1" lang="ja-JP" altLang="en-US" sz="1600" dirty="0" smtClean="0">
                <a:solidFill>
                  <a:schemeClr val="tx1"/>
                </a:solidFill>
              </a:rPr>
              <a:t>ビスの利用に供することは差し支えない。</a:t>
            </a:r>
            <a:endParaRPr kumimoji="1" lang="en-US" altLang="ja-JP" sz="1600" dirty="0" smtClean="0">
              <a:solidFill>
                <a:schemeClr val="tx1"/>
              </a:solidFill>
            </a:endParaRPr>
          </a:p>
        </p:txBody>
      </p:sp>
      <p:sp>
        <p:nvSpPr>
          <p:cNvPr id="10" name="角丸四角形 9"/>
          <p:cNvSpPr/>
          <p:nvPr/>
        </p:nvSpPr>
        <p:spPr>
          <a:xfrm>
            <a:off x="2011679" y="4487995"/>
            <a:ext cx="7128000" cy="43107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老計発第</a:t>
            </a:r>
            <a:r>
              <a:rPr kumimoji="1" lang="en-US" altLang="ja-JP" b="1" dirty="0" smtClean="0">
                <a:solidFill>
                  <a:schemeClr val="tx1"/>
                </a:solidFill>
              </a:rPr>
              <a:t>0331004</a:t>
            </a:r>
            <a:r>
              <a:rPr kumimoji="1" lang="ja-JP" altLang="en-US" b="1" dirty="0" smtClean="0">
                <a:solidFill>
                  <a:schemeClr val="tx1"/>
                </a:solidFill>
              </a:rPr>
              <a:t>号・老振発第</a:t>
            </a:r>
            <a:r>
              <a:rPr kumimoji="1" lang="en-US" altLang="ja-JP" b="1" dirty="0" smtClean="0">
                <a:solidFill>
                  <a:schemeClr val="tx1"/>
                </a:solidFill>
              </a:rPr>
              <a:t>0331004</a:t>
            </a:r>
            <a:r>
              <a:rPr kumimoji="1" lang="ja-JP" altLang="en-US" b="1" dirty="0" smtClean="0">
                <a:solidFill>
                  <a:schemeClr val="tx1"/>
                </a:solidFill>
              </a:rPr>
              <a:t>号・老老発第</a:t>
            </a:r>
            <a:r>
              <a:rPr kumimoji="1" lang="en-US" altLang="ja-JP" b="1" dirty="0" smtClean="0">
                <a:solidFill>
                  <a:schemeClr val="tx1"/>
                </a:solidFill>
              </a:rPr>
              <a:t>0331017</a:t>
            </a:r>
            <a:r>
              <a:rPr kumimoji="1" lang="ja-JP" altLang="en-US" b="1" dirty="0" smtClean="0">
                <a:solidFill>
                  <a:schemeClr val="tx1"/>
                </a:solidFill>
              </a:rPr>
              <a:t>号</a:t>
            </a:r>
            <a:endParaRPr kumimoji="1" lang="ja-JP" altLang="en-US" b="1" dirty="0">
              <a:solidFill>
                <a:schemeClr val="tx1"/>
              </a:solidFill>
            </a:endParaRPr>
          </a:p>
        </p:txBody>
      </p:sp>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37</a:t>
            </a:fld>
            <a:endParaRPr kumimoji="1" lang="ja-JP" altLang="en-US"/>
          </a:p>
        </p:txBody>
      </p:sp>
    </p:spTree>
    <p:extLst>
      <p:ext uri="{BB962C8B-B14F-4D97-AF65-F5344CB8AC3E}">
        <p14:creationId xmlns:p14="http://schemas.microsoft.com/office/powerpoint/2010/main" val="33574450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１０．</a:t>
            </a:r>
            <a:r>
              <a:rPr lang="ja-JP" altLang="en-US" sz="3200" b="1" dirty="0" smtClean="0"/>
              <a:t>通院等乗降介助の見直し</a:t>
            </a:r>
            <a:endParaRPr kumimoji="1" lang="ja-JP" altLang="en-US" sz="3200" b="1" dirty="0"/>
          </a:p>
        </p:txBody>
      </p:sp>
      <p:sp>
        <p:nvSpPr>
          <p:cNvPr id="10" name="コンテンツ プレースホルダー 9"/>
          <p:cNvSpPr>
            <a:spLocks noGrp="1"/>
          </p:cNvSpPr>
          <p:nvPr>
            <p:ph idx="1"/>
          </p:nvPr>
        </p:nvSpPr>
        <p:spPr>
          <a:xfrm>
            <a:off x="838200" y="1716894"/>
            <a:ext cx="10515600" cy="2084397"/>
          </a:xfrm>
        </p:spPr>
        <p:txBody>
          <a:bodyPr>
            <a:normAutofit/>
          </a:bodyPr>
          <a:lstStyle/>
          <a:p>
            <a:pPr marL="457200" indent="-457200">
              <a:buFont typeface="+mj-ea"/>
              <a:buAutoNum type="circleNumDbPlain"/>
            </a:pPr>
            <a:r>
              <a:rPr kumimoji="1" lang="ja-JP" altLang="en-US" dirty="0" smtClean="0"/>
              <a:t>目的地間の移送に係る乗降介助の算定・・・・・・・・</a:t>
            </a:r>
            <a:r>
              <a:rPr kumimoji="1" lang="ja-JP" altLang="en-US" dirty="0" smtClean="0"/>
              <a:t>３９</a:t>
            </a:r>
            <a:endParaRPr kumimoji="1" lang="en-US" altLang="ja-JP" dirty="0" smtClean="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38</a:t>
            </a:fld>
            <a:endParaRPr kumimoji="1" lang="ja-JP" altLang="en-US"/>
          </a:p>
        </p:txBody>
      </p:sp>
    </p:spTree>
    <p:extLst>
      <p:ext uri="{BB962C8B-B14F-4D97-AF65-F5344CB8AC3E}">
        <p14:creationId xmlns:p14="http://schemas.microsoft.com/office/powerpoint/2010/main" val="25255943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lang="ja-JP" altLang="en-US" sz="3200" b="1" dirty="0" smtClean="0"/>
              <a:t>１</a:t>
            </a:r>
            <a:r>
              <a:rPr lang="ja-JP" altLang="en-US" sz="3200" b="1" dirty="0"/>
              <a:t>０</a:t>
            </a:r>
            <a:r>
              <a:rPr kumimoji="1" lang="ja-JP" altLang="en-US" sz="3200" b="1" dirty="0" smtClean="0"/>
              <a:t>．①目的地間の移送に係る乗降介助の算定</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 name="角丸四角形 4"/>
          <p:cNvSpPr/>
          <p:nvPr/>
        </p:nvSpPr>
        <p:spPr>
          <a:xfrm>
            <a:off x="1752600" y="2130383"/>
            <a:ext cx="8686800" cy="337238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smtClean="0">
              <a:solidFill>
                <a:schemeClr val="tx1"/>
              </a:solidFill>
            </a:endParaRPr>
          </a:p>
          <a:p>
            <a:r>
              <a:rPr lang="ja-JP" altLang="en-US" b="1" u="sng" dirty="0">
                <a:solidFill>
                  <a:schemeClr val="tx1"/>
                </a:solidFill>
              </a:rPr>
              <a:t>通院等乗降</a:t>
            </a:r>
            <a:r>
              <a:rPr lang="ja-JP" altLang="en-US" b="1" u="sng" dirty="0" smtClean="0">
                <a:solidFill>
                  <a:schemeClr val="tx1"/>
                </a:solidFill>
              </a:rPr>
              <a:t>介助について、目的地が複数ある場合であっても、居宅が始点又は終点となる場合には、</a:t>
            </a:r>
            <a:r>
              <a:rPr lang="ja-JP" altLang="en-US" dirty="0" smtClean="0">
                <a:solidFill>
                  <a:schemeClr val="tx1"/>
                </a:solidFill>
              </a:rPr>
              <a:t>その間の病院等から病院等への移送や、通所系サービス・短期入所系サービスの事業所から病院等への移送といった</a:t>
            </a:r>
            <a:r>
              <a:rPr lang="ja-JP" altLang="en-US" b="1" u="sng" dirty="0" smtClean="0">
                <a:solidFill>
                  <a:schemeClr val="tx1"/>
                </a:solidFill>
              </a:rPr>
              <a:t>目的地間の移送に係る乗降介助に関しても、同一の事業所が行うことを条件に、算定可能となります。</a:t>
            </a:r>
            <a:endParaRPr lang="en-US" altLang="ja-JP" b="1" u="sng" dirty="0" smtClean="0">
              <a:solidFill>
                <a:schemeClr val="tx1"/>
              </a:solidFill>
            </a:endParaRPr>
          </a:p>
          <a:p>
            <a:r>
              <a:rPr lang="ja-JP" altLang="en-US" dirty="0" smtClean="0">
                <a:solidFill>
                  <a:schemeClr val="tx1"/>
                </a:solidFill>
              </a:rPr>
              <a:t>この場合、通所系サービス・短期入所系サービス事業所は送迎を行わないことから、通所系サービスについては利用者宅と事業所との間の送迎を行わない場合の減算を適用し、短期入所系サービスについては、利用者に対して送迎を行う</a:t>
            </a:r>
            <a:r>
              <a:rPr lang="ja-JP" altLang="en-US" dirty="0">
                <a:solidFill>
                  <a:schemeClr val="tx1"/>
                </a:solidFill>
              </a:rPr>
              <a:t>場合</a:t>
            </a:r>
            <a:r>
              <a:rPr lang="ja-JP" altLang="en-US" dirty="0" smtClean="0">
                <a:solidFill>
                  <a:schemeClr val="tx1"/>
                </a:solidFill>
              </a:rPr>
              <a:t>の加算を算定できないことに注意してください。</a:t>
            </a:r>
            <a:endParaRPr lang="en-US" altLang="ja-JP" dirty="0">
              <a:solidFill>
                <a:schemeClr val="tx1"/>
              </a:solidFill>
            </a:endParaRPr>
          </a:p>
        </p:txBody>
      </p:sp>
      <p:sp>
        <p:nvSpPr>
          <p:cNvPr id="7" name="対角する 2 つの角を切り取った四角形 6"/>
          <p:cNvSpPr/>
          <p:nvPr/>
        </p:nvSpPr>
        <p:spPr>
          <a:xfrm>
            <a:off x="2011679" y="1838478"/>
            <a:ext cx="1397727" cy="583810"/>
          </a:xfrm>
          <a:prstGeom prst="snip2Diag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概　要</a:t>
            </a:r>
            <a:endParaRPr kumimoji="1" lang="ja-JP" altLang="en-US" sz="2400" b="1" dirty="0">
              <a:solidFill>
                <a:schemeClr val="tx1"/>
              </a:solidFill>
            </a:endParaRPr>
          </a:p>
        </p:txBody>
      </p:sp>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39</a:t>
            </a:fld>
            <a:endParaRPr kumimoji="1" lang="ja-JP" altLang="en-US"/>
          </a:p>
        </p:txBody>
      </p:sp>
    </p:spTree>
    <p:extLst>
      <p:ext uri="{BB962C8B-B14F-4D97-AF65-F5344CB8AC3E}">
        <p14:creationId xmlns:p14="http://schemas.microsoft.com/office/powerpoint/2010/main" val="3431686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１．①感染症対策の取り組み</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 name="角丸四角形 4"/>
          <p:cNvSpPr/>
          <p:nvPr/>
        </p:nvSpPr>
        <p:spPr>
          <a:xfrm>
            <a:off x="1752600" y="1523465"/>
            <a:ext cx="8686800" cy="122224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smtClean="0">
              <a:solidFill>
                <a:schemeClr val="tx1"/>
              </a:solidFill>
            </a:endParaRPr>
          </a:p>
          <a:p>
            <a:r>
              <a:rPr lang="ja-JP" altLang="en-US" dirty="0" smtClean="0">
                <a:solidFill>
                  <a:schemeClr val="tx1"/>
                </a:solidFill>
              </a:rPr>
              <a:t>感染症の発生及びまん延等に関する取組の徹底を求める観点から、以下の取組が義務付けられます。</a:t>
            </a:r>
            <a:endParaRPr lang="en-US" altLang="ja-JP" dirty="0" smtClean="0">
              <a:solidFill>
                <a:schemeClr val="tx1"/>
              </a:solidFill>
            </a:endParaRPr>
          </a:p>
        </p:txBody>
      </p:sp>
      <p:sp>
        <p:nvSpPr>
          <p:cNvPr id="7" name="対角する 2 つの角を切り取った四角形 6"/>
          <p:cNvSpPr/>
          <p:nvPr/>
        </p:nvSpPr>
        <p:spPr>
          <a:xfrm>
            <a:off x="2011679" y="1231559"/>
            <a:ext cx="1397727" cy="583810"/>
          </a:xfrm>
          <a:prstGeom prst="snip2Diag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概　要</a:t>
            </a:r>
            <a:endParaRPr kumimoji="1" lang="ja-JP" altLang="en-US" sz="2400" b="1" dirty="0">
              <a:solidFill>
                <a:schemeClr val="tx1"/>
              </a:solidFill>
            </a:endParaRPr>
          </a:p>
        </p:txBody>
      </p:sp>
      <p:sp>
        <p:nvSpPr>
          <p:cNvPr id="11" name="角丸四角形 10"/>
          <p:cNvSpPr/>
          <p:nvPr/>
        </p:nvSpPr>
        <p:spPr>
          <a:xfrm>
            <a:off x="1752600" y="5620240"/>
            <a:ext cx="8686800" cy="768267"/>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smtClean="0">
                <a:solidFill>
                  <a:schemeClr val="tx1"/>
                </a:solidFill>
              </a:rPr>
              <a:t>当該改正は、</a:t>
            </a:r>
            <a:r>
              <a:rPr lang="ja-JP" altLang="en-US" b="1" u="sng" dirty="0" smtClean="0">
                <a:solidFill>
                  <a:schemeClr val="tx1"/>
                </a:solidFill>
              </a:rPr>
              <a:t>令和</a:t>
            </a:r>
            <a:r>
              <a:rPr lang="en-US" altLang="ja-JP" b="1" u="sng" dirty="0" smtClean="0">
                <a:solidFill>
                  <a:schemeClr val="tx1"/>
                </a:solidFill>
              </a:rPr>
              <a:t>6</a:t>
            </a:r>
            <a:r>
              <a:rPr lang="ja-JP" altLang="en-US" b="1" u="sng" dirty="0" smtClean="0">
                <a:solidFill>
                  <a:schemeClr val="tx1"/>
                </a:solidFill>
              </a:rPr>
              <a:t>年</a:t>
            </a:r>
            <a:r>
              <a:rPr lang="en-US" altLang="ja-JP" b="1" u="sng" dirty="0">
                <a:solidFill>
                  <a:schemeClr val="tx1"/>
                </a:solidFill>
              </a:rPr>
              <a:t>3</a:t>
            </a:r>
            <a:r>
              <a:rPr lang="ja-JP" altLang="en-US" b="1" u="sng" dirty="0" smtClean="0">
                <a:solidFill>
                  <a:schemeClr val="tx1"/>
                </a:solidFill>
              </a:rPr>
              <a:t>月</a:t>
            </a:r>
            <a:r>
              <a:rPr lang="en-US" altLang="ja-JP" b="1" u="sng" dirty="0" smtClean="0">
                <a:solidFill>
                  <a:schemeClr val="tx1"/>
                </a:solidFill>
              </a:rPr>
              <a:t>31</a:t>
            </a:r>
            <a:r>
              <a:rPr lang="ja-JP" altLang="en-US" b="1" u="sng" dirty="0" smtClean="0">
                <a:solidFill>
                  <a:schemeClr val="tx1"/>
                </a:solidFill>
              </a:rPr>
              <a:t>日まで</a:t>
            </a:r>
            <a:r>
              <a:rPr lang="en-US" altLang="ja-JP" b="1" u="sng" dirty="0" smtClean="0">
                <a:solidFill>
                  <a:schemeClr val="tx1"/>
                </a:solidFill>
              </a:rPr>
              <a:t>3</a:t>
            </a:r>
            <a:r>
              <a:rPr lang="ja-JP" altLang="en-US" b="1" u="sng" dirty="0" smtClean="0">
                <a:solidFill>
                  <a:schemeClr val="tx1"/>
                </a:solidFill>
              </a:rPr>
              <a:t>年間の経過措置が設けられます。</a:t>
            </a:r>
            <a:endParaRPr lang="en-US" altLang="ja-JP" b="1" u="sng" dirty="0" smtClean="0">
              <a:solidFill>
                <a:schemeClr val="tx1"/>
              </a:solidFill>
            </a:endParaRPr>
          </a:p>
          <a:p>
            <a:r>
              <a:rPr kumimoji="1" lang="ja-JP" altLang="en-US" dirty="0" smtClean="0">
                <a:solidFill>
                  <a:schemeClr val="tx1"/>
                </a:solidFill>
              </a:rPr>
              <a:t>経過措置の満了の日までに体制の整備を行ってください。</a:t>
            </a:r>
            <a:endParaRPr kumimoji="1" lang="ja-JP" altLang="en-US" dirty="0">
              <a:solidFill>
                <a:schemeClr val="tx1"/>
              </a:solidFill>
            </a:endParaRPr>
          </a:p>
        </p:txBody>
      </p:sp>
      <p:graphicFrame>
        <p:nvGraphicFramePr>
          <p:cNvPr id="8" name="図表 7"/>
          <p:cNvGraphicFramePr/>
          <p:nvPr>
            <p:extLst>
              <p:ext uri="{D42A27DB-BD31-4B8C-83A1-F6EECF244321}">
                <p14:modId xmlns:p14="http://schemas.microsoft.com/office/powerpoint/2010/main" val="3532194207"/>
              </p:ext>
            </p:extLst>
          </p:nvPr>
        </p:nvGraphicFramePr>
        <p:xfrm>
          <a:off x="2396308" y="2566150"/>
          <a:ext cx="7399383" cy="3071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4</a:t>
            </a:fld>
            <a:endParaRPr kumimoji="1" lang="ja-JP" altLang="en-US"/>
          </a:p>
        </p:txBody>
      </p:sp>
    </p:spTree>
    <p:extLst>
      <p:ext uri="{BB962C8B-B14F-4D97-AF65-F5344CB8AC3E}">
        <p14:creationId xmlns:p14="http://schemas.microsoft.com/office/powerpoint/2010/main" val="13689689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lang="ja-JP" altLang="en-US" sz="3200" b="1" dirty="0" smtClean="0"/>
              <a:t>１</a:t>
            </a:r>
            <a:r>
              <a:rPr lang="ja-JP" altLang="en-US" sz="3200" b="1" dirty="0"/>
              <a:t>０</a:t>
            </a:r>
            <a:r>
              <a:rPr kumimoji="1" lang="ja-JP" altLang="en-US" sz="3200" b="1" dirty="0" smtClean="0"/>
              <a:t>．①目的地間の移送に係る乗降介助の算定</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pic>
        <p:nvPicPr>
          <p:cNvPr id="14" name="図 13"/>
          <p:cNvPicPr>
            <a:picLocks noChangeAspect="1"/>
          </p:cNvPicPr>
          <p:nvPr/>
        </p:nvPicPr>
        <p:blipFill>
          <a:blip r:embed="rId2"/>
          <a:stretch>
            <a:fillRect/>
          </a:stretch>
        </p:blipFill>
        <p:spPr>
          <a:xfrm>
            <a:off x="1019103" y="1716894"/>
            <a:ext cx="10153793" cy="3582938"/>
          </a:xfrm>
          <a:prstGeom prst="rect">
            <a:avLst/>
          </a:prstGeom>
        </p:spPr>
      </p:pic>
      <p:sp>
        <p:nvSpPr>
          <p:cNvPr id="15" name="テキスト ボックス 14"/>
          <p:cNvSpPr txBox="1"/>
          <p:nvPr/>
        </p:nvSpPr>
        <p:spPr>
          <a:xfrm>
            <a:off x="1714236" y="6037943"/>
            <a:ext cx="8763525" cy="369332"/>
          </a:xfrm>
          <a:prstGeom prst="rect">
            <a:avLst/>
          </a:prstGeom>
          <a:noFill/>
        </p:spPr>
        <p:txBody>
          <a:bodyPr wrap="square" rtlCol="0">
            <a:spAutoFit/>
          </a:bodyPr>
          <a:lstStyle/>
          <a:p>
            <a:r>
              <a:rPr lang="en-US" altLang="ja-JP" dirty="0" smtClean="0"/>
              <a:t>※</a:t>
            </a:r>
            <a:r>
              <a:rPr lang="ja-JP" altLang="en-US" dirty="0" smtClean="0"/>
              <a:t>厚生労働省発「令和３年度介護報酬改定における改定事項について」より抜粋</a:t>
            </a:r>
            <a:endParaRPr kumimoji="1" lang="ja-JP" altLang="en-US" dirty="0"/>
          </a:p>
        </p:txBody>
      </p:sp>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40</a:t>
            </a:fld>
            <a:endParaRPr kumimoji="1" lang="ja-JP" altLang="en-US"/>
          </a:p>
        </p:txBody>
      </p:sp>
    </p:spTree>
    <p:extLst>
      <p:ext uri="{BB962C8B-B14F-4D97-AF65-F5344CB8AC3E}">
        <p14:creationId xmlns:p14="http://schemas.microsoft.com/office/powerpoint/2010/main" val="35670681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１１．</a:t>
            </a:r>
            <a:r>
              <a:rPr lang="en-US" altLang="ja-JP" sz="3200" b="1" dirty="0" smtClean="0"/>
              <a:t>LIFE</a:t>
            </a:r>
            <a:r>
              <a:rPr lang="ja-JP" altLang="en-US" sz="3200" b="1" dirty="0" smtClean="0"/>
              <a:t>の活用について</a:t>
            </a:r>
            <a:endParaRPr kumimoji="1" lang="ja-JP" altLang="en-US" sz="3200" b="1" dirty="0"/>
          </a:p>
        </p:txBody>
      </p:sp>
      <p:sp>
        <p:nvSpPr>
          <p:cNvPr id="10" name="コンテンツ プレースホルダー 9"/>
          <p:cNvSpPr>
            <a:spLocks noGrp="1"/>
          </p:cNvSpPr>
          <p:nvPr>
            <p:ph idx="1"/>
          </p:nvPr>
        </p:nvSpPr>
        <p:spPr>
          <a:xfrm>
            <a:off x="838200" y="1716894"/>
            <a:ext cx="10515600" cy="2084397"/>
          </a:xfrm>
        </p:spPr>
        <p:txBody>
          <a:bodyPr>
            <a:normAutofit/>
          </a:bodyPr>
          <a:lstStyle/>
          <a:p>
            <a:pPr marL="457200" indent="-457200">
              <a:buFont typeface="+mj-ea"/>
              <a:buAutoNum type="circleNumDbPlain"/>
            </a:pPr>
            <a:r>
              <a:rPr kumimoji="1" lang="ja-JP" altLang="en-US" dirty="0" smtClean="0"/>
              <a:t>科学的介護推進体制加算の創設・・・・・・・・・・・</a:t>
            </a:r>
            <a:r>
              <a:rPr kumimoji="1" lang="ja-JP" altLang="en-US" dirty="0" smtClean="0"/>
              <a:t>４２</a:t>
            </a:r>
            <a:endParaRPr kumimoji="1" lang="en-US" altLang="ja-JP" dirty="0" smtClean="0"/>
          </a:p>
          <a:p>
            <a:pPr marL="457200" indent="-457200">
              <a:buFont typeface="+mj-ea"/>
              <a:buAutoNum type="circleNumDbPlain"/>
            </a:pPr>
            <a:r>
              <a:rPr lang="ja-JP" altLang="en-US" dirty="0" smtClean="0"/>
              <a:t>その他の加算におけるＬＩＦＥの活用・・・・・・・・</a:t>
            </a:r>
            <a:r>
              <a:rPr lang="ja-JP" altLang="en-US" dirty="0" smtClean="0"/>
              <a:t>４３</a:t>
            </a:r>
            <a:endParaRPr kumimoji="1" lang="en-US" altLang="ja-JP" dirty="0" smtClean="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41</a:t>
            </a:fld>
            <a:endParaRPr kumimoji="1" lang="ja-JP" altLang="en-US"/>
          </a:p>
        </p:txBody>
      </p:sp>
    </p:spTree>
    <p:extLst>
      <p:ext uri="{BB962C8B-B14F-4D97-AF65-F5344CB8AC3E}">
        <p14:creationId xmlns:p14="http://schemas.microsoft.com/office/powerpoint/2010/main" val="30137285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１１．①</a:t>
            </a:r>
            <a:r>
              <a:rPr lang="ja-JP" altLang="en-US" sz="3200" b="1" dirty="0"/>
              <a:t>科学的介護推進体制加算の創設</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 name="角丸四角形 4"/>
          <p:cNvSpPr/>
          <p:nvPr/>
        </p:nvSpPr>
        <p:spPr>
          <a:xfrm>
            <a:off x="1752600" y="1523464"/>
            <a:ext cx="8686800" cy="207871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smtClean="0">
              <a:solidFill>
                <a:schemeClr val="tx1"/>
              </a:solidFill>
            </a:endParaRPr>
          </a:p>
          <a:p>
            <a:r>
              <a:rPr lang="ja-JP" altLang="en-US" b="1" u="sng" dirty="0" smtClean="0">
                <a:solidFill>
                  <a:schemeClr val="tx1"/>
                </a:solidFill>
              </a:rPr>
              <a:t>事業所の全ての利用者</a:t>
            </a:r>
            <a:r>
              <a:rPr lang="ja-JP" altLang="en-US" b="1" u="sng" dirty="0">
                <a:solidFill>
                  <a:schemeClr val="tx1"/>
                </a:solidFill>
              </a:rPr>
              <a:t>に係るデータを厚生労働省に提出</a:t>
            </a:r>
            <a:r>
              <a:rPr lang="ja-JP" altLang="en-US" b="1" u="sng" dirty="0" smtClean="0">
                <a:solidFill>
                  <a:schemeClr val="tx1"/>
                </a:solidFill>
              </a:rPr>
              <a:t>し、そのフィードバックを当該利用者のケアプランに反映する</a:t>
            </a:r>
            <a:r>
              <a:rPr lang="ja-JP" altLang="en-US" dirty="0" smtClean="0">
                <a:solidFill>
                  <a:schemeClr val="tx1"/>
                </a:solidFill>
              </a:rPr>
              <a:t>ことで、事業所単位での</a:t>
            </a:r>
            <a:r>
              <a:rPr lang="en-US" altLang="ja-JP" dirty="0" smtClean="0">
                <a:solidFill>
                  <a:schemeClr val="tx1"/>
                </a:solidFill>
              </a:rPr>
              <a:t>PDCA</a:t>
            </a:r>
            <a:r>
              <a:rPr lang="ja-JP" altLang="en-US" dirty="0" smtClean="0">
                <a:solidFill>
                  <a:schemeClr val="tx1"/>
                </a:solidFill>
              </a:rPr>
              <a:t>サイクルの推進・ケアの質の向上を図ることを目的として、新たに科学的介護推進体制加算</a:t>
            </a:r>
            <a:r>
              <a:rPr lang="ja-JP" altLang="en-US" dirty="0">
                <a:solidFill>
                  <a:schemeClr val="tx1"/>
                </a:solidFill>
              </a:rPr>
              <a:t>が</a:t>
            </a:r>
            <a:r>
              <a:rPr lang="ja-JP" altLang="en-US" dirty="0" smtClean="0">
                <a:solidFill>
                  <a:schemeClr val="tx1"/>
                </a:solidFill>
              </a:rPr>
              <a:t>創設されました。</a:t>
            </a:r>
            <a:endParaRPr lang="en-US" altLang="ja-JP" dirty="0" smtClean="0">
              <a:solidFill>
                <a:schemeClr val="tx1"/>
              </a:solidFill>
            </a:endParaRPr>
          </a:p>
          <a:p>
            <a:r>
              <a:rPr lang="ja-JP" altLang="en-US" dirty="0">
                <a:solidFill>
                  <a:schemeClr val="tx1"/>
                </a:solidFill>
              </a:rPr>
              <a:t>データ</a:t>
            </a:r>
            <a:r>
              <a:rPr lang="ja-JP" altLang="en-US" dirty="0" smtClean="0">
                <a:solidFill>
                  <a:schemeClr val="tx1"/>
                </a:solidFill>
              </a:rPr>
              <a:t>の提出等には、科学的介護情報システム（ＬＩＦＥ）を活用してください。</a:t>
            </a:r>
            <a:endParaRPr lang="en-US" altLang="ja-JP" dirty="0" smtClean="0">
              <a:solidFill>
                <a:schemeClr val="tx1"/>
              </a:solidFill>
            </a:endParaRPr>
          </a:p>
        </p:txBody>
      </p:sp>
      <p:sp>
        <p:nvSpPr>
          <p:cNvPr id="7" name="対角する 2 つの角を切り取った四角形 6"/>
          <p:cNvSpPr/>
          <p:nvPr/>
        </p:nvSpPr>
        <p:spPr>
          <a:xfrm>
            <a:off x="2011679" y="1231559"/>
            <a:ext cx="1397727" cy="583810"/>
          </a:xfrm>
          <a:prstGeom prst="snip2Diag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概　要</a:t>
            </a:r>
            <a:endParaRPr kumimoji="1" lang="ja-JP" altLang="en-US" sz="2400" b="1" dirty="0">
              <a:solidFill>
                <a:schemeClr val="tx1"/>
              </a:solidFill>
            </a:endParaRPr>
          </a:p>
        </p:txBody>
      </p:sp>
      <p:sp>
        <p:nvSpPr>
          <p:cNvPr id="8" name="メモ 7"/>
          <p:cNvSpPr/>
          <p:nvPr/>
        </p:nvSpPr>
        <p:spPr>
          <a:xfrm>
            <a:off x="1752600" y="4054549"/>
            <a:ext cx="8686800" cy="254086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smtClean="0">
              <a:solidFill>
                <a:schemeClr val="tx1"/>
              </a:solidFill>
            </a:endParaRPr>
          </a:p>
          <a:p>
            <a:r>
              <a:rPr lang="ja-JP" altLang="en-US" dirty="0" smtClean="0">
                <a:solidFill>
                  <a:schemeClr val="tx1"/>
                </a:solidFill>
              </a:rPr>
              <a:t>〇　入所者・利用者ごとの、ＡＤＬ値、栄養状態、口腔機能、認知症の症状その他</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の入所者の</a:t>
            </a:r>
            <a:r>
              <a:rPr lang="ja-JP" altLang="en-US" dirty="0">
                <a:solidFill>
                  <a:schemeClr val="tx1"/>
                </a:solidFill>
              </a:rPr>
              <a:t>心身</a:t>
            </a:r>
            <a:r>
              <a:rPr lang="ja-JP" altLang="en-US" dirty="0" smtClean="0">
                <a:solidFill>
                  <a:schemeClr val="tx1"/>
                </a:solidFill>
              </a:rPr>
              <a:t>の状況等に係る基本的な情報を、厚生労働省に提出している</a:t>
            </a:r>
            <a:r>
              <a:rPr lang="ja-JP" altLang="en-US" dirty="0" err="1" smtClean="0">
                <a:solidFill>
                  <a:schemeClr val="tx1"/>
                </a:solidFill>
              </a:rPr>
              <a:t>こ</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と。</a:t>
            </a:r>
            <a:endParaRPr lang="en-US" altLang="ja-JP" dirty="0" smtClean="0">
              <a:solidFill>
                <a:schemeClr val="tx1"/>
              </a:solidFill>
            </a:endParaRPr>
          </a:p>
          <a:p>
            <a:endParaRPr kumimoji="1" lang="en-US" altLang="ja-JP" dirty="0">
              <a:solidFill>
                <a:schemeClr val="tx1"/>
              </a:solidFill>
            </a:endParaRPr>
          </a:p>
          <a:p>
            <a:r>
              <a:rPr kumimoji="1" lang="ja-JP" altLang="en-US" dirty="0" smtClean="0">
                <a:solidFill>
                  <a:schemeClr val="tx1"/>
                </a:solidFill>
              </a:rPr>
              <a:t>〇　必要に応じてサービス計画を見直すなど、サービスの提供に当たって、上記の</a:t>
            </a:r>
            <a:endParaRPr kumimoji="1"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a:t>
            </a:r>
            <a:r>
              <a:rPr kumimoji="1" lang="ja-JP" altLang="en-US" dirty="0" smtClean="0">
                <a:solidFill>
                  <a:schemeClr val="tx1"/>
                </a:solidFill>
              </a:rPr>
              <a:t>情報その他サービスを適切かつ有効に提供するために必要な情報を活用して</a:t>
            </a:r>
            <a:r>
              <a:rPr kumimoji="1" lang="ja-JP" altLang="en-US" dirty="0" err="1" smtClean="0">
                <a:solidFill>
                  <a:schemeClr val="tx1"/>
                </a:solidFill>
              </a:rPr>
              <a:t>い</a:t>
            </a:r>
            <a:endParaRPr kumimoji="1"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a:t>
            </a:r>
            <a:r>
              <a:rPr kumimoji="1" lang="ja-JP" altLang="en-US" dirty="0" smtClean="0">
                <a:solidFill>
                  <a:schemeClr val="tx1"/>
                </a:solidFill>
              </a:rPr>
              <a:t>ること。</a:t>
            </a:r>
            <a:endParaRPr kumimoji="1" lang="en-US" altLang="ja-JP" dirty="0" smtClean="0">
              <a:solidFill>
                <a:schemeClr val="tx1"/>
              </a:solidFill>
            </a:endParaRPr>
          </a:p>
        </p:txBody>
      </p:sp>
      <p:sp>
        <p:nvSpPr>
          <p:cNvPr id="10" name="角丸四角形 9"/>
          <p:cNvSpPr/>
          <p:nvPr/>
        </p:nvSpPr>
        <p:spPr>
          <a:xfrm>
            <a:off x="2011679" y="3839012"/>
            <a:ext cx="1397727" cy="44095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算定要件</a:t>
            </a:r>
            <a:endParaRPr kumimoji="1" lang="ja-JP" altLang="en-US" b="1" dirty="0">
              <a:solidFill>
                <a:schemeClr val="tx1"/>
              </a:solidFill>
            </a:endParaRPr>
          </a:p>
        </p:txBody>
      </p:sp>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42</a:t>
            </a:fld>
            <a:endParaRPr kumimoji="1" lang="ja-JP" altLang="en-US"/>
          </a:p>
        </p:txBody>
      </p:sp>
    </p:spTree>
    <p:extLst>
      <p:ext uri="{BB962C8B-B14F-4D97-AF65-F5344CB8AC3E}">
        <p14:creationId xmlns:p14="http://schemas.microsoft.com/office/powerpoint/2010/main" val="5427573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１１．②</a:t>
            </a:r>
            <a:r>
              <a:rPr lang="ja-JP" altLang="en-US" sz="3200" b="1" dirty="0" smtClean="0"/>
              <a:t>その他</a:t>
            </a:r>
            <a:r>
              <a:rPr lang="ja-JP" altLang="en-US" sz="3200" b="1" dirty="0"/>
              <a:t>の加算における</a:t>
            </a:r>
            <a:r>
              <a:rPr lang="en-US" altLang="ja-JP" sz="3200" b="1" dirty="0"/>
              <a:t>LIFE</a:t>
            </a:r>
            <a:r>
              <a:rPr lang="ja-JP" altLang="en-US" sz="3200" b="1" dirty="0"/>
              <a:t>の活用</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 name="角丸四角形 4"/>
          <p:cNvSpPr/>
          <p:nvPr/>
        </p:nvSpPr>
        <p:spPr>
          <a:xfrm>
            <a:off x="1752600" y="1454499"/>
            <a:ext cx="8686800" cy="1818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smtClean="0">
              <a:solidFill>
                <a:schemeClr val="tx1"/>
              </a:solidFill>
            </a:endParaRPr>
          </a:p>
          <a:p>
            <a:r>
              <a:rPr lang="ja-JP" altLang="en-US" dirty="0" smtClean="0">
                <a:solidFill>
                  <a:schemeClr val="tx1"/>
                </a:solidFill>
              </a:rPr>
              <a:t>科学的介護推進体制加算の他に、個別機能訓練加算、ＡＤＬ維持等加算、口腔機能向上加算等についても算定要件にてＬＩＦＥの活用が求められる見直しが行われました。</a:t>
            </a:r>
            <a:endParaRPr lang="en-US" altLang="ja-JP" dirty="0" smtClean="0">
              <a:solidFill>
                <a:schemeClr val="tx1"/>
              </a:solidFill>
            </a:endParaRPr>
          </a:p>
          <a:p>
            <a:r>
              <a:rPr lang="ja-JP" altLang="en-US" dirty="0" smtClean="0">
                <a:solidFill>
                  <a:schemeClr val="tx1"/>
                </a:solidFill>
              </a:rPr>
              <a:t>算定要件の再確認を行い、算定可能な加算の把握を行ってください。</a:t>
            </a:r>
            <a:endParaRPr lang="en-US" altLang="ja-JP" dirty="0" smtClean="0">
              <a:solidFill>
                <a:schemeClr val="tx1"/>
              </a:solidFill>
            </a:endParaRPr>
          </a:p>
        </p:txBody>
      </p:sp>
      <p:sp>
        <p:nvSpPr>
          <p:cNvPr id="7" name="対角する 2 つの角を切り取った四角形 6"/>
          <p:cNvSpPr/>
          <p:nvPr/>
        </p:nvSpPr>
        <p:spPr>
          <a:xfrm>
            <a:off x="2011679" y="1162594"/>
            <a:ext cx="1397727" cy="583810"/>
          </a:xfrm>
          <a:prstGeom prst="snip2Diag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概　要</a:t>
            </a:r>
            <a:endParaRPr kumimoji="1" lang="ja-JP" altLang="en-US" sz="2400" b="1" dirty="0">
              <a:solidFill>
                <a:schemeClr val="tx1"/>
              </a:solidFill>
            </a:endParaRPr>
          </a:p>
        </p:txBody>
      </p:sp>
      <p:sp>
        <p:nvSpPr>
          <p:cNvPr id="6" name="メモ 5"/>
          <p:cNvSpPr/>
          <p:nvPr/>
        </p:nvSpPr>
        <p:spPr>
          <a:xfrm>
            <a:off x="1752600" y="3780103"/>
            <a:ext cx="8686800" cy="254086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a:solidFill>
                <a:schemeClr val="tx1"/>
              </a:solidFill>
            </a:endParaRPr>
          </a:p>
          <a:p>
            <a:r>
              <a:rPr kumimoji="1" lang="ja-JP" altLang="en-US" dirty="0" smtClean="0">
                <a:solidFill>
                  <a:schemeClr val="tx1"/>
                </a:solidFill>
              </a:rPr>
              <a:t>〇個別機能訓練加算</a:t>
            </a:r>
            <a:endParaRPr kumimoji="1"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個別機能訓練計画等の内容を厚生労働省に提出し、フィードバックを活用して</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いる場合、個別機能訓練加算（</a:t>
            </a:r>
            <a:r>
              <a:rPr lang="en-US" altLang="ja-JP" dirty="0" smtClean="0">
                <a:solidFill>
                  <a:schemeClr val="tx1"/>
                </a:solidFill>
              </a:rPr>
              <a:t>Ⅱ</a:t>
            </a:r>
            <a:r>
              <a:rPr lang="ja-JP" altLang="en-US" dirty="0" smtClean="0">
                <a:solidFill>
                  <a:schemeClr val="tx1"/>
                </a:solidFill>
              </a:rPr>
              <a:t>）を（</a:t>
            </a:r>
            <a:r>
              <a:rPr lang="en-US" altLang="ja-JP" dirty="0" smtClean="0">
                <a:solidFill>
                  <a:schemeClr val="tx1"/>
                </a:solidFill>
              </a:rPr>
              <a:t>Ⅰ</a:t>
            </a:r>
            <a:r>
              <a:rPr lang="ja-JP" altLang="en-US" dirty="0" smtClean="0">
                <a:solidFill>
                  <a:schemeClr val="tx1"/>
                </a:solidFill>
              </a:rPr>
              <a:t>）に上乗せして算定できる。</a:t>
            </a:r>
            <a:endParaRPr lang="en-US" altLang="ja-JP" dirty="0" smtClean="0">
              <a:solidFill>
                <a:schemeClr val="tx1"/>
              </a:solidFill>
            </a:endParaRPr>
          </a:p>
          <a:p>
            <a:endParaRPr kumimoji="1" lang="en-US" altLang="ja-JP" dirty="0" smtClean="0">
              <a:solidFill>
                <a:schemeClr val="tx1"/>
              </a:solidFill>
            </a:endParaRPr>
          </a:p>
          <a:p>
            <a:r>
              <a:rPr kumimoji="1" lang="ja-JP" altLang="en-US" dirty="0" smtClean="0">
                <a:solidFill>
                  <a:schemeClr val="tx1"/>
                </a:solidFill>
              </a:rPr>
              <a:t>〇ＡＤＬ維持等加算</a:t>
            </a:r>
            <a:endParaRPr kumimoji="1"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ＡＤＬ維持等加算（</a:t>
            </a:r>
            <a:r>
              <a:rPr lang="en-US" altLang="ja-JP" dirty="0" smtClean="0">
                <a:solidFill>
                  <a:schemeClr val="tx1"/>
                </a:solidFill>
              </a:rPr>
              <a:t>Ⅰ</a:t>
            </a:r>
            <a:r>
              <a:rPr lang="ja-JP" altLang="en-US" dirty="0" smtClean="0">
                <a:solidFill>
                  <a:schemeClr val="tx1"/>
                </a:solidFill>
              </a:rPr>
              <a:t>）、（</a:t>
            </a:r>
            <a:r>
              <a:rPr lang="en-US" altLang="ja-JP" dirty="0" smtClean="0">
                <a:solidFill>
                  <a:schemeClr val="tx1"/>
                </a:solidFill>
              </a:rPr>
              <a:t>Ⅱ</a:t>
            </a:r>
            <a:r>
              <a:rPr lang="ja-JP" altLang="en-US" dirty="0" smtClean="0">
                <a:solidFill>
                  <a:schemeClr val="tx1"/>
                </a:solidFill>
              </a:rPr>
              <a:t>）共に厚生労働省にデータを提出し、フィード</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バックを活用することが求められます。</a:t>
            </a:r>
            <a:endParaRPr kumimoji="1" lang="en-US" altLang="ja-JP" dirty="0" smtClean="0">
              <a:solidFill>
                <a:schemeClr val="tx1"/>
              </a:solidFill>
            </a:endParaRPr>
          </a:p>
        </p:txBody>
      </p:sp>
      <p:sp>
        <p:nvSpPr>
          <p:cNvPr id="8" name="角丸四角形 7"/>
          <p:cNvSpPr/>
          <p:nvPr/>
        </p:nvSpPr>
        <p:spPr>
          <a:xfrm>
            <a:off x="2011679" y="3564566"/>
            <a:ext cx="1397727" cy="44095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改 定 例</a:t>
            </a:r>
            <a:endParaRPr kumimoji="1" lang="ja-JP" altLang="en-US" b="1" dirty="0">
              <a:solidFill>
                <a:schemeClr val="tx1"/>
              </a:solidFill>
            </a:endParaRPr>
          </a:p>
        </p:txBody>
      </p:sp>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43</a:t>
            </a:fld>
            <a:endParaRPr kumimoji="1" lang="ja-JP" altLang="en-US"/>
          </a:p>
        </p:txBody>
      </p:sp>
    </p:spTree>
    <p:extLst>
      <p:ext uri="{BB962C8B-B14F-4D97-AF65-F5344CB8AC3E}">
        <p14:creationId xmlns:p14="http://schemas.microsoft.com/office/powerpoint/2010/main" val="2031121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１．②業務継続に向けた取り組み</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 name="角丸四角形 4"/>
          <p:cNvSpPr/>
          <p:nvPr/>
        </p:nvSpPr>
        <p:spPr>
          <a:xfrm>
            <a:off x="1752600" y="1523465"/>
            <a:ext cx="8686800" cy="122224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smtClean="0">
              <a:solidFill>
                <a:schemeClr val="tx1"/>
              </a:solidFill>
            </a:endParaRPr>
          </a:p>
          <a:p>
            <a:r>
              <a:rPr lang="ja-JP" altLang="en-US" dirty="0" smtClean="0">
                <a:solidFill>
                  <a:schemeClr val="tx1"/>
                </a:solidFill>
              </a:rPr>
              <a:t>感染症や災害が発生した場合であっても必要な介護サービスが継続的に提供できる体制を構築する観点から、以下の取組が義務付けられます。</a:t>
            </a:r>
            <a:endParaRPr lang="en-US" altLang="ja-JP" dirty="0" smtClean="0">
              <a:solidFill>
                <a:schemeClr val="tx1"/>
              </a:solidFill>
            </a:endParaRPr>
          </a:p>
        </p:txBody>
      </p:sp>
      <p:sp>
        <p:nvSpPr>
          <p:cNvPr id="7" name="対角する 2 つの角を切り取った四角形 6"/>
          <p:cNvSpPr/>
          <p:nvPr/>
        </p:nvSpPr>
        <p:spPr>
          <a:xfrm>
            <a:off x="2011679" y="1231559"/>
            <a:ext cx="1397727" cy="583810"/>
          </a:xfrm>
          <a:prstGeom prst="snip2Diag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概　要</a:t>
            </a:r>
            <a:endParaRPr kumimoji="1" lang="ja-JP" altLang="en-US" sz="2400" b="1" dirty="0">
              <a:solidFill>
                <a:schemeClr val="tx1"/>
              </a:solidFill>
            </a:endParaRPr>
          </a:p>
        </p:txBody>
      </p:sp>
      <p:sp>
        <p:nvSpPr>
          <p:cNvPr id="11" name="角丸四角形 10"/>
          <p:cNvSpPr/>
          <p:nvPr/>
        </p:nvSpPr>
        <p:spPr>
          <a:xfrm>
            <a:off x="1752600" y="5620240"/>
            <a:ext cx="8686800" cy="768267"/>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smtClean="0">
                <a:solidFill>
                  <a:schemeClr val="tx1"/>
                </a:solidFill>
              </a:rPr>
              <a:t>当該改正は、</a:t>
            </a:r>
            <a:r>
              <a:rPr lang="ja-JP" altLang="en-US" b="1" u="sng" dirty="0" smtClean="0">
                <a:solidFill>
                  <a:schemeClr val="tx1"/>
                </a:solidFill>
              </a:rPr>
              <a:t>令和</a:t>
            </a:r>
            <a:r>
              <a:rPr lang="en-US" altLang="ja-JP" b="1" u="sng" dirty="0">
                <a:solidFill>
                  <a:schemeClr val="tx1"/>
                </a:solidFill>
              </a:rPr>
              <a:t>6</a:t>
            </a:r>
            <a:r>
              <a:rPr lang="ja-JP" altLang="en-US" b="1" u="sng" dirty="0" smtClean="0">
                <a:solidFill>
                  <a:schemeClr val="tx1"/>
                </a:solidFill>
              </a:rPr>
              <a:t>年</a:t>
            </a:r>
            <a:r>
              <a:rPr lang="en-US" altLang="ja-JP" b="1" u="sng" dirty="0">
                <a:solidFill>
                  <a:schemeClr val="tx1"/>
                </a:solidFill>
              </a:rPr>
              <a:t>3</a:t>
            </a:r>
            <a:r>
              <a:rPr lang="ja-JP" altLang="en-US" b="1" u="sng" dirty="0" smtClean="0">
                <a:solidFill>
                  <a:schemeClr val="tx1"/>
                </a:solidFill>
              </a:rPr>
              <a:t>月</a:t>
            </a:r>
            <a:r>
              <a:rPr lang="en-US" altLang="ja-JP" b="1" u="sng" dirty="0" smtClean="0">
                <a:solidFill>
                  <a:schemeClr val="tx1"/>
                </a:solidFill>
              </a:rPr>
              <a:t>31</a:t>
            </a:r>
            <a:r>
              <a:rPr lang="ja-JP" altLang="en-US" b="1" u="sng" dirty="0" smtClean="0">
                <a:solidFill>
                  <a:schemeClr val="tx1"/>
                </a:solidFill>
              </a:rPr>
              <a:t>日まで</a:t>
            </a:r>
            <a:r>
              <a:rPr lang="en-US" altLang="ja-JP" b="1" u="sng" dirty="0" smtClean="0">
                <a:solidFill>
                  <a:schemeClr val="tx1"/>
                </a:solidFill>
              </a:rPr>
              <a:t>3</a:t>
            </a:r>
            <a:r>
              <a:rPr lang="ja-JP" altLang="en-US" b="1" u="sng" dirty="0" smtClean="0">
                <a:solidFill>
                  <a:schemeClr val="tx1"/>
                </a:solidFill>
              </a:rPr>
              <a:t>年間の経過措置が設けられます。</a:t>
            </a:r>
            <a:endParaRPr lang="en-US" altLang="ja-JP" b="1" u="sng" dirty="0" smtClean="0">
              <a:solidFill>
                <a:schemeClr val="tx1"/>
              </a:solidFill>
            </a:endParaRPr>
          </a:p>
          <a:p>
            <a:r>
              <a:rPr kumimoji="1" lang="ja-JP" altLang="en-US" dirty="0" smtClean="0">
                <a:solidFill>
                  <a:schemeClr val="tx1"/>
                </a:solidFill>
              </a:rPr>
              <a:t>経過措置の満了の日までに体制の整備を行ってください。</a:t>
            </a:r>
            <a:endParaRPr kumimoji="1" lang="ja-JP" altLang="en-US" dirty="0">
              <a:solidFill>
                <a:schemeClr val="tx1"/>
              </a:solidFill>
            </a:endParaRPr>
          </a:p>
        </p:txBody>
      </p:sp>
      <p:graphicFrame>
        <p:nvGraphicFramePr>
          <p:cNvPr id="8" name="図表 7"/>
          <p:cNvGraphicFramePr/>
          <p:nvPr>
            <p:extLst>
              <p:ext uri="{D42A27DB-BD31-4B8C-83A1-F6EECF244321}">
                <p14:modId xmlns:p14="http://schemas.microsoft.com/office/powerpoint/2010/main" val="194822672"/>
              </p:ext>
            </p:extLst>
          </p:nvPr>
        </p:nvGraphicFramePr>
        <p:xfrm>
          <a:off x="2396308" y="2566150"/>
          <a:ext cx="7399383" cy="3071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5</a:t>
            </a:fld>
            <a:endParaRPr kumimoji="1" lang="ja-JP" altLang="en-US"/>
          </a:p>
        </p:txBody>
      </p:sp>
    </p:spTree>
    <p:extLst>
      <p:ext uri="{BB962C8B-B14F-4D97-AF65-F5344CB8AC3E}">
        <p14:creationId xmlns:p14="http://schemas.microsoft.com/office/powerpoint/2010/main" val="1193835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１．③感染症等への対応に伴う基本報酬への加算</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 name="角丸四角形 4"/>
          <p:cNvSpPr/>
          <p:nvPr/>
        </p:nvSpPr>
        <p:spPr>
          <a:xfrm>
            <a:off x="1752600" y="1523464"/>
            <a:ext cx="8686800" cy="18973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smtClean="0">
              <a:solidFill>
                <a:schemeClr val="tx1"/>
              </a:solidFill>
            </a:endParaRPr>
          </a:p>
          <a:p>
            <a:r>
              <a:rPr lang="ja-JP" altLang="en-US" dirty="0" smtClean="0">
                <a:solidFill>
                  <a:schemeClr val="tx1"/>
                </a:solidFill>
              </a:rPr>
              <a:t>地域密着型通所介護及び認知症対応型通所介護の報酬について、</a:t>
            </a:r>
            <a:r>
              <a:rPr lang="ja-JP" altLang="en-US" b="1" u="sng" dirty="0" smtClean="0">
                <a:solidFill>
                  <a:schemeClr val="tx1"/>
                </a:solidFill>
              </a:rPr>
              <a:t>感染症や災害の影響により利用者数が減少した場合</a:t>
            </a:r>
            <a:r>
              <a:rPr lang="ja-JP" altLang="en-US" dirty="0" smtClean="0">
                <a:solidFill>
                  <a:schemeClr val="tx1"/>
                </a:solidFill>
              </a:rPr>
              <a:t>に、状況に即した安定的なサービス提供を可能とする観点から、サービス提供月の延べ利用者数が前年度の平均延べ利用者数から５％以上減少している場合、</a:t>
            </a:r>
            <a:r>
              <a:rPr lang="en-US" altLang="ja-JP" dirty="0" smtClean="0">
                <a:solidFill>
                  <a:schemeClr val="tx1"/>
                </a:solidFill>
              </a:rPr>
              <a:t>3</a:t>
            </a:r>
            <a:r>
              <a:rPr lang="ja-JP" altLang="en-US" dirty="0" smtClean="0">
                <a:solidFill>
                  <a:schemeClr val="tx1"/>
                </a:solidFill>
              </a:rPr>
              <a:t>か月間、基本報酬に３％の加算ができることとなります。</a:t>
            </a:r>
            <a:endParaRPr lang="en-US" altLang="ja-JP" dirty="0" smtClean="0">
              <a:solidFill>
                <a:schemeClr val="tx1"/>
              </a:solidFill>
            </a:endParaRPr>
          </a:p>
        </p:txBody>
      </p:sp>
      <p:sp>
        <p:nvSpPr>
          <p:cNvPr id="7" name="対角する 2 つの角を切り取った四角形 6"/>
          <p:cNvSpPr/>
          <p:nvPr/>
        </p:nvSpPr>
        <p:spPr>
          <a:xfrm>
            <a:off x="2011679" y="1231559"/>
            <a:ext cx="1397727" cy="583810"/>
          </a:xfrm>
          <a:prstGeom prst="snip2Diag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概　要</a:t>
            </a:r>
            <a:endParaRPr kumimoji="1" lang="ja-JP" altLang="en-US" sz="2400" b="1" dirty="0">
              <a:solidFill>
                <a:schemeClr val="tx1"/>
              </a:solidFill>
            </a:endParaRPr>
          </a:p>
        </p:txBody>
      </p:sp>
      <p:sp>
        <p:nvSpPr>
          <p:cNvPr id="11" name="角丸四角形 10"/>
          <p:cNvSpPr/>
          <p:nvPr/>
        </p:nvSpPr>
        <p:spPr>
          <a:xfrm>
            <a:off x="1752600" y="5946812"/>
            <a:ext cx="8686800" cy="493178"/>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b="1" u="sng" dirty="0" smtClean="0">
                <a:solidFill>
                  <a:schemeClr val="tx1"/>
                </a:solidFill>
              </a:rPr>
              <a:t>利用者が減少した翌月の</a:t>
            </a:r>
            <a:r>
              <a:rPr kumimoji="1" lang="en-US" altLang="ja-JP" b="1" u="sng" dirty="0" smtClean="0">
                <a:solidFill>
                  <a:schemeClr val="tx1"/>
                </a:solidFill>
              </a:rPr>
              <a:t>15</a:t>
            </a:r>
            <a:r>
              <a:rPr kumimoji="1" lang="ja-JP" altLang="en-US" b="1" u="sng" dirty="0" smtClean="0">
                <a:solidFill>
                  <a:schemeClr val="tx1"/>
                </a:solidFill>
              </a:rPr>
              <a:t>日までに届出を行い</a:t>
            </a:r>
            <a:r>
              <a:rPr kumimoji="1" lang="ja-JP" altLang="en-US" dirty="0" smtClean="0">
                <a:solidFill>
                  <a:schemeClr val="tx1"/>
                </a:solidFill>
              </a:rPr>
              <a:t>、翌々月から適用され</a:t>
            </a:r>
            <a:r>
              <a:rPr lang="ja-JP" altLang="en-US" dirty="0" smtClean="0">
                <a:solidFill>
                  <a:schemeClr val="tx1"/>
                </a:solidFill>
              </a:rPr>
              <a:t>ます。</a:t>
            </a:r>
            <a:endParaRPr kumimoji="1" lang="ja-JP" altLang="en-US" dirty="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3002611720"/>
              </p:ext>
            </p:extLst>
          </p:nvPr>
        </p:nvGraphicFramePr>
        <p:xfrm>
          <a:off x="2032000" y="4211368"/>
          <a:ext cx="8127999" cy="1478280"/>
        </p:xfrm>
        <a:graphic>
          <a:graphicData uri="http://schemas.openxmlformats.org/drawingml/2006/table">
            <a:tbl>
              <a:tblPr firstRow="1" bandRow="1">
                <a:effectLst>
                  <a:outerShdw blurRad="50800" dist="38100" dir="5400000" algn="t" rotWithShape="0">
                    <a:prstClr val="black">
                      <a:alpha val="40000"/>
                    </a:prstClr>
                  </a:outerShdw>
                </a:effectLst>
                <a:tableStyleId>{5940675A-B579-460E-94D1-54222C63F5DA}</a:tableStyleId>
              </a:tblPr>
              <a:tblGrid>
                <a:gridCol w="2709333">
                  <a:extLst>
                    <a:ext uri="{9D8B030D-6E8A-4147-A177-3AD203B41FA5}">
                      <a16:colId xmlns:a16="http://schemas.microsoft.com/office/drawing/2014/main" val="3319692520"/>
                    </a:ext>
                  </a:extLst>
                </a:gridCol>
                <a:gridCol w="2709333">
                  <a:extLst>
                    <a:ext uri="{9D8B030D-6E8A-4147-A177-3AD203B41FA5}">
                      <a16:colId xmlns:a16="http://schemas.microsoft.com/office/drawing/2014/main" val="3158690021"/>
                    </a:ext>
                  </a:extLst>
                </a:gridCol>
                <a:gridCol w="2709333">
                  <a:extLst>
                    <a:ext uri="{9D8B030D-6E8A-4147-A177-3AD203B41FA5}">
                      <a16:colId xmlns:a16="http://schemas.microsoft.com/office/drawing/2014/main" val="556873216"/>
                    </a:ext>
                  </a:extLst>
                </a:gridCol>
              </a:tblGrid>
              <a:tr h="0">
                <a:tc>
                  <a:txBody>
                    <a:bodyPr/>
                    <a:lstStyle/>
                    <a:p>
                      <a:endParaRPr kumimoji="1" lang="ja-JP" altLang="en-US" dirty="0"/>
                    </a:p>
                  </a:txBody>
                  <a:tcPr/>
                </a:tc>
                <a:tc>
                  <a:txBody>
                    <a:bodyPr/>
                    <a:lstStyle/>
                    <a:p>
                      <a:r>
                        <a:rPr kumimoji="1" lang="ja-JP" altLang="en-US" dirty="0" smtClean="0"/>
                        <a:t>利用者数減少有</a:t>
                      </a:r>
                      <a:endParaRPr kumimoji="1" lang="ja-JP" altLang="en-US" dirty="0"/>
                    </a:p>
                  </a:txBody>
                  <a:tcPr/>
                </a:tc>
                <a:tc>
                  <a:txBody>
                    <a:bodyPr/>
                    <a:lstStyle/>
                    <a:p>
                      <a:r>
                        <a:rPr kumimoji="1" lang="ja-JP" altLang="en-US" dirty="0" smtClean="0"/>
                        <a:t>利用者数減少無</a:t>
                      </a:r>
                      <a:endParaRPr kumimoji="1" lang="ja-JP" altLang="en-US" dirty="0"/>
                    </a:p>
                  </a:txBody>
                  <a:tcPr/>
                </a:tc>
                <a:extLst>
                  <a:ext uri="{0D108BD9-81ED-4DB2-BD59-A6C34878D82A}">
                    <a16:rowId xmlns:a16="http://schemas.microsoft.com/office/drawing/2014/main" val="2267751437"/>
                  </a:ext>
                </a:extLst>
              </a:tr>
              <a:tr h="370840">
                <a:tc>
                  <a:txBody>
                    <a:bodyPr/>
                    <a:lstStyle/>
                    <a:p>
                      <a:r>
                        <a:rPr kumimoji="1" lang="ja-JP" altLang="en-US" dirty="0" smtClean="0"/>
                        <a:t>前年度延べ利用者数平均</a:t>
                      </a:r>
                      <a:endParaRPr kumimoji="1" lang="ja-JP" altLang="en-US" dirty="0"/>
                    </a:p>
                  </a:txBody>
                  <a:tcPr/>
                </a:tc>
                <a:tc>
                  <a:txBody>
                    <a:bodyPr/>
                    <a:lstStyle/>
                    <a:p>
                      <a:r>
                        <a:rPr kumimoji="1" lang="ja-JP" altLang="en-US" dirty="0" smtClean="0"/>
                        <a:t>１０</a:t>
                      </a:r>
                      <a:endParaRPr kumimoji="1" lang="ja-JP" altLang="en-US" dirty="0"/>
                    </a:p>
                  </a:txBody>
                  <a:tcPr/>
                </a:tc>
                <a:tc>
                  <a:txBody>
                    <a:bodyPr/>
                    <a:lstStyle/>
                    <a:p>
                      <a:r>
                        <a:rPr kumimoji="1" lang="ja-JP" altLang="en-US" dirty="0" smtClean="0"/>
                        <a:t>１０</a:t>
                      </a:r>
                      <a:endParaRPr kumimoji="1" lang="ja-JP" altLang="en-US" dirty="0"/>
                    </a:p>
                  </a:txBody>
                  <a:tcPr/>
                </a:tc>
                <a:extLst>
                  <a:ext uri="{0D108BD9-81ED-4DB2-BD59-A6C34878D82A}">
                    <a16:rowId xmlns:a16="http://schemas.microsoft.com/office/drawing/2014/main" val="1404303467"/>
                  </a:ext>
                </a:extLst>
              </a:tr>
              <a:tr h="370840">
                <a:tc>
                  <a:txBody>
                    <a:bodyPr/>
                    <a:lstStyle/>
                    <a:p>
                      <a:r>
                        <a:rPr kumimoji="1" lang="ja-JP" altLang="en-US" dirty="0" smtClean="0"/>
                        <a:t>減少月の利用者数</a:t>
                      </a:r>
                      <a:endParaRPr kumimoji="1" lang="ja-JP" altLang="en-US" dirty="0"/>
                    </a:p>
                  </a:txBody>
                  <a:tcPr/>
                </a:tc>
                <a:tc>
                  <a:txBody>
                    <a:bodyPr/>
                    <a:lstStyle/>
                    <a:p>
                      <a:r>
                        <a:rPr kumimoji="1" lang="ja-JP" altLang="en-US" dirty="0" smtClean="0"/>
                        <a:t>９（１０％減）</a:t>
                      </a:r>
                      <a:endParaRPr kumimoji="1" lang="ja-JP" altLang="en-US" dirty="0"/>
                    </a:p>
                  </a:txBody>
                  <a:tcPr/>
                </a:tc>
                <a:tc>
                  <a:txBody>
                    <a:bodyPr/>
                    <a:lstStyle/>
                    <a:p>
                      <a:r>
                        <a:rPr kumimoji="1" lang="ja-JP" altLang="en-US" dirty="0" smtClean="0"/>
                        <a:t>１０</a:t>
                      </a:r>
                      <a:endParaRPr kumimoji="1" lang="ja-JP" altLang="en-US" dirty="0"/>
                    </a:p>
                  </a:txBody>
                  <a:tcPr/>
                </a:tc>
                <a:extLst>
                  <a:ext uri="{0D108BD9-81ED-4DB2-BD59-A6C34878D82A}">
                    <a16:rowId xmlns:a16="http://schemas.microsoft.com/office/drawing/2014/main" val="4063981589"/>
                  </a:ext>
                </a:extLst>
              </a:tr>
              <a:tr h="370840">
                <a:tc>
                  <a:txBody>
                    <a:bodyPr/>
                    <a:lstStyle/>
                    <a:p>
                      <a:r>
                        <a:rPr kumimoji="1" lang="ja-JP" altLang="en-US" dirty="0" smtClean="0"/>
                        <a:t>基本報酬</a:t>
                      </a:r>
                      <a:endParaRPr kumimoji="1" lang="ja-JP" altLang="en-US" dirty="0"/>
                    </a:p>
                  </a:txBody>
                  <a:tcPr/>
                </a:tc>
                <a:tc>
                  <a:txBody>
                    <a:bodyPr/>
                    <a:lstStyle/>
                    <a:p>
                      <a:r>
                        <a:rPr kumimoji="1" lang="ja-JP" altLang="en-US" dirty="0" smtClean="0"/>
                        <a:t>３％増（３か月間）</a:t>
                      </a:r>
                      <a:endParaRPr kumimoji="1" lang="ja-JP" altLang="en-US" dirty="0"/>
                    </a:p>
                  </a:txBody>
                  <a:tcPr/>
                </a:tc>
                <a:tc>
                  <a:txBody>
                    <a:bodyPr/>
                    <a:lstStyle/>
                    <a:p>
                      <a:r>
                        <a:rPr kumimoji="1" lang="ja-JP" altLang="en-US" dirty="0" smtClean="0"/>
                        <a:t>変化なし</a:t>
                      </a:r>
                      <a:endParaRPr kumimoji="1" lang="ja-JP" altLang="en-US" dirty="0"/>
                    </a:p>
                  </a:txBody>
                  <a:tcPr/>
                </a:tc>
                <a:extLst>
                  <a:ext uri="{0D108BD9-81ED-4DB2-BD59-A6C34878D82A}">
                    <a16:rowId xmlns:a16="http://schemas.microsoft.com/office/drawing/2014/main" val="3127219184"/>
                  </a:ext>
                </a:extLst>
              </a:tr>
            </a:tbl>
          </a:graphicData>
        </a:graphic>
      </p:graphicFrame>
      <p:sp>
        <p:nvSpPr>
          <p:cNvPr id="4" name="角丸四角形 3"/>
          <p:cNvSpPr/>
          <p:nvPr/>
        </p:nvSpPr>
        <p:spPr>
          <a:xfrm>
            <a:off x="2011679" y="3600575"/>
            <a:ext cx="1397727" cy="43107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例　示</a:t>
            </a:r>
            <a:endParaRPr kumimoji="1" lang="ja-JP" altLang="en-US" b="1" dirty="0">
              <a:solidFill>
                <a:schemeClr val="tx1"/>
              </a:solidFill>
            </a:endParaRPr>
          </a:p>
        </p:txBody>
      </p:sp>
      <p:sp>
        <p:nvSpPr>
          <p:cNvPr id="6" name="スライド番号プレースホルダー 5"/>
          <p:cNvSpPr>
            <a:spLocks noGrp="1"/>
          </p:cNvSpPr>
          <p:nvPr>
            <p:ph type="sldNum" sz="quarter" idx="12"/>
          </p:nvPr>
        </p:nvSpPr>
        <p:spPr/>
        <p:txBody>
          <a:bodyPr/>
          <a:lstStyle/>
          <a:p>
            <a:fld id="{EE8AC398-4222-4F2F-84B4-4721FF042945}" type="slidenum">
              <a:rPr kumimoji="1" lang="ja-JP" altLang="en-US" smtClean="0"/>
              <a:t>6</a:t>
            </a:fld>
            <a:endParaRPr kumimoji="1" lang="ja-JP" altLang="en-US"/>
          </a:p>
        </p:txBody>
      </p:sp>
    </p:spTree>
    <p:extLst>
      <p:ext uri="{BB962C8B-B14F-4D97-AF65-F5344CB8AC3E}">
        <p14:creationId xmlns:p14="http://schemas.microsoft.com/office/powerpoint/2010/main" val="4198241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lang="ja-JP" altLang="en-US" sz="3200" b="1" dirty="0"/>
              <a:t>２</a:t>
            </a:r>
            <a:r>
              <a:rPr kumimoji="1" lang="ja-JP" altLang="en-US" sz="3200" b="1" dirty="0" smtClean="0"/>
              <a:t>．ハラスメントの防止について</a:t>
            </a:r>
            <a:endParaRPr kumimoji="1" lang="ja-JP" altLang="en-US" sz="3200" b="1" dirty="0"/>
          </a:p>
        </p:txBody>
      </p:sp>
      <p:sp>
        <p:nvSpPr>
          <p:cNvPr id="10" name="コンテンツ プレースホルダー 9"/>
          <p:cNvSpPr>
            <a:spLocks noGrp="1"/>
          </p:cNvSpPr>
          <p:nvPr>
            <p:ph idx="1"/>
          </p:nvPr>
        </p:nvSpPr>
        <p:spPr>
          <a:xfrm>
            <a:off x="838200" y="1716894"/>
            <a:ext cx="10515600" cy="2084397"/>
          </a:xfrm>
        </p:spPr>
        <p:txBody>
          <a:bodyPr>
            <a:normAutofit/>
          </a:bodyPr>
          <a:lstStyle/>
          <a:p>
            <a:pPr marL="457200" indent="-457200">
              <a:buFont typeface="+mj-ea"/>
              <a:buAutoNum type="circleNumDbPlain"/>
            </a:pPr>
            <a:r>
              <a:rPr kumimoji="1" lang="ja-JP" altLang="en-US" dirty="0" smtClean="0"/>
              <a:t>ハラスメント対策の明確化・・・・・・・・・・・・・　</a:t>
            </a:r>
            <a:r>
              <a:rPr kumimoji="1" lang="en-US" altLang="ja-JP" dirty="0" smtClean="0"/>
              <a:t>8</a:t>
            </a:r>
          </a:p>
          <a:p>
            <a:pPr marL="514350" indent="-514350">
              <a:buFont typeface="+mj-lt"/>
              <a:buAutoNum type="arabicPeriod"/>
            </a:pPr>
            <a:endParaRPr kumimoji="1" lang="ja-JP" altLang="en-US" sz="2000"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7</a:t>
            </a:fld>
            <a:endParaRPr kumimoji="1" lang="ja-JP" altLang="en-US"/>
          </a:p>
        </p:txBody>
      </p:sp>
    </p:spTree>
    <p:extLst>
      <p:ext uri="{BB962C8B-B14F-4D97-AF65-F5344CB8AC3E}">
        <p14:creationId xmlns:p14="http://schemas.microsoft.com/office/powerpoint/2010/main" val="4058322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kumimoji="1" lang="ja-JP" altLang="en-US" sz="3200" b="1" dirty="0" smtClean="0"/>
              <a:t>２．①ハラスメント対策の明確化</a:t>
            </a:r>
            <a:endParaRPr kumimoji="1" lang="ja-JP" altLang="en-US" sz="3200" b="1" dirty="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 name="角丸四角形 4"/>
          <p:cNvSpPr/>
          <p:nvPr/>
        </p:nvSpPr>
        <p:spPr>
          <a:xfrm>
            <a:off x="1752600" y="1523464"/>
            <a:ext cx="8686800" cy="148534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smtClean="0">
              <a:solidFill>
                <a:schemeClr val="tx1"/>
              </a:solidFill>
            </a:endParaRPr>
          </a:p>
          <a:p>
            <a:r>
              <a:rPr lang="ja-JP" altLang="en-US" dirty="0" smtClean="0">
                <a:solidFill>
                  <a:schemeClr val="tx1"/>
                </a:solidFill>
              </a:rPr>
              <a:t>介護サービス事業者の適切なハラスメント対策を強化する観点から、ハラスメント対策に関する事業者の責務を踏まえつつ、ハラスメント対策を講じることを求めることとなります。</a:t>
            </a:r>
            <a:endParaRPr lang="en-US" altLang="ja-JP" dirty="0" smtClean="0">
              <a:solidFill>
                <a:schemeClr val="tx1"/>
              </a:solidFill>
            </a:endParaRPr>
          </a:p>
        </p:txBody>
      </p:sp>
      <p:sp>
        <p:nvSpPr>
          <p:cNvPr id="7" name="対角する 2 つの角を切り取った四角形 6"/>
          <p:cNvSpPr/>
          <p:nvPr/>
        </p:nvSpPr>
        <p:spPr>
          <a:xfrm>
            <a:off x="2011679" y="1231559"/>
            <a:ext cx="1397727" cy="583810"/>
          </a:xfrm>
          <a:prstGeom prst="snip2Diag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概　要</a:t>
            </a:r>
            <a:endParaRPr kumimoji="1" lang="ja-JP" altLang="en-US" sz="2400" b="1" dirty="0">
              <a:solidFill>
                <a:schemeClr val="tx1"/>
              </a:solidFill>
            </a:endParaRPr>
          </a:p>
        </p:txBody>
      </p:sp>
      <p:sp>
        <p:nvSpPr>
          <p:cNvPr id="11" name="角丸四角形 10"/>
          <p:cNvSpPr/>
          <p:nvPr/>
        </p:nvSpPr>
        <p:spPr>
          <a:xfrm>
            <a:off x="1752600" y="5731274"/>
            <a:ext cx="8686800" cy="708715"/>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smtClean="0">
                <a:solidFill>
                  <a:schemeClr val="tx1"/>
                </a:solidFill>
              </a:rPr>
              <a:t>併せて、カスタマーハラスメント防止のための方針の明確化等の必要な措置を講じることも推奨されています。</a:t>
            </a:r>
            <a:endParaRPr kumimoji="1" lang="ja-JP" altLang="en-US" dirty="0">
              <a:solidFill>
                <a:schemeClr val="tx1"/>
              </a:solidFill>
            </a:endParaRPr>
          </a:p>
        </p:txBody>
      </p:sp>
      <p:sp>
        <p:nvSpPr>
          <p:cNvPr id="2" name="メモ 1"/>
          <p:cNvSpPr/>
          <p:nvPr/>
        </p:nvSpPr>
        <p:spPr>
          <a:xfrm>
            <a:off x="1752600" y="3516247"/>
            <a:ext cx="8686800" cy="170758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smtClean="0">
              <a:solidFill>
                <a:schemeClr val="tx1"/>
              </a:solidFill>
            </a:endParaRPr>
          </a:p>
          <a:p>
            <a:r>
              <a:rPr lang="ja-JP" altLang="en-US" dirty="0" smtClean="0">
                <a:solidFill>
                  <a:schemeClr val="tx1"/>
                </a:solidFill>
              </a:rPr>
              <a:t>指定介護事業者は、適切な指定介護サービスの提供を確保する観点から、職場において行われる性的な言動又は優越的な関係を背景とした言動であって業務上必要かつ相当な範囲を超えたものにより介護サービス提供者等の就業環境が害されることを防止するための方針の明確化等の必要な措置を講じなければならない。</a:t>
            </a:r>
            <a:endParaRPr kumimoji="1" lang="ja-JP" altLang="en-US" dirty="0">
              <a:solidFill>
                <a:schemeClr val="tx1"/>
              </a:solidFill>
            </a:endParaRPr>
          </a:p>
        </p:txBody>
      </p:sp>
      <p:sp>
        <p:nvSpPr>
          <p:cNvPr id="4" name="角丸四角形 3"/>
          <p:cNvSpPr/>
          <p:nvPr/>
        </p:nvSpPr>
        <p:spPr>
          <a:xfrm>
            <a:off x="2011679" y="3300710"/>
            <a:ext cx="1397727" cy="43107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基　準</a:t>
            </a:r>
            <a:endParaRPr kumimoji="1" lang="ja-JP" altLang="en-US" b="1" dirty="0">
              <a:solidFill>
                <a:schemeClr val="tx1"/>
              </a:solidFill>
            </a:endParaRPr>
          </a:p>
        </p:txBody>
      </p:sp>
      <p:sp>
        <p:nvSpPr>
          <p:cNvPr id="6" name="スライド番号プレースホルダー 5"/>
          <p:cNvSpPr>
            <a:spLocks noGrp="1"/>
          </p:cNvSpPr>
          <p:nvPr>
            <p:ph type="sldNum" sz="quarter" idx="12"/>
          </p:nvPr>
        </p:nvSpPr>
        <p:spPr/>
        <p:txBody>
          <a:bodyPr/>
          <a:lstStyle/>
          <a:p>
            <a:fld id="{EE8AC398-4222-4F2F-84B4-4721FF042945}" type="slidenum">
              <a:rPr kumimoji="1" lang="ja-JP" altLang="en-US" smtClean="0"/>
              <a:t>8</a:t>
            </a:fld>
            <a:endParaRPr kumimoji="1" lang="ja-JP" altLang="en-US"/>
          </a:p>
        </p:txBody>
      </p:sp>
    </p:spTree>
    <p:extLst>
      <p:ext uri="{BB962C8B-B14F-4D97-AF65-F5344CB8AC3E}">
        <p14:creationId xmlns:p14="http://schemas.microsoft.com/office/powerpoint/2010/main" val="958623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838200" y="365125"/>
            <a:ext cx="10515600" cy="797469"/>
          </a:xfrm>
          <a:ln>
            <a:noFill/>
          </a:ln>
        </p:spPr>
        <p:txBody>
          <a:bodyPr>
            <a:normAutofit/>
          </a:bodyPr>
          <a:lstStyle/>
          <a:p>
            <a:pPr algn="ctr"/>
            <a:r>
              <a:rPr lang="ja-JP" altLang="en-US" sz="3200" b="1" dirty="0" smtClean="0"/>
              <a:t>３</a:t>
            </a:r>
            <a:r>
              <a:rPr kumimoji="1" lang="ja-JP" altLang="en-US" sz="3200" b="1" dirty="0" smtClean="0"/>
              <a:t>．虐待の防止について</a:t>
            </a:r>
            <a:endParaRPr kumimoji="1" lang="ja-JP" altLang="en-US" sz="3200" b="1" dirty="0"/>
          </a:p>
        </p:txBody>
      </p:sp>
      <p:sp>
        <p:nvSpPr>
          <p:cNvPr id="10" name="コンテンツ プレースホルダー 9"/>
          <p:cNvSpPr>
            <a:spLocks noGrp="1"/>
          </p:cNvSpPr>
          <p:nvPr>
            <p:ph idx="1"/>
          </p:nvPr>
        </p:nvSpPr>
        <p:spPr>
          <a:xfrm>
            <a:off x="838200" y="1716894"/>
            <a:ext cx="10515600" cy="2084397"/>
          </a:xfrm>
        </p:spPr>
        <p:txBody>
          <a:bodyPr>
            <a:normAutofit/>
          </a:bodyPr>
          <a:lstStyle/>
          <a:p>
            <a:pPr marL="457200" indent="-457200">
              <a:buFont typeface="+mj-ea"/>
              <a:buAutoNum type="circleNumDbPlain"/>
            </a:pPr>
            <a:r>
              <a:rPr kumimoji="1" lang="ja-JP" altLang="en-US" dirty="0" smtClean="0"/>
              <a:t>虐待防止に向けた取り組み・・・・・・・・・・・・・１０</a:t>
            </a:r>
            <a:endParaRPr lang="en-US" altLang="ja-JP" sz="2000" dirty="0"/>
          </a:p>
          <a:p>
            <a:pPr marL="457200" indent="-457200">
              <a:buFont typeface="+mj-ea"/>
              <a:buAutoNum type="circleNumDbPlain"/>
            </a:pPr>
            <a:r>
              <a:rPr kumimoji="1" lang="ja-JP" altLang="en-US" dirty="0" smtClean="0"/>
              <a:t>運営規定への明文化について・・・・・・・・・・・・１１</a:t>
            </a:r>
            <a:endParaRPr kumimoji="1" lang="en-US" altLang="ja-JP" dirty="0" smtClean="0"/>
          </a:p>
        </p:txBody>
      </p:sp>
      <p:cxnSp>
        <p:nvCxnSpPr>
          <p:cNvPr id="12" name="直線コネクタ 11"/>
          <p:cNvCxnSpPr/>
          <p:nvPr/>
        </p:nvCxnSpPr>
        <p:spPr>
          <a:xfrm>
            <a:off x="838200" y="1041009"/>
            <a:ext cx="10515600" cy="0"/>
          </a:xfrm>
          <a:prstGeom prst="line">
            <a:avLst/>
          </a:prstGeom>
          <a:ln w="3810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 name="スライド番号プレースホルダー 2"/>
          <p:cNvSpPr>
            <a:spLocks noGrp="1"/>
          </p:cNvSpPr>
          <p:nvPr>
            <p:ph type="sldNum" sz="quarter" idx="12"/>
          </p:nvPr>
        </p:nvSpPr>
        <p:spPr/>
        <p:txBody>
          <a:bodyPr/>
          <a:lstStyle/>
          <a:p>
            <a:fld id="{EE8AC398-4222-4F2F-84B4-4721FF042945}" type="slidenum">
              <a:rPr kumimoji="1" lang="ja-JP" altLang="en-US" smtClean="0"/>
              <a:t>9</a:t>
            </a:fld>
            <a:endParaRPr kumimoji="1" lang="ja-JP" altLang="en-US"/>
          </a:p>
        </p:txBody>
      </p:sp>
    </p:spTree>
    <p:extLst>
      <p:ext uri="{BB962C8B-B14F-4D97-AF65-F5344CB8AC3E}">
        <p14:creationId xmlns:p14="http://schemas.microsoft.com/office/powerpoint/2010/main" val="3108061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3823</TotalTime>
  <Words>4267</Words>
  <Application>Microsoft Office PowerPoint</Application>
  <PresentationFormat>ワイド画面</PresentationFormat>
  <Paragraphs>407</Paragraphs>
  <Slides>43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43</vt:i4>
      </vt:variant>
    </vt:vector>
  </HeadingPairs>
  <TitlesOfParts>
    <vt:vector size="47" baseType="lpstr">
      <vt:lpstr>游ゴシック</vt:lpstr>
      <vt:lpstr>游ゴシック Light</vt:lpstr>
      <vt:lpstr>Arial</vt:lpstr>
      <vt:lpstr>Office テーマ</vt:lpstr>
      <vt:lpstr>令和3年度介護報酬改定</vt:lpstr>
      <vt:lpstr>目次</vt:lpstr>
      <vt:lpstr>１．感染症及び非常災害への対応について</vt:lpstr>
      <vt:lpstr>１．①感染症対策の取り組み</vt:lpstr>
      <vt:lpstr>１．②業務継続に向けた取り組み</vt:lpstr>
      <vt:lpstr>１．③感染症等への対応に伴う基本報酬への加算</vt:lpstr>
      <vt:lpstr>２．ハラスメントの防止について</vt:lpstr>
      <vt:lpstr>２．①ハラスメント対策の明確化</vt:lpstr>
      <vt:lpstr>３．虐待の防止について</vt:lpstr>
      <vt:lpstr>３．①虐待の防止に向けた取り組み</vt:lpstr>
      <vt:lpstr>３．②運営規定への明文化について</vt:lpstr>
      <vt:lpstr>３．②運営規定への明文化について</vt:lpstr>
      <vt:lpstr>４．運営規程の取り扱いについて</vt:lpstr>
      <vt:lpstr>４．①員数の記載や変更届出の明確化</vt:lpstr>
      <vt:lpstr>４．①員数の記載や変更届出の明確化</vt:lpstr>
      <vt:lpstr>４．②掲示及び記録の保存の取り扱い</vt:lpstr>
      <vt:lpstr>４．②掲示及び記録の保存の取り扱い</vt:lpstr>
      <vt:lpstr>４．②掲示及び記録の保存の取り扱い</vt:lpstr>
      <vt:lpstr>５．情報公表制度の活用及び利用者への説明について</vt:lpstr>
      <vt:lpstr>５．①ケアマネジメントの公正中立性の確保について</vt:lpstr>
      <vt:lpstr>５．②説明方法の例示</vt:lpstr>
      <vt:lpstr>５．③訪問介護の利用割合が高いケアプラン等の検証</vt:lpstr>
      <vt:lpstr>５．③訪問介護の利用割合が高いケアプラン等の検証</vt:lpstr>
      <vt:lpstr>５．③訪問介護の利用割合が高いケアプラン等の検証</vt:lpstr>
      <vt:lpstr>６．人員基準に関する見直し</vt:lpstr>
      <vt:lpstr>６．①両立支援への配慮</vt:lpstr>
      <vt:lpstr>６．②管理者交代時の研修の修了猶予措置</vt:lpstr>
      <vt:lpstr>６．③計画作成担当者及び夜勤職員体制の基準緩和</vt:lpstr>
      <vt:lpstr>７．認知症対応型共同生活介護の外部評価について</vt:lpstr>
      <vt:lpstr>７．①第三者による外部評価の位置づけ</vt:lpstr>
      <vt:lpstr>７．②運営推進会議の活用について</vt:lpstr>
      <vt:lpstr>８．緊急時の宿泊ニーズへの対応の充実</vt:lpstr>
      <vt:lpstr>８．①認知症対応型共同生活介護における見直し</vt:lpstr>
      <vt:lpstr>８．②小規模多機能型居宅介護等における見直し</vt:lpstr>
      <vt:lpstr>９．看取り期等の対応の充実</vt:lpstr>
      <vt:lpstr>９．①看取りに係る加算の算定要件の変更</vt:lpstr>
      <vt:lpstr>９．②通所困難な利用者の入浴機会の確保</vt:lpstr>
      <vt:lpstr>１０．通院等乗降介助の見直し</vt:lpstr>
      <vt:lpstr>１０．①目的地間の移送に係る乗降介助の算定</vt:lpstr>
      <vt:lpstr>１０．①目的地間の移送に係る乗降介助の算定</vt:lpstr>
      <vt:lpstr>１１．LIFEの活用について</vt:lpstr>
      <vt:lpstr>１１．①科学的介護推進体制加算の創設</vt:lpstr>
      <vt:lpstr>１１．②その他の加算におけるLIFEの活用</vt:lpstr>
    </vt:vector>
  </TitlesOfParts>
  <Company>五條市</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令和3年度介護報酬改定</dc:title>
  <dc:creator>G18033</dc:creator>
  <cp:lastModifiedBy>G18033</cp:lastModifiedBy>
  <cp:revision>150</cp:revision>
  <cp:lastPrinted>2021-11-18T02:52:20Z</cp:lastPrinted>
  <dcterms:created xsi:type="dcterms:W3CDTF">2021-06-24T00:50:31Z</dcterms:created>
  <dcterms:modified xsi:type="dcterms:W3CDTF">2021-11-18T06:10:50Z</dcterms:modified>
</cp:coreProperties>
</file>