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DCC"/>
    <a:srgbClr val="FFFFCC"/>
    <a:srgbClr val="F9DFEB"/>
    <a:srgbClr val="FF6F9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5" d="100"/>
          <a:sy n="75" d="100"/>
        </p:scale>
        <p:origin x="154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content/000614516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ホームベース 5"/>
          <p:cNvSpPr/>
          <p:nvPr/>
        </p:nvSpPr>
        <p:spPr>
          <a:xfrm>
            <a:off x="0" y="65611"/>
            <a:ext cx="6779350" cy="504618"/>
          </a:xfrm>
          <a:prstGeom prst="homePlate">
            <a:avLst>
              <a:gd name="adj" fmla="val 73783"/>
            </a:avLst>
          </a:prstGeom>
          <a:solidFill>
            <a:srgbClr val="F1A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2" name="角丸四角形 1"/>
          <p:cNvSpPr/>
          <p:nvPr/>
        </p:nvSpPr>
        <p:spPr>
          <a:xfrm>
            <a:off x="307668" y="1990701"/>
            <a:ext cx="6217675" cy="1056461"/>
          </a:xfrm>
          <a:prstGeom prst="roundRect">
            <a:avLst>
              <a:gd name="adj" fmla="val 26062"/>
            </a:avLst>
          </a:prstGeom>
          <a:solidFill>
            <a:schemeClr val="accent5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rgbClr val="0070C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6485" y="68419"/>
            <a:ext cx="41387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rgbClr val="00206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住居確保給付金のご案内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4870" y="2016120"/>
            <a:ext cx="5882727" cy="10272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25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（これまで）</a:t>
            </a:r>
            <a:r>
              <a:rPr lang="ja-JP" altLang="en-US" sz="2025" b="1" dirty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endParaRPr lang="en-US" altLang="ja-JP" sz="2025" b="1" dirty="0" smtClean="0">
              <a:solidFill>
                <a:schemeClr val="tx1">
                  <a:lumMod val="75000"/>
                  <a:lumOff val="25000"/>
                </a:schemeClr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r>
              <a:rPr lang="ja-JP" altLang="en-US" sz="2025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・対象：離職</a:t>
            </a:r>
            <a:r>
              <a:rPr lang="ja-JP" altLang="en-US" sz="2025" b="1" dirty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・廃業から</a:t>
            </a:r>
            <a:r>
              <a:rPr lang="en-US" altLang="ja-JP" sz="2025" b="1" dirty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lang="ja-JP" altLang="en-US" sz="2025" b="1" dirty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年以内の</a:t>
            </a:r>
            <a:r>
              <a:rPr lang="ja-JP" altLang="en-US" sz="2025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方</a:t>
            </a:r>
            <a:endParaRPr lang="en-US" altLang="ja-JP" sz="2025" b="1" dirty="0" smtClean="0">
              <a:solidFill>
                <a:schemeClr val="tx1">
                  <a:lumMod val="75000"/>
                  <a:lumOff val="25000"/>
                </a:schemeClr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r>
              <a:rPr lang="ja-JP" altLang="en-US" sz="2025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・要件：ハローワークへの</a:t>
            </a:r>
            <a:r>
              <a:rPr lang="ja-JP" altLang="en-US" sz="2025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求職申込みが必要</a:t>
            </a:r>
            <a:endParaRPr lang="en-US" altLang="ja-JP" sz="2025" b="1" dirty="0" smtClean="0">
              <a:solidFill>
                <a:schemeClr val="tx1">
                  <a:lumMod val="75000"/>
                  <a:lumOff val="25000"/>
                </a:schemeClr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3118" y="586496"/>
            <a:ext cx="6587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休業等に伴う収入の減少により、家賃の支払いに困り、住居を失うおそれが生じている方々について、</a:t>
            </a:r>
            <a:endParaRPr lang="en-US" altLang="ja-JP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 algn="ctr"/>
            <a:r>
              <a:rPr lang="ja-JP" altLang="en-US" sz="2000" b="1" u="sng" dirty="0" smtClean="0">
                <a:solidFill>
                  <a:srgbClr val="C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原則３ヶ月、最大９ヶ月、家賃相当額を</a:t>
            </a:r>
            <a:endParaRPr lang="en-US" altLang="ja-JP" sz="2000" b="1" u="sng" dirty="0" smtClean="0">
              <a:solidFill>
                <a:srgbClr val="C0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 algn="ctr"/>
            <a:r>
              <a:rPr lang="ja-JP" altLang="en-US" sz="2000" b="1" u="sng" dirty="0" smtClean="0">
                <a:solidFill>
                  <a:srgbClr val="C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自治体</a:t>
            </a:r>
            <a:r>
              <a:rPr lang="ja-JP" altLang="en-US" sz="2000" b="1" u="sng" dirty="0">
                <a:solidFill>
                  <a:srgbClr val="C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から家主さんに</a:t>
            </a:r>
            <a:r>
              <a:rPr lang="ja-JP" altLang="en-US" sz="2000" b="1" u="sng" dirty="0" smtClean="0">
                <a:solidFill>
                  <a:srgbClr val="C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支給</a:t>
            </a:r>
            <a:r>
              <a:rPr lang="ja-JP" altLang="en-US" sz="2000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します。</a:t>
            </a:r>
            <a:endParaRPr lang="en-US" altLang="ja-JP" sz="2000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" name="右矢印 2"/>
          <p:cNvSpPr/>
          <p:nvPr/>
        </p:nvSpPr>
        <p:spPr>
          <a:xfrm rot="5400000">
            <a:off x="3132783" y="2626586"/>
            <a:ext cx="384870" cy="1285492"/>
          </a:xfrm>
          <a:prstGeom prst="rightArrow">
            <a:avLst>
              <a:gd name="adj1" fmla="val 50000"/>
              <a:gd name="adj2" fmla="val 4806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rgbClr val="0070C0"/>
              </a:solidFill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268" y="8997818"/>
            <a:ext cx="858679" cy="858679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93118" y="8719474"/>
            <a:ext cx="66862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お住まいの自治体の自立相談支援機関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（住宅、仕事、生活などの相談窓口）にご相談ください。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  <a:hlinkClick r:id="rId3"/>
            </a:endParaRPr>
          </a:p>
          <a:p>
            <a:r>
              <a:rPr lang="en-US" altLang="ja-JP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  <a:hlinkClick r:id="rId3"/>
              </a:rPr>
              <a:t>https</a:t>
            </a:r>
            <a:r>
              <a:rPr lang="en-US" altLang="ja-JP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  <a:hlinkClick r:id="rId3"/>
              </a:rPr>
              <a:t>://</a:t>
            </a:r>
            <a:r>
              <a:rPr lang="en-US" altLang="ja-JP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  <a:hlinkClick r:id="rId3"/>
              </a:rPr>
              <a:t>www.mhlw.go.jp/content/000614516.pdf</a:t>
            </a:r>
            <a:endParaRPr lang="ja-JP" altLang="en-US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478421" y="3480251"/>
            <a:ext cx="6046922" cy="1367678"/>
            <a:chOff x="478421" y="3480251"/>
            <a:chExt cx="6046922" cy="1367678"/>
          </a:xfrm>
        </p:grpSpPr>
        <p:sp>
          <p:nvSpPr>
            <p:cNvPr id="12" name="角丸四角形 11"/>
            <p:cNvSpPr/>
            <p:nvPr/>
          </p:nvSpPr>
          <p:spPr>
            <a:xfrm>
              <a:off x="478421" y="3728040"/>
              <a:ext cx="6046922" cy="11198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985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>
                <a:solidFill>
                  <a:srgbClr val="0070C0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68692" y="3647043"/>
              <a:ext cx="5602904" cy="1019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2025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  <a:p>
              <a:pPr algn="ctr"/>
              <a:r>
                <a:rPr lang="ja-JP" altLang="en-US" sz="2000" dirty="0" smtClean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休業</a:t>
              </a:r>
              <a:r>
                <a:rPr lang="ja-JP" altLang="en-US" sz="2000" dirty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等に</a:t>
              </a:r>
              <a:r>
                <a:rPr lang="ja-JP" altLang="en-US" sz="2000" dirty="0" smtClean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より収入を得る機会が</a:t>
              </a:r>
              <a:r>
                <a:rPr lang="ja-JP" altLang="en-US" sz="2000" dirty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減少し</a:t>
              </a:r>
              <a:r>
                <a:rPr lang="ja-JP" altLang="en-US" sz="2000" dirty="0" smtClean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、</a:t>
              </a:r>
              <a:endParaRPr lang="en-US" altLang="ja-JP" sz="2000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  <a:p>
              <a:pPr algn="ctr"/>
              <a:r>
                <a:rPr lang="ja-JP" altLang="en-US" sz="2000" dirty="0" smtClean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離職</a:t>
              </a:r>
              <a:r>
                <a:rPr lang="ja-JP" altLang="en-US" sz="2000" dirty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等と同程度の状況に</a:t>
              </a:r>
              <a:r>
                <a:rPr lang="ja-JP" altLang="en-US" sz="2000" dirty="0" smtClean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ある方も対象</a:t>
              </a:r>
              <a:endParaRPr lang="en-US" altLang="ja-JP" sz="20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</p:txBody>
        </p:sp>
        <p:sp>
          <p:nvSpPr>
            <p:cNvPr id="16" name="額縁 15"/>
            <p:cNvSpPr/>
            <p:nvPr/>
          </p:nvSpPr>
          <p:spPr>
            <a:xfrm>
              <a:off x="668692" y="3480251"/>
              <a:ext cx="5424603" cy="418989"/>
            </a:xfrm>
            <a:prstGeom prst="bevel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対象の拡大　</a:t>
              </a:r>
              <a:r>
                <a:rPr kumimoji="1" lang="ja-JP" altLang="en-US" sz="1400" dirty="0" smtClean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（４月２０日～）</a:t>
              </a:r>
              <a:endParaRPr kumimoji="1" lang="ja-JP" altLang="en-US" sz="1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171588" y="6860021"/>
            <a:ext cx="6447240" cy="3313372"/>
            <a:chOff x="274281" y="4144292"/>
            <a:chExt cx="6447240" cy="3313372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629522" y="4144292"/>
              <a:ext cx="589011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支給上限額</a:t>
              </a:r>
              <a:r>
                <a:rPr lang="ja-JP" altLang="en-US" sz="24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（五條市）</a:t>
              </a:r>
              <a:endParaRPr lang="en-US" altLang="ja-JP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  <a:p>
              <a:endParaRPr kumimoji="1" lang="en-US" altLang="ja-JP" sz="12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  <a:p>
              <a:r>
                <a:rPr kumimoji="1"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・　　単身</a:t>
              </a:r>
              <a:r>
                <a:rPr kumimoji="1"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世帯</a:t>
              </a:r>
              <a:r>
                <a:rPr kumimoji="1"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：</a:t>
              </a:r>
              <a:r>
                <a:rPr lang="en-US" altLang="ja-JP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33,000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円</a:t>
              </a:r>
              <a:endParaRPr kumimoji="1" lang="en-US" altLang="ja-JP" sz="24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  <a:p>
              <a:r>
                <a:rPr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・　　２人</a:t>
              </a:r>
              <a:r>
                <a:rPr lang="ja-JP" altLang="en-US" sz="2400" b="1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世帯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：</a:t>
              </a:r>
              <a:r>
                <a:rPr lang="en-US" altLang="ja-JP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40,000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円</a:t>
              </a:r>
              <a:endParaRPr lang="en-US" altLang="ja-JP" sz="24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  <a:p>
              <a:r>
                <a:rPr lang="ja-JP" altLang="en-US" sz="2400" b="1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・　　３人</a:t>
              </a:r>
              <a:r>
                <a:rPr lang="ja-JP" altLang="en-US" sz="2400" b="1" dirty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世帯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：</a:t>
              </a:r>
              <a:r>
                <a:rPr lang="en-US" altLang="ja-JP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43,000</a:t>
              </a:r>
              <a:r>
                <a:rPr lang="ja-JP" altLang="en-US" sz="2400" b="1" dirty="0" smtClean="0">
                  <a:solidFill>
                    <a:srgbClr val="FF000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円</a:t>
              </a:r>
              <a:endParaRPr lang="en-US" altLang="ja-JP" sz="2400" b="1" dirty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274281" y="7088332"/>
              <a:ext cx="6447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36685" y="5258865"/>
            <a:ext cx="6407918" cy="1400942"/>
            <a:chOff x="443690" y="5258865"/>
            <a:chExt cx="6407918" cy="1400942"/>
          </a:xfrm>
        </p:grpSpPr>
        <p:sp>
          <p:nvSpPr>
            <p:cNvPr id="18" name="角丸四角形 17"/>
            <p:cNvSpPr/>
            <p:nvPr/>
          </p:nvSpPr>
          <p:spPr>
            <a:xfrm>
              <a:off x="443690" y="5539918"/>
              <a:ext cx="6088658" cy="11198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985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>
                <a:solidFill>
                  <a:srgbClr val="0070C0"/>
                </a:solidFill>
              </a:endParaRPr>
            </a:p>
          </p:txBody>
        </p:sp>
        <p:sp>
          <p:nvSpPr>
            <p:cNvPr id="19" name="額縁 18"/>
            <p:cNvSpPr/>
            <p:nvPr/>
          </p:nvSpPr>
          <p:spPr>
            <a:xfrm>
              <a:off x="642234" y="5258865"/>
              <a:ext cx="5458066" cy="452748"/>
            </a:xfrm>
            <a:prstGeom prst="bevel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更に使いやすい</a:t>
              </a:r>
              <a:r>
                <a:rPr lang="ja-JP" altLang="en-US" sz="24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制度へ</a:t>
              </a:r>
              <a:r>
                <a:rPr lang="ja-JP" altLang="en-US" sz="1400" dirty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（</a:t>
              </a:r>
              <a:r>
                <a:rPr lang="ja-JP" altLang="en-US" sz="1400" dirty="0" smtClean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４月</a:t>
              </a:r>
              <a:r>
                <a:rPr lang="en-US" altLang="ja-JP" sz="1400" dirty="0" smtClean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30</a:t>
              </a:r>
              <a:r>
                <a:rPr lang="ja-JP" altLang="en-US" sz="1400" dirty="0" smtClean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日</a:t>
              </a:r>
              <a:r>
                <a:rPr lang="ja-JP" altLang="en-US" sz="1400" dirty="0" smtClean="0"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～）</a:t>
              </a:r>
              <a:endParaRPr lang="ja-JP" altLang="en-US" sz="1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00433" y="5941937"/>
              <a:ext cx="63511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solidFill>
                    <a:srgbClr val="0070C0"/>
                  </a:solid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　</a:t>
              </a:r>
              <a:r>
                <a:rPr lang="ja-JP" altLang="en-US" sz="2400" dirty="0" smtClean="0">
                  <a:solidFill>
                    <a:srgbClr val="FF0000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ハローワークへの求職申込みが不要に</a:t>
              </a:r>
              <a:endParaRPr lang="en-US" altLang="ja-JP" sz="2400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endParaRPr>
            </a:p>
          </p:txBody>
        </p:sp>
      </p:grpSp>
      <p:sp>
        <p:nvSpPr>
          <p:cNvPr id="25" name="右矢印 24"/>
          <p:cNvSpPr/>
          <p:nvPr/>
        </p:nvSpPr>
        <p:spPr>
          <a:xfrm rot="5400000">
            <a:off x="3132783" y="4424035"/>
            <a:ext cx="384870" cy="1285492"/>
          </a:xfrm>
          <a:prstGeom prst="rightArrow">
            <a:avLst>
              <a:gd name="adj1" fmla="val 50000"/>
              <a:gd name="adj2" fmla="val 4806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3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0C0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1853</TotalTime>
  <Words>125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ＤＦ平成ゴシック体W5</vt:lpstr>
      <vt:lpstr>ＤＨＰ特太ゴシック体</vt:lpstr>
      <vt:lpstr>ＤＨＰ平成ゴシックW5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櫻井 琢磨(sakurai-takuma)</dc:creator>
  <cp:lastModifiedBy>G18027</cp:lastModifiedBy>
  <cp:revision>111</cp:revision>
  <cp:lastPrinted>2020-05-10T23:07:43Z</cp:lastPrinted>
  <dcterms:created xsi:type="dcterms:W3CDTF">2019-07-12T05:06:58Z</dcterms:created>
  <dcterms:modified xsi:type="dcterms:W3CDTF">2020-05-10T23:09:58Z</dcterms:modified>
</cp:coreProperties>
</file>